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00" r:id="rId1"/>
  </p:sldMasterIdLst>
  <p:notesMasterIdLst>
    <p:notesMasterId r:id="rId50"/>
  </p:notesMasterIdLst>
  <p:sldIdLst>
    <p:sldId id="256" r:id="rId2"/>
    <p:sldId id="312" r:id="rId3"/>
    <p:sldId id="321" r:id="rId4"/>
    <p:sldId id="259" r:id="rId5"/>
    <p:sldId id="322" r:id="rId6"/>
    <p:sldId id="313" r:id="rId7"/>
    <p:sldId id="314" r:id="rId8"/>
    <p:sldId id="316" r:id="rId9"/>
    <p:sldId id="317" r:id="rId10"/>
    <p:sldId id="318" r:id="rId11"/>
    <p:sldId id="320" r:id="rId12"/>
    <p:sldId id="319"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7" r:id="rId27"/>
    <p:sldId id="339" r:id="rId28"/>
    <p:sldId id="267" r:id="rId29"/>
    <p:sldId id="279" r:id="rId30"/>
    <p:sldId id="271" r:id="rId31"/>
    <p:sldId id="309" r:id="rId32"/>
    <p:sldId id="288" r:id="rId33"/>
    <p:sldId id="304" r:id="rId34"/>
    <p:sldId id="281" r:id="rId35"/>
    <p:sldId id="282" r:id="rId36"/>
    <p:sldId id="260" r:id="rId37"/>
    <p:sldId id="306" r:id="rId38"/>
    <p:sldId id="301" r:id="rId39"/>
    <p:sldId id="263" r:id="rId40"/>
    <p:sldId id="289" r:id="rId41"/>
    <p:sldId id="290" r:id="rId42"/>
    <p:sldId id="270" r:id="rId43"/>
    <p:sldId id="258" r:id="rId44"/>
    <p:sldId id="269" r:id="rId45"/>
    <p:sldId id="268" r:id="rId46"/>
    <p:sldId id="272" r:id="rId47"/>
    <p:sldId id="305" r:id="rId48"/>
    <p:sldId id="310"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9" d="100"/>
          <a:sy n="99" d="100"/>
        </p:scale>
        <p:origin x="-114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5A8060A-B34E-4AF0-B55A-E7C18483BC87}" type="datetime1">
              <a:rPr lang="en-US"/>
              <a:pPr/>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444A04-1C76-42B1-8FAE-97787CDEF113}"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pPr defTabSz="914400"/>
            <a:fld id="{E72B7D46-3DBD-4C9E-A5CA-3CB33C3FA457}" type="slidenum">
              <a:rPr lang="en-US"/>
              <a:pPr defTabSz="914400"/>
              <a:t>2</a:t>
            </a:fld>
            <a:endParaRPr lang="en-US"/>
          </a:p>
        </p:txBody>
      </p:sp>
      <p:sp>
        <p:nvSpPr>
          <p:cNvPr id="17410" name="Rectangle 2"/>
          <p:cNvSpPr>
            <a:spLocks noRo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pPr defTabSz="914400"/>
            <a:fld id="{E5B626F2-9361-4CCD-97F5-9284B61E4182}" type="slidenum">
              <a:rPr lang="en-US">
                <a:latin typeface="Tahoma" pitchFamily="34" charset="0"/>
              </a:rPr>
              <a:pPr defTabSz="914400"/>
              <a:t>15</a:t>
            </a:fld>
            <a:endParaRPr lang="en-US">
              <a:latin typeface="Tahoma" pitchFamily="34" charset="0"/>
            </a:endParaRPr>
          </a:p>
        </p:txBody>
      </p:sp>
      <p:sp>
        <p:nvSpPr>
          <p:cNvPr id="39938" name="Rectangle 2"/>
          <p:cNvSpPr>
            <a:spLocks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ahoma" pitchFamily="34" charset="0"/>
                <a:ea typeface="ＭＳ Ｐゴシック" pitchFamily="34" charset="-128"/>
              </a:rPr>
              <a:t>This is especially important for the reluctant to recover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pPr defTabSz="914400"/>
            <a:fld id="{3656C9CF-3FC7-4343-B2DD-A3C6633383C4}" type="slidenum">
              <a:rPr lang="en-US">
                <a:latin typeface="Tahoma" pitchFamily="34" charset="0"/>
              </a:rPr>
              <a:pPr defTabSz="914400"/>
              <a:t>16</a:t>
            </a:fld>
            <a:endParaRPr lang="en-US">
              <a:latin typeface="Tahoma" pitchFamily="34" charset="0"/>
            </a:endParaRPr>
          </a:p>
        </p:txBody>
      </p:sp>
      <p:sp>
        <p:nvSpPr>
          <p:cNvPr id="41986" name="Rectangle 2"/>
          <p:cNvSpPr>
            <a:spLocks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pPr defTabSz="914400"/>
            <a:fld id="{62E55AAE-B3D9-4DA4-9FFA-3058E4CA5D22}" type="slidenum">
              <a:rPr lang="en-US">
                <a:latin typeface="Tahoma" pitchFamily="34" charset="0"/>
              </a:rPr>
              <a:pPr defTabSz="914400"/>
              <a:t>17</a:t>
            </a:fld>
            <a:endParaRPr lang="en-US">
              <a:latin typeface="Tahoma" pitchFamily="34" charset="0"/>
            </a:endParaRPr>
          </a:p>
        </p:txBody>
      </p:sp>
      <p:sp>
        <p:nvSpPr>
          <p:cNvPr id="44034" name="Rectangle 2"/>
          <p:cNvSpPr>
            <a:spLocks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pPr defTabSz="914400"/>
            <a:fld id="{1206F08B-8AA6-4434-921F-60C271E2910D}" type="slidenum">
              <a:rPr lang="en-US">
                <a:latin typeface="Tahoma" pitchFamily="34" charset="0"/>
              </a:rPr>
              <a:pPr defTabSz="914400"/>
              <a:t>18</a:t>
            </a:fld>
            <a:endParaRPr lang="en-US">
              <a:latin typeface="Tahoma" pitchFamily="34" charset="0"/>
            </a:endParaRPr>
          </a:p>
        </p:txBody>
      </p:sp>
      <p:sp>
        <p:nvSpPr>
          <p:cNvPr id="46082" name="Rectangle 2"/>
          <p:cNvSpPr>
            <a:spLocks noChangeArrowheads="1"/>
          </p:cNvSpPr>
          <p:nvPr>
            <p:ph type="sldImg"/>
          </p:nvPr>
        </p:nvSpPr>
        <p:spPr bwMode="auto">
          <a:solidFill>
            <a:srgbClr val="FFFFFF"/>
          </a:solidFill>
          <a:ln>
            <a:solidFill>
              <a:srgbClr val="000000"/>
            </a:solidFill>
            <a:miter lim="800000"/>
            <a:headEnd/>
            <a:tailEnd/>
          </a:ln>
        </p:spPr>
      </p:sp>
      <p:sp>
        <p:nvSpPr>
          <p:cNvPr id="46083"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a:lstStyle/>
          <a:p>
            <a:pPr defTabSz="914400"/>
            <a:fld id="{935AD6C8-57FD-4DDB-968F-145CAA18F9BD}" type="slidenum">
              <a:rPr lang="en-US">
                <a:latin typeface="Tahoma" pitchFamily="34" charset="0"/>
              </a:rPr>
              <a:pPr defTabSz="914400"/>
              <a:t>19</a:t>
            </a:fld>
            <a:endParaRPr lang="en-US">
              <a:latin typeface="Tahoma" pitchFamily="34" charset="0"/>
            </a:endParaRPr>
          </a:p>
        </p:txBody>
      </p:sp>
      <p:sp>
        <p:nvSpPr>
          <p:cNvPr id="48130" name="Rectangle 2"/>
          <p:cNvSpPr>
            <a:spLocks noChangeArrowheads="1"/>
          </p:cNvSpPr>
          <p:nvPr>
            <p:ph type="sldImg"/>
          </p:nvPr>
        </p:nvSpPr>
        <p:spPr bwMode="auto">
          <a:solidFill>
            <a:srgbClr val="FFFFFF"/>
          </a:solidFill>
          <a:ln>
            <a:solidFill>
              <a:srgbClr val="000000"/>
            </a:solidFill>
            <a:miter lim="800000"/>
            <a:headEnd/>
            <a:tailEnd/>
          </a:ln>
        </p:spPr>
      </p:sp>
      <p:sp>
        <p:nvSpPr>
          <p:cNvPr id="48131"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pPr defTabSz="914400"/>
            <a:fld id="{41E8D509-1AF9-4C69-A879-C21EBEAC27EE}" type="slidenum">
              <a:rPr lang="en-US">
                <a:latin typeface="Tahoma" pitchFamily="34" charset="0"/>
              </a:rPr>
              <a:pPr defTabSz="914400"/>
              <a:t>20</a:t>
            </a:fld>
            <a:endParaRPr lang="en-US">
              <a:latin typeface="Tahoma" pitchFamily="34" charset="0"/>
            </a:endParaRPr>
          </a:p>
        </p:txBody>
      </p:sp>
      <p:sp>
        <p:nvSpPr>
          <p:cNvPr id="50178" name="Rectangle 2"/>
          <p:cNvSpPr>
            <a:spLocks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pPr defTabSz="914400"/>
            <a:fld id="{9F754170-AE9F-4883-BF78-6AD3B9972A7C}" type="slidenum">
              <a:rPr lang="en-US">
                <a:latin typeface="Tahoma" pitchFamily="34" charset="0"/>
              </a:rPr>
              <a:pPr defTabSz="914400"/>
              <a:t>21</a:t>
            </a:fld>
            <a:endParaRPr lang="en-US">
              <a:latin typeface="Tahoma" pitchFamily="34" charset="0"/>
            </a:endParaRPr>
          </a:p>
        </p:txBody>
      </p:sp>
      <p:sp>
        <p:nvSpPr>
          <p:cNvPr id="52226" name="Rectangle 2"/>
          <p:cNvSpPr>
            <a:spLocks noChangeArrowheads="1"/>
          </p:cNvSpPr>
          <p:nvPr>
            <p:ph type="sldImg"/>
          </p:nvPr>
        </p:nvSpPr>
        <p:spPr bwMode="auto">
          <a:solidFill>
            <a:srgbClr val="FFFFFF"/>
          </a:solidFill>
          <a:ln>
            <a:solidFill>
              <a:srgbClr val="000000"/>
            </a:solidFill>
            <a:miter lim="800000"/>
            <a:headEnd/>
            <a:tailEnd/>
          </a:ln>
        </p:spPr>
      </p:sp>
      <p:sp>
        <p:nvSpPr>
          <p:cNvPr id="52227"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pPr defTabSz="914400"/>
            <a:fld id="{396C442F-B535-47C5-B94E-E83E3D89CA17}" type="slidenum">
              <a:rPr lang="en-US">
                <a:latin typeface="Tahoma" pitchFamily="34" charset="0"/>
              </a:rPr>
              <a:pPr defTabSz="914400"/>
              <a:t>22</a:t>
            </a:fld>
            <a:endParaRPr lang="en-US">
              <a:latin typeface="Tahoma" pitchFamily="34" charset="0"/>
            </a:endParaRPr>
          </a:p>
        </p:txBody>
      </p:sp>
      <p:sp>
        <p:nvSpPr>
          <p:cNvPr id="54274" name="Rectangle 2"/>
          <p:cNvSpPr>
            <a:spLocks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pPr defTabSz="914400"/>
            <a:fld id="{86C7B656-F6DA-45CE-A047-3F44DFA4CE2F}" type="slidenum">
              <a:rPr lang="en-US">
                <a:latin typeface="Tahoma" pitchFamily="34" charset="0"/>
              </a:rPr>
              <a:pPr defTabSz="914400"/>
              <a:t>23</a:t>
            </a:fld>
            <a:endParaRPr lang="en-US">
              <a:latin typeface="Tahoma" pitchFamily="34" charset="0"/>
            </a:endParaRPr>
          </a:p>
        </p:txBody>
      </p:sp>
      <p:sp>
        <p:nvSpPr>
          <p:cNvPr id="56322" name="Rectangle 2"/>
          <p:cNvSpPr>
            <a:spLocks noChangeArrowheads="1"/>
          </p:cNvSpPr>
          <p:nvPr>
            <p:ph type="sldImg"/>
          </p:nvPr>
        </p:nvSpPr>
        <p:spPr bwMode="auto">
          <a:solidFill>
            <a:srgbClr val="FFFFFF"/>
          </a:solidFill>
          <a:ln>
            <a:solidFill>
              <a:srgbClr val="000000"/>
            </a:solidFill>
            <a:miter lim="800000"/>
            <a:headEnd/>
            <a:tailEnd/>
          </a:ln>
        </p:spPr>
      </p:sp>
      <p:sp>
        <p:nvSpPr>
          <p:cNvPr id="56323"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a:lstStyle/>
          <a:p>
            <a:pPr defTabSz="914400"/>
            <a:fld id="{AA807438-FC8E-4C9A-8267-E5753F71B312}" type="slidenum">
              <a:rPr lang="en-US">
                <a:latin typeface="Tahoma" pitchFamily="34" charset="0"/>
              </a:rPr>
              <a:pPr defTabSz="914400"/>
              <a:t>24</a:t>
            </a:fld>
            <a:endParaRPr lang="en-US">
              <a:latin typeface="Tahoma" pitchFamily="34" charset="0"/>
            </a:endParaRPr>
          </a:p>
        </p:txBody>
      </p:sp>
      <p:sp>
        <p:nvSpPr>
          <p:cNvPr id="58370" name="Rectangle 2"/>
          <p:cNvSpPr>
            <a:spLocks noChangeArrowheads="1"/>
          </p:cNvSpPr>
          <p:nvPr>
            <p:ph type="sldImg"/>
          </p:nvPr>
        </p:nvSpPr>
        <p:spPr bwMode="auto">
          <a:solidFill>
            <a:srgbClr val="FFFFFF"/>
          </a:solidFill>
          <a:ln>
            <a:solidFill>
              <a:srgbClr val="000000"/>
            </a:solidFill>
            <a:miter lim="800000"/>
            <a:headEnd/>
            <a:tailEnd/>
          </a:ln>
        </p:spPr>
      </p:sp>
      <p:sp>
        <p:nvSpPr>
          <p:cNvPr id="58371"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AMA</a:t>
            </a:r>
            <a:r>
              <a:rPr lang="ja-JP" altLang="en-US" smtClean="0">
                <a:ea typeface="ＭＳ Ｐゴシック" pitchFamily="34" charset="-128"/>
              </a:rPr>
              <a:t>’</a:t>
            </a:r>
            <a:r>
              <a:rPr lang="en-US" altLang="ja-JP" smtClean="0">
                <a:ea typeface="ＭＳ Ｐゴシック" pitchFamily="34" charset="-128"/>
              </a:rPr>
              <a:t>s decrease when family engages in their own recovery</a:t>
            </a:r>
            <a:endParaRPr lang="en-US" smtClean="0">
              <a:ea typeface="ＭＳ Ｐゴシック" pitchFamily="34"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053BF575-CEC9-4472-B8FE-42F93A3BCB96}"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a:lstStyle/>
          <a:p>
            <a:pPr defTabSz="914400"/>
            <a:fld id="{497BDAFE-2D08-4754-9652-50626826C9C3}" type="slidenum">
              <a:rPr lang="en-US">
                <a:latin typeface="Tahoma" pitchFamily="34" charset="0"/>
              </a:rPr>
              <a:pPr defTabSz="914400"/>
              <a:t>25</a:t>
            </a:fld>
            <a:endParaRPr lang="en-US">
              <a:latin typeface="Tahoma" pitchFamily="34" charset="0"/>
            </a:endParaRPr>
          </a:p>
        </p:txBody>
      </p:sp>
      <p:sp>
        <p:nvSpPr>
          <p:cNvPr id="60418" name="Rectangle 2"/>
          <p:cNvSpPr>
            <a:spLocks noChangeArrowheads="1"/>
          </p:cNvSpPr>
          <p:nvPr>
            <p:ph type="sldImg"/>
          </p:nvPr>
        </p:nvSpPr>
        <p:spPr bwMode="auto">
          <a:solidFill>
            <a:srgbClr val="FFFFFF"/>
          </a:solidFill>
          <a:ln>
            <a:solidFill>
              <a:srgbClr val="000000"/>
            </a:solidFill>
            <a:miter lim="800000"/>
            <a:headEnd/>
            <a:tailEnd/>
          </a:ln>
        </p:spPr>
      </p:sp>
      <p:sp>
        <p:nvSpPr>
          <p:cNvPr id="60419"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pPr defTabSz="914400"/>
            <a:fld id="{54EE293F-ACA5-4000-A5C5-0CDB9D7CEBB8}" type="slidenum">
              <a:rPr lang="en-US">
                <a:latin typeface="Tahoma" pitchFamily="34" charset="0"/>
              </a:rPr>
              <a:pPr defTabSz="914400"/>
              <a:t>26</a:t>
            </a:fld>
            <a:endParaRPr lang="en-US">
              <a:latin typeface="Tahoma" pitchFamily="34" charset="0"/>
            </a:endParaRPr>
          </a:p>
        </p:txBody>
      </p:sp>
      <p:sp>
        <p:nvSpPr>
          <p:cNvPr id="62466" name="Rectangle 2"/>
          <p:cNvSpPr>
            <a:spLocks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a:lstStyle/>
          <a:p>
            <a:pPr defTabSz="914400"/>
            <a:fld id="{D22DA4FB-63CA-48EF-BEC0-B66CEBA27952}" type="slidenum">
              <a:rPr lang="en-US">
                <a:latin typeface="Tahoma" pitchFamily="34" charset="0"/>
              </a:rPr>
              <a:pPr defTabSz="914400"/>
              <a:t>27</a:t>
            </a:fld>
            <a:endParaRPr lang="en-US">
              <a:latin typeface="Tahoma" pitchFamily="34" charset="0"/>
            </a:endParaRPr>
          </a:p>
        </p:txBody>
      </p:sp>
      <p:sp>
        <p:nvSpPr>
          <p:cNvPr id="64514" name="Rectangle 2"/>
          <p:cNvSpPr>
            <a:spLocks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a:lstStyle/>
          <a:p>
            <a:fld id="{B393DF01-29CB-44DF-9868-9B3430B72802}" type="slidenum">
              <a:rPr lang="en-US"/>
              <a:pPr/>
              <a:t>29</a:t>
            </a:fld>
            <a:endParaRPr lang="en-US"/>
          </a:p>
        </p:txBody>
      </p:sp>
      <p:sp>
        <p:nvSpPr>
          <p:cNvPr id="67586" name="Rectangle 2"/>
          <p:cNvSpPr>
            <a:spLocks noChangeArrowheads="1"/>
          </p:cNvSpPr>
          <p:nvPr>
            <p:ph type="sldImg"/>
          </p:nvPr>
        </p:nvSpPr>
        <p:spPr bwMode="auto">
          <a:solidFill>
            <a:srgbClr val="FFFFFF"/>
          </a:solidFill>
          <a:ln>
            <a:solidFill>
              <a:srgbClr val="000000"/>
            </a:solidFill>
            <a:miter lim="800000"/>
            <a:headEnd/>
            <a:tailEnd/>
          </a:ln>
        </p:spPr>
      </p:sp>
      <p:sp>
        <p:nvSpPr>
          <p:cNvPr id="67587"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alcoholic is not the only one who suffers.  Traditional models continue to perpetuate the myth that all my problems will disappear as if nothing ever happened if he would just get sober.  We also want to stress from the beginning that we want to help future generations.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a:lstStyle/>
          <a:p>
            <a:fld id="{095653DB-1785-49A3-B517-EC8256C12633}" type="slidenum">
              <a:rPr lang="en-US"/>
              <a:pPr/>
              <a:t>31</a:t>
            </a:fld>
            <a:endParaRPr lang="en-US"/>
          </a:p>
        </p:txBody>
      </p:sp>
      <p:sp>
        <p:nvSpPr>
          <p:cNvPr id="70658" name="Rectangle 2"/>
          <p:cNvSpPr>
            <a:spLocks noRo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a:lstStyle/>
          <a:p>
            <a:pPr defTabSz="914400"/>
            <a:fld id="{9F7AFE1D-3293-477F-BA46-8D1F9708C1D4}" type="slidenum">
              <a:rPr lang="en-US">
                <a:solidFill>
                  <a:srgbClr val="000000"/>
                </a:solidFill>
                <a:latin typeface="Tahoma" pitchFamily="34" charset="0"/>
              </a:rPr>
              <a:pPr defTabSz="914400"/>
              <a:t>7</a:t>
            </a:fld>
            <a:endParaRPr lang="en-US">
              <a:solidFill>
                <a:srgbClr val="000000"/>
              </a:solidFill>
              <a:latin typeface="Tahoma" pitchFamily="34" charset="0"/>
            </a:endParaRPr>
          </a:p>
        </p:txBody>
      </p:sp>
      <p:sp>
        <p:nvSpPr>
          <p:cNvPr id="245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4579"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Tahoma" pitchFamily="34" charset="0"/>
                <a:ea typeface="ＭＳ Ｐゴシック" pitchFamily="34" charset="-128"/>
              </a:rPr>
              <a:t>This is your typical alcoholic family system.  The alcoholic is the </a:t>
            </a:r>
            <a:r>
              <a:rPr lang="ja-JP" altLang="en-US" smtClean="0">
                <a:latin typeface="Tahoma" pitchFamily="34" charset="0"/>
                <a:ea typeface="ＭＳ Ｐゴシック" pitchFamily="34" charset="-128"/>
              </a:rPr>
              <a:t>“</a:t>
            </a:r>
            <a:r>
              <a:rPr lang="en-US" altLang="ja-JP" smtClean="0">
                <a:latin typeface="Tahoma" pitchFamily="34" charset="0"/>
                <a:ea typeface="ＭＳ Ｐゴシック" pitchFamily="34" charset="-128"/>
              </a:rPr>
              <a:t>identified problem</a:t>
            </a:r>
            <a:r>
              <a:rPr lang="ja-JP" altLang="en-US" smtClean="0">
                <a:latin typeface="Tahoma" pitchFamily="34" charset="0"/>
                <a:ea typeface="ＭＳ Ｐゴシック" pitchFamily="34" charset="-128"/>
              </a:rPr>
              <a:t>”</a:t>
            </a:r>
            <a:r>
              <a:rPr lang="en-US" altLang="ja-JP" smtClean="0">
                <a:latin typeface="Tahoma" pitchFamily="34" charset="0"/>
                <a:ea typeface="ＭＳ Ｐゴシック" pitchFamily="34" charset="-128"/>
              </a:rPr>
              <a:t>  If he would just stop then everything would be wonderful. All communication is through the disease.  Anger, fear, frustration, disappointment are the central communication.  The system may be bad but it works and in some weird way the alcoholic has the power or is the center of attention  As long as he can remain the center of attention, why would he change</a:t>
            </a:r>
            <a:endParaRPr lang="en-US" smtClean="0">
              <a:latin typeface="Tahoma"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a:lstStyle/>
          <a:p>
            <a:pPr defTabSz="914400"/>
            <a:fld id="{9DCD5E73-DD05-45DC-9DD6-9443AD387337}" type="slidenum">
              <a:rPr lang="en-US">
                <a:solidFill>
                  <a:srgbClr val="000000"/>
                </a:solidFill>
                <a:latin typeface="Tahoma" pitchFamily="34" charset="0"/>
              </a:rPr>
              <a:pPr defTabSz="914400"/>
              <a:t>8</a:t>
            </a:fld>
            <a:endParaRPr lang="en-US">
              <a:solidFill>
                <a:srgbClr val="000000"/>
              </a:solidFill>
              <a:latin typeface="Tahoma" pitchFamily="34" charset="0"/>
            </a:endParaRPr>
          </a:p>
        </p:txBody>
      </p:sp>
      <p:sp>
        <p:nvSpPr>
          <p:cNvPr id="26626" name="Rectangle 2"/>
          <p:cNvSpPr>
            <a:spLocks noRo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Tahoma"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a:lstStyle/>
          <a:p>
            <a:pPr defTabSz="914400"/>
            <a:fld id="{0DC55D7D-D6DE-49A0-B578-EDED4017B38C}" type="slidenum">
              <a:rPr lang="en-US">
                <a:solidFill>
                  <a:srgbClr val="000000"/>
                </a:solidFill>
                <a:latin typeface="Tahoma" pitchFamily="34" charset="0"/>
              </a:rPr>
              <a:pPr defTabSz="914400"/>
              <a:t>9</a:t>
            </a:fld>
            <a:endParaRPr lang="en-US">
              <a:solidFill>
                <a:srgbClr val="000000"/>
              </a:solidFill>
              <a:latin typeface="Tahoma" pitchFamily="34" charset="0"/>
            </a:endParaRPr>
          </a:p>
        </p:txBody>
      </p:sp>
      <p:sp>
        <p:nvSpPr>
          <p:cNvPr id="286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675"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a:lstStyle/>
          <a:p>
            <a:pPr defTabSz="914400"/>
            <a:fld id="{E609606F-6327-4432-8E4F-518837E6BF76}" type="slidenum">
              <a:rPr lang="en-US">
                <a:solidFill>
                  <a:srgbClr val="000000"/>
                </a:solidFill>
                <a:latin typeface="Tahoma" pitchFamily="34" charset="0"/>
              </a:rPr>
              <a:pPr defTabSz="914400"/>
              <a:t>10</a:t>
            </a:fld>
            <a:endParaRPr lang="en-US">
              <a:solidFill>
                <a:srgbClr val="000000"/>
              </a:solidFill>
              <a:latin typeface="Tahoma" pitchFamily="34" charset="0"/>
            </a:endParaRPr>
          </a:p>
        </p:txBody>
      </p:sp>
      <p:sp>
        <p:nvSpPr>
          <p:cNvPr id="30722" name="Rectangle 2"/>
          <p:cNvSpPr>
            <a:spLocks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a:lstStyle/>
          <a:p>
            <a:pPr defTabSz="914400"/>
            <a:fld id="{17F6FDEB-56F0-44BF-AB91-99D5A986442D}" type="slidenum">
              <a:rPr lang="en-US">
                <a:solidFill>
                  <a:srgbClr val="000000"/>
                </a:solidFill>
                <a:latin typeface="Tahoma" pitchFamily="34" charset="0"/>
              </a:rPr>
              <a:pPr defTabSz="914400"/>
              <a:t>11</a:t>
            </a:fld>
            <a:endParaRPr lang="en-US">
              <a:solidFill>
                <a:srgbClr val="000000"/>
              </a:solidFill>
              <a:latin typeface="Tahoma" pitchFamily="34" charset="0"/>
            </a:endParaRPr>
          </a:p>
        </p:txBody>
      </p:sp>
      <p:sp>
        <p:nvSpPr>
          <p:cNvPr id="32770" name="Rectangle 2"/>
          <p:cNvSpPr>
            <a:spLocks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ahoma" pitchFamily="34" charset="0"/>
                <a:ea typeface="ＭＳ Ｐゴシック" pitchFamily="34" charset="-128"/>
              </a:rPr>
              <a:t>Our experience is that eventually they will choose treatment if the family changes their behavior and when the willingly enter treatment their participate more fully and complete treatment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a:lstStyle/>
          <a:p>
            <a:pPr defTabSz="914400"/>
            <a:fld id="{DBE2DE94-D145-4A06-A12E-0007DE67ED55}" type="slidenum">
              <a:rPr lang="en-US">
                <a:solidFill>
                  <a:srgbClr val="000000"/>
                </a:solidFill>
                <a:latin typeface="Tahoma" pitchFamily="34" charset="0"/>
              </a:rPr>
              <a:pPr defTabSz="914400"/>
              <a:t>12</a:t>
            </a:fld>
            <a:endParaRPr lang="en-US">
              <a:solidFill>
                <a:srgbClr val="000000"/>
              </a:solidFill>
              <a:latin typeface="Tahoma" pitchFamily="34" charset="0"/>
            </a:endParaRPr>
          </a:p>
        </p:txBody>
      </p:sp>
      <p:sp>
        <p:nvSpPr>
          <p:cNvPr id="34818" name="Rectangle 2"/>
          <p:cNvSpPr>
            <a:spLocks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ahoma" pitchFamily="34" charset="0"/>
                <a:ea typeface="ＭＳ Ｐゴシック" pitchFamily="34" charset="-128"/>
              </a:rPr>
              <a:t>If the family changes then alcoholic can not continue as he was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pPr defTabSz="914400"/>
            <a:fld id="{1894B558-A8A4-40CE-AA74-8A2D15741C78}" type="slidenum">
              <a:rPr lang="en-US">
                <a:latin typeface="Tahoma" pitchFamily="34" charset="0"/>
              </a:rPr>
              <a:pPr defTabSz="914400"/>
              <a:t>14</a:t>
            </a:fld>
            <a:endParaRPr lang="en-US">
              <a:latin typeface="Tahoma" pitchFamily="34" charset="0"/>
            </a:endParaRPr>
          </a:p>
        </p:txBody>
      </p:sp>
      <p:sp>
        <p:nvSpPr>
          <p:cNvPr id="378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Tahoma"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E54EECA-9389-4ABB-9DC8-1B7A750D97CA}" type="datetime1">
              <a:rPr lang="en-US"/>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C5CD8E-65AC-42D4-9BAF-99A2858652E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2A3014-1FE8-45A9-972A-8FFE22665590}" type="datetime1">
              <a:rPr lang="en-US"/>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178BDE-3CFF-40B2-84F4-99D4FC01D44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588914-ACE4-49D7-9DFB-0F0D43CF2E0A}" type="datetime1">
              <a:rPr lang="en-US"/>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4B3ECCA-3398-4B45-9954-7390AD367AD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rtlCol="0"/>
          <a:lstStyle>
            <a:lvl1pPr fontAlgn="auto">
              <a:spcBef>
                <a:spcPts val="0"/>
              </a:spcBef>
              <a:spcAft>
                <a:spcPts val="0"/>
              </a:spcAft>
              <a:defRPr>
                <a:solidFill>
                  <a:schemeClr val="tx1">
                    <a:lumMod val="75000"/>
                  </a:schemeClr>
                </a:solidFill>
                <a:latin typeface="+mn-lt"/>
                <a:ea typeface="+mn-ea"/>
                <a:cs typeface="+mn-cs"/>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8A0708B-85F2-4429-8233-B7FB5F0147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0682C7-C408-4B6C-ACD5-A1742CA68AD2}" type="datetime1">
              <a:rPr lang="en-US"/>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4937F0-3A5C-4304-B7D8-ED9D91A324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3485B48-1634-47BC-B851-2E18368492D4}" type="datetime1">
              <a:rPr lang="en-US"/>
              <a:pPr/>
              <a:t>1/18/2011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3E9686-86E9-4EE3-A7C0-585ABFD193C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7E2EBC3-F103-4DB1-85EA-F9E141334FC9}" type="datetime1">
              <a:rPr lang="en-US"/>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55E252-81AB-4892-81A2-7CA832FA09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1BB3E0-3745-4EC6-954C-F2470A5E7F4A}" type="datetime1">
              <a:rPr lang="en-US"/>
              <a:pPr/>
              <a:t>1/18/2011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8FFE5F0-5149-4EB4-A494-15EDCA913FB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DC68CAB-BF11-4EAC-9A20-471278ECA3F4}" type="datetime1">
              <a:rPr lang="en-US"/>
              <a:pPr/>
              <a:t>1/18/2011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1F336CE-0E58-48B6-9727-1ED278E949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00B894-A71C-414E-869C-3717EEE5D9BF}" type="datetime1">
              <a:rPr lang="en-US"/>
              <a:pPr/>
              <a:t>1/18/2011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7EFDCE3-6C7B-4DBC-AB88-01CC670FD6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3D15C40-881E-41B7-98CE-26894A2AD547}" type="datetime1">
              <a:rPr lang="en-US"/>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C9FBF9-321B-470D-9F1F-CC124E6611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114D852-DF62-46E6-A1FF-E8498CC5DC24}" type="datetime1">
              <a:rPr lang="en-US"/>
              <a:pPr/>
              <a:t>1/18/2011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7713572-4011-4CDF-B244-C990250221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E355D0B3-5875-45B3-96BD-56703175F42D}" type="datetime1">
              <a:rPr lang="en-US"/>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AC08BEE3-A7DF-4018-82EA-F77DE23737D0}"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mtClean="0">
                <a:ea typeface="ＭＳ Ｐゴシック" pitchFamily="34" charset="-128"/>
              </a:rPr>
              <a:t>Family Focused Intervention </a:t>
            </a:r>
            <a:br>
              <a:rPr lang="en-US" smtClean="0">
                <a:ea typeface="ＭＳ Ｐゴシック" pitchFamily="34" charset="-128"/>
              </a:rPr>
            </a:br>
            <a:r>
              <a:rPr lang="en-US" smtClean="0">
                <a:ea typeface="ＭＳ Ｐゴシック" pitchFamily="34" charset="-128"/>
              </a:rPr>
              <a:t>and Treatment</a:t>
            </a:r>
          </a:p>
        </p:txBody>
      </p:sp>
      <p:sp>
        <p:nvSpPr>
          <p:cNvPr id="3" name="Subtitle 2"/>
          <p:cNvSpPr>
            <a:spLocks noGrp="1"/>
          </p:cNvSpPr>
          <p:nvPr>
            <p:ph type="subTitle" idx="1"/>
          </p:nvPr>
        </p:nvSpPr>
        <p:spPr>
          <a:extLst/>
        </p:spPr>
        <p:txBody>
          <a:bodyPr rtlCol="0">
            <a:normAutofit/>
          </a:bodyPr>
          <a:lstStyle/>
          <a:p>
            <a:pPr eaLnBrk="1" fontAlgn="auto" hangingPunct="1">
              <a:spcAft>
                <a:spcPts val="0"/>
              </a:spcAft>
              <a:defRPr/>
            </a:pPr>
            <a:r>
              <a:rPr lang="en-US" dirty="0" smtClean="0">
                <a:ea typeface="+mn-ea"/>
                <a:cs typeface="+mn-cs"/>
              </a:rPr>
              <a:t>James M. Tracy, DDS, CADCII, BRI II</a:t>
            </a:r>
          </a:p>
          <a:p>
            <a:pPr eaLnBrk="1" fontAlgn="auto" hangingPunct="1">
              <a:spcAft>
                <a:spcPts val="0"/>
              </a:spcAft>
              <a:defRPr/>
            </a:pPr>
            <a:r>
              <a:rPr lang="en-US" dirty="0" smtClean="0">
                <a:ea typeface="+mn-ea"/>
                <a:cs typeface="+mn-cs"/>
              </a:rPr>
              <a:t>Rancho Mirage, CA 92270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228600"/>
            <a:ext cx="7772400" cy="1143000"/>
          </a:xfrm>
          <a:noFill/>
        </p:spPr>
        <p:txBody>
          <a:bodyPr/>
          <a:lstStyle/>
          <a:p>
            <a:pPr eaLnBrk="1" hangingPunct="1"/>
            <a:r>
              <a:rPr lang="en-US" smtClean="0">
                <a:latin typeface="Corbel" pitchFamily="34" charset="0"/>
                <a:ea typeface="ＭＳ Ｐゴシック" pitchFamily="34" charset="-128"/>
              </a:rPr>
              <a:t>Systemic Family Intervention Overview</a:t>
            </a:r>
          </a:p>
        </p:txBody>
      </p:sp>
      <p:sp>
        <p:nvSpPr>
          <p:cNvPr id="29698" name="Rectangle 3"/>
          <p:cNvSpPr>
            <a:spLocks noGrp="1" noChangeArrowheads="1"/>
          </p:cNvSpPr>
          <p:nvPr>
            <p:ph idx="1"/>
          </p:nvPr>
        </p:nvSpPr>
        <p:spPr>
          <a:xfrm>
            <a:off x="685800" y="1447800"/>
            <a:ext cx="7772400" cy="4965700"/>
          </a:xfrm>
        </p:spPr>
        <p:txBody>
          <a:bodyPr/>
          <a:lstStyle/>
          <a:p>
            <a:pPr eaLnBrk="1" hangingPunct="1">
              <a:lnSpc>
                <a:spcPct val="90000"/>
              </a:lnSpc>
            </a:pPr>
            <a:r>
              <a:rPr lang="en-US" smtClean="0">
                <a:latin typeface="Corbel" pitchFamily="34" charset="0"/>
                <a:ea typeface="ＭＳ Ｐゴシック" pitchFamily="34" charset="-128"/>
              </a:rPr>
              <a:t>Everyone hears the same information together – becomes easier to come to a common goal</a:t>
            </a:r>
          </a:p>
          <a:p>
            <a:pPr eaLnBrk="1" hangingPunct="1">
              <a:lnSpc>
                <a:spcPct val="90000"/>
              </a:lnSpc>
            </a:pPr>
            <a:r>
              <a:rPr lang="en-US" smtClean="0">
                <a:latin typeface="Corbel" pitchFamily="34" charset="0"/>
                <a:ea typeface="ＭＳ Ｐゴシック" pitchFamily="34" charset="-128"/>
              </a:rPr>
              <a:t>Each person processes how they have been affected by the problem</a:t>
            </a:r>
          </a:p>
          <a:p>
            <a:pPr eaLnBrk="1" hangingPunct="1">
              <a:lnSpc>
                <a:spcPct val="90000"/>
              </a:lnSpc>
            </a:pPr>
            <a:r>
              <a:rPr lang="en-US" smtClean="0">
                <a:latin typeface="Corbel" pitchFamily="34" charset="0"/>
                <a:ea typeface="ＭＳ Ｐゴシック" pitchFamily="34" charset="-128"/>
              </a:rPr>
              <a:t>With entire support system involved, addictive behavior is difficult to sustain.</a:t>
            </a:r>
          </a:p>
          <a:p>
            <a:pPr eaLnBrk="1" hangingPunct="1">
              <a:lnSpc>
                <a:spcPct val="90000"/>
              </a:lnSpc>
            </a:pPr>
            <a:r>
              <a:rPr lang="en-US" smtClean="0">
                <a:latin typeface="Corbel" pitchFamily="34" charset="0"/>
                <a:ea typeface="ＭＳ Ｐゴシック" pitchFamily="34" charset="-128"/>
              </a:rPr>
              <a:t>Support system becomes aware of the effect of enabling behavior.</a:t>
            </a:r>
          </a:p>
          <a:p>
            <a:pPr eaLnBrk="1" hangingPunct="1">
              <a:lnSpc>
                <a:spcPct val="90000"/>
              </a:lnSpc>
            </a:pPr>
            <a:r>
              <a:rPr lang="en-US" smtClean="0">
                <a:latin typeface="Corbel" pitchFamily="34" charset="0"/>
                <a:ea typeface="ＭＳ Ｐゴシック" pitchFamily="34" charset="-128"/>
              </a:rPr>
              <a:t>Each member commits to change.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noFill/>
        </p:spPr>
        <p:txBody>
          <a:bodyPr/>
          <a:lstStyle/>
          <a:p>
            <a:pPr eaLnBrk="1" hangingPunct="1"/>
            <a:r>
              <a:rPr lang="en-US" smtClean="0">
                <a:latin typeface="Corbel" pitchFamily="34" charset="0"/>
                <a:ea typeface="ＭＳ Ｐゴシック" pitchFamily="34" charset="-128"/>
              </a:rPr>
              <a:t>What is the goal of family intervention?</a:t>
            </a:r>
          </a:p>
        </p:txBody>
      </p:sp>
      <p:sp>
        <p:nvSpPr>
          <p:cNvPr id="37890" name="Rectangle 3"/>
          <p:cNvSpPr>
            <a:spLocks noGrp="1" noChangeArrowheads="1"/>
          </p:cNvSpPr>
          <p:nvPr>
            <p:ph idx="1"/>
          </p:nvPr>
        </p:nvSpPr>
        <p:spPr>
          <a:xfrm>
            <a:off x="457200" y="1751013"/>
            <a:ext cx="8229600" cy="4525962"/>
          </a:xfrm>
        </p:spPr>
        <p:txBody>
          <a:bodyPr>
            <a:normAutofit/>
          </a:bodyPr>
          <a:lstStyle/>
          <a:p>
            <a:pPr eaLnBrk="1" hangingPunct="1">
              <a:lnSpc>
                <a:spcPct val="80000"/>
              </a:lnSpc>
            </a:pPr>
            <a:r>
              <a:rPr lang="en-US" smtClean="0">
                <a:latin typeface="Corbel" pitchFamily="34" charset="0"/>
                <a:ea typeface="ＭＳ Ｐゴシック" pitchFamily="34" charset="-128"/>
              </a:rPr>
              <a:t>To recognize the effects of addiction on the family</a:t>
            </a:r>
          </a:p>
          <a:p>
            <a:pPr eaLnBrk="1" hangingPunct="1">
              <a:lnSpc>
                <a:spcPct val="80000"/>
              </a:lnSpc>
            </a:pPr>
            <a:r>
              <a:rPr lang="en-US" smtClean="0">
                <a:latin typeface="Corbel" pitchFamily="34" charset="0"/>
                <a:ea typeface="ＭＳ Ｐゴシック" pitchFamily="34" charset="-128"/>
              </a:rPr>
              <a:t>To recognize and change old patterns of behavior</a:t>
            </a:r>
          </a:p>
          <a:p>
            <a:pPr eaLnBrk="1" hangingPunct="1">
              <a:lnSpc>
                <a:spcPct val="80000"/>
              </a:lnSpc>
            </a:pPr>
            <a:r>
              <a:rPr lang="en-US" smtClean="0">
                <a:latin typeface="Corbel" pitchFamily="34" charset="0"/>
                <a:ea typeface="ＭＳ Ｐゴシック" pitchFamily="34" charset="-128"/>
              </a:rPr>
              <a:t>IP is invited to join family in the process of change</a:t>
            </a:r>
          </a:p>
          <a:p>
            <a:pPr eaLnBrk="1" hangingPunct="1">
              <a:lnSpc>
                <a:spcPct val="80000"/>
              </a:lnSpc>
            </a:pPr>
            <a:r>
              <a:rPr lang="en-US" smtClean="0">
                <a:latin typeface="Corbel" pitchFamily="34" charset="0"/>
                <a:ea typeface="ＭＳ Ｐゴシック" pitchFamily="34" charset="-128"/>
              </a:rPr>
              <a:t>Focus is on family health, regardless if the IP goes to treatment – It takes a sophisticated cast of enablers for addictive disease to continue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noFill/>
        </p:spPr>
        <p:txBody>
          <a:bodyPr/>
          <a:lstStyle/>
          <a:p>
            <a:pPr eaLnBrk="1" hangingPunct="1"/>
            <a:r>
              <a:rPr lang="en-US" smtClean="0">
                <a:latin typeface="Corbel" pitchFamily="34" charset="0"/>
                <a:ea typeface="ＭＳ Ｐゴシック" pitchFamily="34" charset="-128"/>
              </a:rPr>
              <a:t>Systemic Family Intervention</a:t>
            </a:r>
            <a:br>
              <a:rPr lang="en-US" smtClean="0">
                <a:latin typeface="Corbel" pitchFamily="34" charset="0"/>
                <a:ea typeface="ＭＳ Ｐゴシック" pitchFamily="34" charset="-128"/>
              </a:rPr>
            </a:br>
            <a:r>
              <a:rPr lang="en-US" smtClean="0">
                <a:latin typeface="Corbel" pitchFamily="34" charset="0"/>
                <a:ea typeface="ＭＳ Ｐゴシック" pitchFamily="34" charset="-128"/>
              </a:rPr>
              <a:t>Today</a:t>
            </a:r>
          </a:p>
        </p:txBody>
      </p:sp>
      <p:sp>
        <p:nvSpPr>
          <p:cNvPr id="33794" name="Rectangle 3"/>
          <p:cNvSpPr>
            <a:spLocks noGrp="1" noChangeArrowheads="1"/>
          </p:cNvSpPr>
          <p:nvPr>
            <p:ph idx="1"/>
          </p:nvPr>
        </p:nvSpPr>
        <p:spPr/>
        <p:txBody>
          <a:bodyPr/>
          <a:lstStyle/>
          <a:p>
            <a:pPr eaLnBrk="1" hangingPunct="1">
              <a:lnSpc>
                <a:spcPct val="90000"/>
              </a:lnSpc>
            </a:pPr>
            <a:r>
              <a:rPr lang="en-US" smtClean="0">
                <a:latin typeface="Corbel" pitchFamily="34" charset="0"/>
                <a:ea typeface="ＭＳ Ｐゴシック" pitchFamily="34" charset="-128"/>
              </a:rPr>
              <a:t>The invitation process is an important part of the Intervention process</a:t>
            </a:r>
          </a:p>
          <a:p>
            <a:pPr eaLnBrk="1" hangingPunct="1">
              <a:lnSpc>
                <a:spcPct val="90000"/>
              </a:lnSpc>
            </a:pPr>
            <a:r>
              <a:rPr lang="en-US" smtClean="0">
                <a:latin typeface="Corbel" pitchFamily="34" charset="0"/>
                <a:ea typeface="ＭＳ Ｐゴシック" pitchFamily="34" charset="-128"/>
              </a:rPr>
              <a:t>We are having at least 90% of the IP</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s attending the intervention workshop</a:t>
            </a:r>
          </a:p>
          <a:p>
            <a:pPr eaLnBrk="1" hangingPunct="1">
              <a:lnSpc>
                <a:spcPct val="90000"/>
              </a:lnSpc>
            </a:pPr>
            <a:r>
              <a:rPr lang="en-US" smtClean="0">
                <a:latin typeface="Corbel" pitchFamily="34" charset="0"/>
                <a:ea typeface="ＭＳ Ｐゴシック" pitchFamily="34" charset="-128"/>
              </a:rPr>
              <a:t>The workshop goes much the same regardless of the IP attending or not attending the workshop</a:t>
            </a:r>
          </a:p>
          <a:p>
            <a:pPr eaLnBrk="1" hangingPunct="1">
              <a:lnSpc>
                <a:spcPct val="90000"/>
              </a:lnSpc>
              <a:buFont typeface="Wingdings" pitchFamily="2" charset="2"/>
              <a:buNone/>
            </a:pPr>
            <a:endParaRPr lang="en-US" smtClean="0">
              <a:latin typeface="Corbel"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09563" y="107950"/>
            <a:ext cx="8534400" cy="1309688"/>
          </a:xfrm>
        </p:spPr>
        <p:txBody>
          <a:bodyPr/>
          <a:lstStyle/>
          <a:p>
            <a:pPr eaLnBrk="1" hangingPunct="1"/>
            <a:r>
              <a:rPr lang="en-US" smtClean="0">
                <a:latin typeface="Corbel" pitchFamily="34" charset="0"/>
                <a:ea typeface="ＭＳ Ｐゴシック" pitchFamily="34" charset="-128"/>
              </a:rPr>
              <a:t> Utilize Experiential / Sculpting and Psychodrama Techniques </a:t>
            </a:r>
          </a:p>
        </p:txBody>
      </p:sp>
      <p:sp>
        <p:nvSpPr>
          <p:cNvPr id="57347" name="Content Placeholder 2"/>
          <p:cNvSpPr>
            <a:spLocks noGrp="1"/>
          </p:cNvSpPr>
          <p:nvPr>
            <p:ph idx="1"/>
          </p:nvPr>
        </p:nvSpPr>
        <p:spPr/>
        <p:txBody>
          <a:bodyPr>
            <a:normAutofit/>
          </a:bodyPr>
          <a:lstStyle/>
          <a:p>
            <a:pPr eaLnBrk="1" hangingPunct="1">
              <a:lnSpc>
                <a:spcPct val="80000"/>
              </a:lnSpc>
            </a:pPr>
            <a:r>
              <a:rPr lang="en-US" sz="2700" smtClean="0">
                <a:latin typeface="Corbel" pitchFamily="34" charset="0"/>
                <a:ea typeface="ＭＳ Ｐゴシック" pitchFamily="34" charset="-128"/>
              </a:rPr>
              <a:t>The most effective treatment approach for families</a:t>
            </a:r>
          </a:p>
          <a:p>
            <a:pPr eaLnBrk="1" hangingPunct="1">
              <a:lnSpc>
                <a:spcPct val="80000"/>
              </a:lnSpc>
            </a:pPr>
            <a:r>
              <a:rPr lang="en-US" sz="2700" smtClean="0">
                <a:latin typeface="Corbel" pitchFamily="34" charset="0"/>
                <a:ea typeface="ＭＳ Ｐゴシック" pitchFamily="34" charset="-128"/>
              </a:rPr>
              <a:t>Most families struggle with traditional talk therapy</a:t>
            </a:r>
          </a:p>
          <a:p>
            <a:pPr eaLnBrk="1" hangingPunct="1">
              <a:lnSpc>
                <a:spcPct val="80000"/>
              </a:lnSpc>
            </a:pPr>
            <a:r>
              <a:rPr lang="en-US" altLang="en-US" sz="2700" smtClean="0">
                <a:latin typeface="Corbel" pitchFamily="34" charset="0"/>
                <a:ea typeface="ＭＳ Ｐゴシック" pitchFamily="34" charset="-128"/>
              </a:rPr>
              <a:t>“</a:t>
            </a:r>
            <a:r>
              <a:rPr lang="en-US" sz="2700" smtClean="0">
                <a:latin typeface="Corbel" pitchFamily="34" charset="0"/>
                <a:ea typeface="ＭＳ Ｐゴシック" pitchFamily="34" charset="-128"/>
              </a:rPr>
              <a:t>We are going to be doing a lot of stand up therapy instead of sit down therapy</a:t>
            </a:r>
            <a:r>
              <a:rPr lang="en-US" altLang="en-US" sz="2700" smtClean="0">
                <a:latin typeface="Corbel" pitchFamily="34" charset="0"/>
                <a:ea typeface="ＭＳ Ｐゴシック" pitchFamily="34" charset="-128"/>
              </a:rPr>
              <a:t>”</a:t>
            </a:r>
            <a:endParaRPr lang="en-US" altLang="ja-JP" sz="2700" smtClean="0">
              <a:latin typeface="Corbel" pitchFamily="34" charset="0"/>
              <a:ea typeface="ＭＳ Ｐゴシック" pitchFamily="34" charset="-128"/>
            </a:endParaRPr>
          </a:p>
          <a:p>
            <a:pPr eaLnBrk="1" hangingPunct="1">
              <a:lnSpc>
                <a:spcPct val="80000"/>
              </a:lnSpc>
            </a:pPr>
            <a:r>
              <a:rPr lang="ja-JP" altLang="en-US" sz="2700" smtClean="0">
                <a:effectLst>
                  <a:outerShdw blurRad="38100" dist="38100" dir="2700000" algn="tl">
                    <a:srgbClr val="1F497D"/>
                  </a:outerShdw>
                </a:effectLst>
                <a:latin typeface="Corbel" pitchFamily="34" charset="0"/>
                <a:ea typeface="ＭＳ Ｐゴシック" pitchFamily="34" charset="-128"/>
              </a:rPr>
              <a:t>“</a:t>
            </a:r>
            <a:r>
              <a:rPr lang="en-US" altLang="ja-JP" sz="2700" smtClean="0">
                <a:effectLst>
                  <a:outerShdw blurRad="38100" dist="38100" dir="2700000" algn="tl">
                    <a:srgbClr val="1F497D"/>
                  </a:outerShdw>
                </a:effectLst>
                <a:latin typeface="Corbel" pitchFamily="34" charset="0"/>
                <a:ea typeface="ＭＳ Ｐゴシック" pitchFamily="34" charset="-128"/>
              </a:rPr>
              <a:t>When I hear something, I forget</a:t>
            </a:r>
            <a:r>
              <a:rPr lang="ja-JP" altLang="en-US" sz="2700" smtClean="0">
                <a:effectLst>
                  <a:outerShdw blurRad="38100" dist="38100" dir="2700000" algn="tl">
                    <a:srgbClr val="1F497D"/>
                  </a:outerShdw>
                </a:effectLst>
                <a:latin typeface="Corbel" pitchFamily="34" charset="0"/>
                <a:ea typeface="ＭＳ Ｐゴシック" pitchFamily="34" charset="-128"/>
              </a:rPr>
              <a:t>”</a:t>
            </a:r>
            <a:endParaRPr lang="en-US" altLang="ja-JP" sz="2700" smtClean="0">
              <a:effectLst>
                <a:outerShdw blurRad="38100" dist="38100" dir="2700000" algn="tl">
                  <a:srgbClr val="1F497D"/>
                </a:outerShdw>
              </a:effectLst>
              <a:latin typeface="Corbel" pitchFamily="34" charset="0"/>
              <a:ea typeface="ＭＳ Ｐゴシック" pitchFamily="34" charset="-128"/>
            </a:endParaRPr>
          </a:p>
          <a:p>
            <a:pPr eaLnBrk="1" hangingPunct="1">
              <a:lnSpc>
                <a:spcPct val="80000"/>
              </a:lnSpc>
            </a:pPr>
            <a:r>
              <a:rPr lang="ja-JP" altLang="en-US" sz="2700" smtClean="0">
                <a:effectLst>
                  <a:outerShdw blurRad="38100" dist="38100" dir="2700000" algn="tl">
                    <a:srgbClr val="1F497D"/>
                  </a:outerShdw>
                </a:effectLst>
                <a:latin typeface="Corbel" pitchFamily="34" charset="0"/>
                <a:ea typeface="ＭＳ Ｐゴシック" pitchFamily="34" charset="-128"/>
              </a:rPr>
              <a:t>“</a:t>
            </a:r>
            <a:r>
              <a:rPr lang="en-US" altLang="ja-JP" sz="2700" smtClean="0">
                <a:effectLst>
                  <a:outerShdw blurRad="38100" dist="38100" dir="2700000" algn="tl">
                    <a:srgbClr val="1F497D"/>
                  </a:outerShdw>
                </a:effectLst>
                <a:latin typeface="Corbel" pitchFamily="34" charset="0"/>
                <a:ea typeface="ＭＳ Ｐゴシック" pitchFamily="34" charset="-128"/>
              </a:rPr>
              <a:t>When I see something, I remember</a:t>
            </a:r>
            <a:r>
              <a:rPr lang="ja-JP" altLang="en-US" sz="2700" smtClean="0">
                <a:effectLst>
                  <a:outerShdw blurRad="38100" dist="38100" dir="2700000" algn="tl">
                    <a:srgbClr val="1F497D"/>
                  </a:outerShdw>
                </a:effectLst>
                <a:latin typeface="Corbel" pitchFamily="34" charset="0"/>
                <a:ea typeface="ＭＳ Ｐゴシック" pitchFamily="34" charset="-128"/>
              </a:rPr>
              <a:t>”</a:t>
            </a:r>
            <a:endParaRPr lang="en-US" altLang="ja-JP" sz="2700" smtClean="0">
              <a:effectLst>
                <a:outerShdw blurRad="38100" dist="38100" dir="2700000" algn="tl">
                  <a:srgbClr val="1F497D"/>
                </a:outerShdw>
              </a:effectLst>
              <a:latin typeface="Corbel" pitchFamily="34" charset="0"/>
              <a:ea typeface="ＭＳ Ｐゴシック" pitchFamily="34" charset="-128"/>
            </a:endParaRPr>
          </a:p>
          <a:p>
            <a:pPr eaLnBrk="1" hangingPunct="1">
              <a:lnSpc>
                <a:spcPct val="80000"/>
              </a:lnSpc>
            </a:pPr>
            <a:r>
              <a:rPr lang="ja-JP" altLang="en-US" sz="2700" smtClean="0">
                <a:effectLst>
                  <a:outerShdw blurRad="38100" dist="38100" dir="2700000" algn="tl">
                    <a:srgbClr val="1F497D"/>
                  </a:outerShdw>
                </a:effectLst>
                <a:latin typeface="Corbel" pitchFamily="34" charset="0"/>
                <a:ea typeface="ＭＳ Ｐゴシック" pitchFamily="34" charset="-128"/>
              </a:rPr>
              <a:t>“</a:t>
            </a:r>
            <a:r>
              <a:rPr lang="en-US" altLang="ja-JP" sz="2700" smtClean="0">
                <a:effectLst>
                  <a:outerShdw blurRad="38100" dist="38100" dir="2700000" algn="tl">
                    <a:srgbClr val="1F497D"/>
                  </a:outerShdw>
                </a:effectLst>
                <a:latin typeface="Corbel" pitchFamily="34" charset="0"/>
                <a:ea typeface="ＭＳ Ｐゴシック" pitchFamily="34" charset="-128"/>
              </a:rPr>
              <a:t>When I do something, I understand</a:t>
            </a:r>
            <a:r>
              <a:rPr lang="ja-JP" altLang="en-US" sz="2700" smtClean="0">
                <a:effectLst>
                  <a:outerShdw blurRad="38100" dist="38100" dir="2700000" algn="tl">
                    <a:srgbClr val="1F497D"/>
                  </a:outerShdw>
                </a:effectLst>
                <a:latin typeface="Corbel" pitchFamily="34" charset="0"/>
                <a:ea typeface="ＭＳ Ｐゴシック" pitchFamily="34" charset="-128"/>
              </a:rPr>
              <a:t>”</a:t>
            </a:r>
            <a:r>
              <a:rPr lang="en-US" altLang="ja-JP" sz="2700" smtClean="0">
                <a:effectLst>
                  <a:outerShdw blurRad="38100" dist="38100" dir="2700000" algn="tl">
                    <a:srgbClr val="1F497D"/>
                  </a:outerShdw>
                </a:effectLst>
                <a:latin typeface="Corbel" pitchFamily="34" charset="0"/>
                <a:ea typeface="ＭＳ Ｐゴシック" pitchFamily="34" charset="-128"/>
              </a:rPr>
              <a:t>                                             					- Chinese Proverb</a:t>
            </a:r>
          </a:p>
          <a:p>
            <a:pPr eaLnBrk="1" hangingPunct="1">
              <a:lnSpc>
                <a:spcPct val="80000"/>
              </a:lnSpc>
            </a:pPr>
            <a:r>
              <a:rPr lang="en-US" altLang="en-US" sz="2700" smtClean="0">
                <a:effectLst>
                  <a:outerShdw blurRad="38100" dist="38100" dir="2700000" algn="tl">
                    <a:srgbClr val="1F497D"/>
                  </a:outerShdw>
                </a:effectLst>
                <a:latin typeface="Corbel" pitchFamily="34" charset="0"/>
                <a:ea typeface="ＭＳ Ｐゴシック" pitchFamily="34" charset="-128"/>
              </a:rPr>
              <a:t>“</a:t>
            </a:r>
            <a:r>
              <a:rPr lang="en-US" sz="2700" smtClean="0">
                <a:effectLst>
                  <a:outerShdw blurRad="38100" dist="38100" dir="2700000" algn="tl">
                    <a:srgbClr val="1F497D"/>
                  </a:outerShdw>
                </a:effectLst>
                <a:latin typeface="Corbel" pitchFamily="34" charset="0"/>
                <a:ea typeface="ＭＳ Ｐゴシック" pitchFamily="34" charset="-128"/>
              </a:rPr>
              <a:t>Show me your family</a:t>
            </a:r>
            <a:r>
              <a:rPr lang="en-US" altLang="en-US" sz="2700" smtClean="0">
                <a:effectLst>
                  <a:outerShdw blurRad="38100" dist="38100" dir="2700000" algn="tl">
                    <a:srgbClr val="1F497D"/>
                  </a:outerShdw>
                </a:effectLst>
                <a:latin typeface="Corbel" pitchFamily="34" charset="0"/>
                <a:ea typeface="ＭＳ Ｐゴシック" pitchFamily="34" charset="-128"/>
              </a:rPr>
              <a:t>”</a:t>
            </a:r>
            <a:endParaRPr lang="en-US" altLang="ja-JP" sz="2700" smtClean="0">
              <a:effectLst>
                <a:outerShdw blurRad="38100" dist="38100" dir="2700000" algn="tl">
                  <a:srgbClr val="1F497D"/>
                </a:outerShdw>
              </a:effectLst>
              <a:latin typeface="Corbel" pitchFamily="34" charset="0"/>
              <a:ea typeface="ＭＳ Ｐゴシック" pitchFamily="34" charset="-128"/>
            </a:endParaRPr>
          </a:p>
          <a:p>
            <a:pPr eaLnBrk="1" hangingPunct="1">
              <a:lnSpc>
                <a:spcPct val="80000"/>
              </a:lnSpc>
            </a:pPr>
            <a:r>
              <a:rPr lang="en-US" sz="2700" smtClean="0">
                <a:effectLst>
                  <a:outerShdw blurRad="38100" dist="38100" dir="2700000" algn="tl">
                    <a:srgbClr val="1F497D"/>
                  </a:outerShdw>
                </a:effectLst>
                <a:latin typeface="Corbel" pitchFamily="34" charset="0"/>
                <a:ea typeface="ＭＳ Ｐゴシック" pitchFamily="34" charset="-128"/>
              </a:rPr>
              <a:t>Experiential approaches  seem to break through and effectively address each member</a:t>
            </a:r>
            <a:r>
              <a:rPr lang="ja-JP" altLang="en-US" sz="2700" smtClean="0">
                <a:effectLst>
                  <a:outerShdw blurRad="38100" dist="38100" dir="2700000" algn="tl">
                    <a:srgbClr val="1F497D"/>
                  </a:outerShdw>
                </a:effectLst>
                <a:latin typeface="Corbel" pitchFamily="34" charset="0"/>
                <a:ea typeface="ＭＳ Ｐゴシック" pitchFamily="34" charset="-128"/>
              </a:rPr>
              <a:t>’</a:t>
            </a:r>
            <a:r>
              <a:rPr lang="en-US" altLang="ja-JP" sz="2700" smtClean="0">
                <a:effectLst>
                  <a:outerShdw blurRad="38100" dist="38100" dir="2700000" algn="tl">
                    <a:srgbClr val="1F497D"/>
                  </a:outerShdw>
                </a:effectLst>
                <a:latin typeface="Corbel" pitchFamily="34" charset="0"/>
                <a:ea typeface="ＭＳ Ｐゴシック" pitchFamily="34" charset="-128"/>
              </a:rPr>
              <a:t>s issues</a:t>
            </a:r>
          </a:p>
          <a:p>
            <a:pPr eaLnBrk="1" hangingPunct="1">
              <a:lnSpc>
                <a:spcPct val="80000"/>
              </a:lnSpc>
            </a:pPr>
            <a:endParaRPr lang="en-US" sz="27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kumimoji="1" lang="en-US" sz="4000" smtClean="0">
                <a:latin typeface="Corbel" pitchFamily="34" charset="0"/>
                <a:ea typeface="ＭＳ Ｐゴシック" pitchFamily="34" charset="-128"/>
              </a:rPr>
              <a:t>Principles Involved in</a:t>
            </a:r>
            <a:br>
              <a:rPr kumimoji="1" lang="en-US" sz="4000" smtClean="0">
                <a:latin typeface="Corbel" pitchFamily="34" charset="0"/>
                <a:ea typeface="ＭＳ Ｐゴシック" pitchFamily="34" charset="-128"/>
              </a:rPr>
            </a:br>
            <a:r>
              <a:rPr kumimoji="1" lang="en-US" sz="4000" smtClean="0">
                <a:latin typeface="Corbel" pitchFamily="34" charset="0"/>
                <a:ea typeface="ＭＳ Ｐゴシック" pitchFamily="34" charset="-128"/>
              </a:rPr>
              <a:t> Effective Invitational Interventions	</a:t>
            </a:r>
          </a:p>
        </p:txBody>
      </p:sp>
      <p:sp>
        <p:nvSpPr>
          <p:cNvPr id="36866" name="Rectangle 3"/>
          <p:cNvSpPr>
            <a:spLocks noGrp="1" noChangeArrowheads="1"/>
          </p:cNvSpPr>
          <p:nvPr>
            <p:ph type="body" idx="1"/>
          </p:nvPr>
        </p:nvSpPr>
        <p:spPr/>
        <p:txBody>
          <a:bodyPr/>
          <a:lstStyle/>
          <a:p>
            <a:pPr>
              <a:lnSpc>
                <a:spcPct val="90000"/>
              </a:lnSpc>
            </a:pPr>
            <a:r>
              <a:rPr kumimoji="1" lang="en-US" sz="2800" smtClean="0">
                <a:latin typeface="Corbel" pitchFamily="34" charset="0"/>
                <a:ea typeface="ＭＳ Ｐゴシック" pitchFamily="34" charset="-128"/>
              </a:rPr>
              <a:t>Invitational Models – Prior Notification</a:t>
            </a:r>
            <a:endParaRPr kumimoji="1" lang="en-US" smtClean="0">
              <a:latin typeface="Corbel" pitchFamily="34" charset="0"/>
              <a:ea typeface="ＭＳ Ｐゴシック" pitchFamily="34" charset="-128"/>
            </a:endParaRPr>
          </a:p>
          <a:p>
            <a:pPr lvl="1">
              <a:lnSpc>
                <a:spcPct val="90000"/>
              </a:lnSpc>
            </a:pPr>
            <a:r>
              <a:rPr kumimoji="1" lang="en-US" sz="2400" smtClean="0">
                <a:latin typeface="Corbel" pitchFamily="34" charset="0"/>
                <a:ea typeface="ＭＳ Ｐゴシック" pitchFamily="34" charset="-128"/>
              </a:rPr>
              <a:t>Stages of Grief</a:t>
            </a:r>
          </a:p>
          <a:p>
            <a:pPr lvl="1">
              <a:lnSpc>
                <a:spcPct val="90000"/>
              </a:lnSpc>
            </a:pPr>
            <a:r>
              <a:rPr kumimoji="1" lang="en-US" sz="2400" smtClean="0">
                <a:latin typeface="Corbel" pitchFamily="34" charset="0"/>
                <a:ea typeface="ＭＳ Ｐゴシック" pitchFamily="34" charset="-128"/>
              </a:rPr>
              <a:t>Motivational Interviewing</a:t>
            </a:r>
          </a:p>
          <a:p>
            <a:pPr lvl="1">
              <a:lnSpc>
                <a:spcPct val="90000"/>
              </a:lnSpc>
            </a:pPr>
            <a:r>
              <a:rPr kumimoji="1" lang="en-US" sz="2400" smtClean="0">
                <a:latin typeface="Corbel" pitchFamily="34" charset="0"/>
                <a:ea typeface="ＭＳ Ｐゴシック" pitchFamily="34" charset="-128"/>
              </a:rPr>
              <a:t>Stages of Change</a:t>
            </a:r>
            <a:endParaRPr kumimoji="1" lang="en-US" sz="2000" smtClean="0">
              <a:latin typeface="Corbel" pitchFamily="34" charset="0"/>
              <a:ea typeface="ＭＳ Ｐゴシック" pitchFamily="34" charset="-128"/>
            </a:endParaRPr>
          </a:p>
          <a:p>
            <a:pPr>
              <a:lnSpc>
                <a:spcPct val="90000"/>
              </a:lnSpc>
            </a:pPr>
            <a:r>
              <a:rPr kumimoji="1" lang="en-US" sz="2800" smtClean="0">
                <a:latin typeface="Corbel" pitchFamily="34" charset="0"/>
                <a:ea typeface="ＭＳ Ｐゴシック" pitchFamily="34" charset="-128"/>
              </a:rPr>
              <a:t>Developing Elements of a therapeutic relationship</a:t>
            </a:r>
            <a:endParaRPr kumimoji="1" lang="en-US" smtClean="0">
              <a:latin typeface="Corbel" pitchFamily="34" charset="0"/>
              <a:ea typeface="ＭＳ Ｐゴシック" pitchFamily="34" charset="-128"/>
            </a:endParaRPr>
          </a:p>
          <a:p>
            <a:pPr lvl="1">
              <a:lnSpc>
                <a:spcPct val="90000"/>
              </a:lnSpc>
            </a:pPr>
            <a:r>
              <a:rPr kumimoji="1" lang="en-US" sz="2400" smtClean="0">
                <a:latin typeface="Corbel" pitchFamily="34" charset="0"/>
                <a:ea typeface="ＭＳ Ｐゴシック" pitchFamily="34" charset="-128"/>
              </a:rPr>
              <a:t>Empathy</a:t>
            </a:r>
          </a:p>
          <a:p>
            <a:pPr lvl="1">
              <a:lnSpc>
                <a:spcPct val="90000"/>
              </a:lnSpc>
            </a:pPr>
            <a:r>
              <a:rPr kumimoji="1" lang="en-US" sz="2400" smtClean="0">
                <a:latin typeface="Corbel" pitchFamily="34" charset="0"/>
                <a:ea typeface="ＭＳ Ｐゴシック" pitchFamily="34" charset="-128"/>
              </a:rPr>
              <a:t>Genuineness</a:t>
            </a:r>
          </a:p>
          <a:p>
            <a:pPr lvl="1">
              <a:lnSpc>
                <a:spcPct val="90000"/>
              </a:lnSpc>
            </a:pPr>
            <a:r>
              <a:rPr kumimoji="1" lang="en-US" sz="2400" smtClean="0">
                <a:latin typeface="Corbel" pitchFamily="34" charset="0"/>
                <a:ea typeface="ＭＳ Ｐゴシック" pitchFamily="34" charset="-128"/>
              </a:rPr>
              <a:t>Unconditional positive regard</a:t>
            </a:r>
            <a:endParaRPr kumimoji="1" lang="en-US" sz="2000" smtClean="0">
              <a:latin typeface="Corbel" pitchFamily="34" charset="0"/>
              <a:ea typeface="ＭＳ Ｐゴシック" pitchFamily="34" charset="-128"/>
            </a:endParaRPr>
          </a:p>
          <a:p>
            <a:pPr>
              <a:lnSpc>
                <a:spcPct val="90000"/>
              </a:lnSpc>
            </a:pPr>
            <a:r>
              <a:rPr kumimoji="1" lang="en-US" sz="2800" smtClean="0">
                <a:latin typeface="Corbel" pitchFamily="34" charset="0"/>
                <a:ea typeface="ＭＳ Ｐゴシック" pitchFamily="34" charset="-128"/>
              </a:rPr>
              <a:t>Framing – frame requests in terms of what the person has to gain by agreeing with your suggestions</a:t>
            </a:r>
            <a:endParaRPr kumimoji="1" lang="en-US" smtClean="0">
              <a:latin typeface="Corbel" pitchFamily="34" charset="0"/>
              <a:ea typeface="ＭＳ Ｐゴシック" pitchFamily="34" charset="-128"/>
            </a:endParaRPr>
          </a:p>
          <a:p>
            <a:pPr>
              <a:lnSpc>
                <a:spcPct val="90000"/>
              </a:lnSpc>
              <a:buFont typeface="Wingdings" pitchFamily="2" charset="2"/>
              <a:buNone/>
            </a:pPr>
            <a:endParaRPr kumimoji="1" lang="en-US" smtClean="0">
              <a:latin typeface="Corbel" pitchFamily="34" charset="0"/>
              <a:ea typeface="ＭＳ Ｐゴシック" pitchFamily="34" charset="-128"/>
            </a:endParaRPr>
          </a:p>
          <a:p>
            <a:pPr>
              <a:lnSpc>
                <a:spcPct val="90000"/>
              </a:lnSpc>
            </a:pPr>
            <a:endParaRPr kumimoji="1" lang="en-US" smtClean="0">
              <a:latin typeface="Corbel"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noFill/>
        </p:spPr>
        <p:txBody>
          <a:bodyPr/>
          <a:lstStyle/>
          <a:p>
            <a:r>
              <a:rPr lang="en-US" sz="4000" smtClean="0">
                <a:latin typeface="Corbel" pitchFamily="34" charset="0"/>
                <a:ea typeface="ＭＳ Ｐゴシック" pitchFamily="34" charset="-128"/>
              </a:rPr>
              <a:t>Why is prior notification so important?</a:t>
            </a:r>
          </a:p>
        </p:txBody>
      </p:sp>
      <p:sp>
        <p:nvSpPr>
          <p:cNvPr id="38914" name="Rectangle 3"/>
          <p:cNvSpPr>
            <a:spLocks noGrp="1" noChangeArrowheads="1"/>
          </p:cNvSpPr>
          <p:nvPr>
            <p:ph type="body" idx="1"/>
          </p:nvPr>
        </p:nvSpPr>
        <p:spPr>
          <a:xfrm>
            <a:off x="685800" y="1981200"/>
            <a:ext cx="7878763" cy="4638675"/>
          </a:xfrm>
          <a:noFill/>
        </p:spPr>
        <p:txBody>
          <a:bodyPr/>
          <a:lstStyle/>
          <a:p>
            <a:r>
              <a:rPr lang="en-US" sz="2800" smtClean="0">
                <a:latin typeface="Corbel" pitchFamily="34" charset="0"/>
                <a:ea typeface="ＭＳ Ｐゴシック" pitchFamily="34" charset="-128"/>
              </a:rPr>
              <a:t>Allows the IP to cycle through the early stages of grief and stages of change.</a:t>
            </a:r>
          </a:p>
          <a:p>
            <a:pPr lvl="1"/>
            <a:r>
              <a:rPr lang="en-US" smtClean="0">
                <a:latin typeface="Corbel" pitchFamily="34" charset="0"/>
                <a:ea typeface="ＭＳ Ｐゴシック" pitchFamily="34" charset="-128"/>
              </a:rPr>
              <a:t>Move from denial and anger to bargaining by the time of intervention</a:t>
            </a:r>
          </a:p>
          <a:p>
            <a:pPr lvl="1"/>
            <a:r>
              <a:rPr lang="en-US" smtClean="0">
                <a:latin typeface="Corbel" pitchFamily="34" charset="0"/>
                <a:ea typeface="ＭＳ Ｐゴシック" pitchFamily="34" charset="-128"/>
              </a:rPr>
              <a:t>Usually will move from pre-contemplator (no problem) to contemplator (ambivalence)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Risk of the surprise model</a:t>
            </a:r>
          </a:p>
        </p:txBody>
      </p:sp>
      <p:sp>
        <p:nvSpPr>
          <p:cNvPr id="40962" name="Rectangle 3"/>
          <p:cNvSpPr>
            <a:spLocks noGrp="1" noChangeArrowheads="1"/>
          </p:cNvSpPr>
          <p:nvPr>
            <p:ph type="body" idx="1"/>
          </p:nvPr>
        </p:nvSpPr>
        <p:spPr>
          <a:xfrm>
            <a:off x="457200" y="3306763"/>
            <a:ext cx="5029200" cy="2636837"/>
          </a:xfrm>
          <a:noFill/>
        </p:spPr>
        <p:txBody>
          <a:bodyPr/>
          <a:lstStyle/>
          <a:p>
            <a:pPr>
              <a:lnSpc>
                <a:spcPct val="90000"/>
              </a:lnSpc>
              <a:buFont typeface="Wingdings" pitchFamily="2" charset="2"/>
              <a:buNone/>
            </a:pPr>
            <a:r>
              <a:rPr lang="en-US" sz="2800" smtClean="0">
                <a:latin typeface="Corbel" pitchFamily="34" charset="0"/>
                <a:ea typeface="ＭＳ Ｐゴシック" pitchFamily="34" charset="-128"/>
              </a:rPr>
              <a:t>We want to avoid this guy</a:t>
            </a:r>
          </a:p>
          <a:p>
            <a:pPr>
              <a:lnSpc>
                <a:spcPct val="90000"/>
              </a:lnSpc>
              <a:buFont typeface="Wingdings" pitchFamily="2" charset="2"/>
              <a:buNone/>
            </a:pPr>
            <a:r>
              <a:rPr lang="en-US" sz="2800" smtClean="0">
                <a:latin typeface="Corbel" pitchFamily="34" charset="0"/>
                <a:ea typeface="ＭＳ Ｐゴシック" pitchFamily="34" charset="-128"/>
              </a:rPr>
              <a:t>Massive malignant denial</a:t>
            </a:r>
          </a:p>
          <a:p>
            <a:pPr>
              <a:lnSpc>
                <a:spcPct val="90000"/>
              </a:lnSpc>
              <a:buFont typeface="Wingdings" pitchFamily="2" charset="2"/>
              <a:buNone/>
            </a:pPr>
            <a:r>
              <a:rPr lang="en-US" sz="2800" smtClean="0">
                <a:latin typeface="Corbel" pitchFamily="34" charset="0"/>
                <a:ea typeface="ＭＳ Ｐゴシック" pitchFamily="34" charset="-128"/>
              </a:rPr>
              <a:t>Anger + fear = RAGE</a:t>
            </a:r>
          </a:p>
          <a:p>
            <a:pPr>
              <a:lnSpc>
                <a:spcPct val="90000"/>
              </a:lnSpc>
              <a:buFont typeface="Wingdings" pitchFamily="2" charset="2"/>
              <a:buNone/>
            </a:pPr>
            <a:endParaRPr lang="en-US" sz="2800" smtClean="0">
              <a:latin typeface="Corbel" pitchFamily="34" charset="0"/>
              <a:ea typeface="ＭＳ Ｐゴシック" pitchFamily="34" charset="-128"/>
            </a:endParaRPr>
          </a:p>
          <a:p>
            <a:pPr>
              <a:lnSpc>
                <a:spcPct val="90000"/>
              </a:lnSpc>
              <a:buFont typeface="Wingdings" pitchFamily="2" charset="2"/>
              <a:buNone/>
            </a:pPr>
            <a:r>
              <a:rPr lang="en-US" sz="2800" smtClean="0">
                <a:latin typeface="Corbel" pitchFamily="34" charset="0"/>
                <a:ea typeface="ＭＳ Ｐゴシック" pitchFamily="34" charset="-128"/>
              </a:rPr>
              <a:t> </a:t>
            </a:r>
          </a:p>
        </p:txBody>
      </p:sp>
      <p:pic>
        <p:nvPicPr>
          <p:cNvPr id="40963" name="Picture 4" descr="Anger3"/>
          <p:cNvPicPr>
            <a:picLocks noChangeAspect="1" noChangeArrowheads="1"/>
          </p:cNvPicPr>
          <p:nvPr/>
        </p:nvPicPr>
        <p:blipFill>
          <a:blip r:embed="rId3"/>
          <a:srcRect/>
          <a:stretch>
            <a:fillRect/>
          </a:stretch>
        </p:blipFill>
        <p:spPr bwMode="auto">
          <a:xfrm>
            <a:off x="5451475" y="1752600"/>
            <a:ext cx="3449638"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Families Perception</a:t>
            </a:r>
            <a:br>
              <a:rPr lang="en-US" smtClean="0">
                <a:latin typeface="Corbel" pitchFamily="34" charset="0"/>
                <a:ea typeface="ＭＳ Ｐゴシック" pitchFamily="34" charset="-128"/>
              </a:rPr>
            </a:br>
            <a:r>
              <a:rPr lang="en-US" smtClean="0">
                <a:latin typeface="Corbel" pitchFamily="34" charset="0"/>
                <a:ea typeface="ＭＳ Ｐゴシック" pitchFamily="34" charset="-128"/>
              </a:rPr>
              <a:t>Pre-Intervention &amp; Pre-Contact</a:t>
            </a:r>
          </a:p>
        </p:txBody>
      </p:sp>
      <p:sp>
        <p:nvSpPr>
          <p:cNvPr id="43010" name="Rectangle 3"/>
          <p:cNvSpPr>
            <a:spLocks noGrp="1" noChangeArrowheads="1"/>
          </p:cNvSpPr>
          <p:nvPr>
            <p:ph type="body" idx="1"/>
          </p:nvPr>
        </p:nvSpPr>
        <p:spPr>
          <a:noFill/>
        </p:spPr>
        <p:txBody>
          <a:bodyPr/>
          <a:lstStyle/>
          <a:p>
            <a:pPr>
              <a:lnSpc>
                <a:spcPct val="90000"/>
              </a:lnSpc>
              <a:buFont typeface="Wingdings" pitchFamily="2" charset="2"/>
              <a:buNone/>
            </a:pPr>
            <a:r>
              <a:rPr lang="en-US" sz="2800" smtClean="0">
                <a:latin typeface="Corbel" pitchFamily="34" charset="0"/>
                <a:ea typeface="ＭＳ Ｐゴシック" pitchFamily="34" charset="-128"/>
              </a:rPr>
              <a:t>The family is connected with pain, anger, and frustration.  There is also isolation and loss</a:t>
            </a:r>
          </a:p>
          <a:p>
            <a:pPr>
              <a:lnSpc>
                <a:spcPct val="90000"/>
              </a:lnSpc>
              <a:buFont typeface="Wingdings" pitchFamily="2" charset="2"/>
              <a:buNone/>
            </a:pPr>
            <a:r>
              <a:rPr lang="en-US" sz="2800" smtClean="0">
                <a:latin typeface="Corbel" pitchFamily="34" charset="0"/>
                <a:ea typeface="ＭＳ Ｐゴシック" pitchFamily="34" charset="-128"/>
              </a:rPr>
              <a:t>Focus is on the Addict/Alcoholic</a:t>
            </a:r>
          </a:p>
          <a:p>
            <a:pPr>
              <a:lnSpc>
                <a:spcPct val="90000"/>
              </a:lnSpc>
              <a:buFont typeface="Wingdings" pitchFamily="2" charset="2"/>
              <a:buNone/>
            </a:pPr>
            <a:r>
              <a:rPr lang="en-US" sz="2800" smtClean="0">
                <a:latin typeface="Corbel" pitchFamily="34" charset="0"/>
                <a:ea typeface="ＭＳ Ｐゴシック" pitchFamily="34" charset="-128"/>
              </a:rPr>
              <a:t>The family is saying</a:t>
            </a:r>
          </a:p>
          <a:p>
            <a:pPr>
              <a:lnSpc>
                <a:spcPct val="90000"/>
              </a:lnSpc>
              <a:buFont typeface="Wingdings" pitchFamily="2" charset="2"/>
              <a:buNone/>
            </a:pPr>
            <a:r>
              <a:rPr lang="en-US" sz="2800" smtClean="0">
                <a:latin typeface="Corbel" pitchFamily="34" charset="0"/>
                <a:ea typeface="ＭＳ Ｐゴシック" pitchFamily="34" charset="-128"/>
              </a:rPr>
              <a:t>	</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I</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ve tried everything</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buFont typeface="Wingdings" pitchFamily="2" charset="2"/>
              <a:buNone/>
            </a:pPr>
            <a:r>
              <a:rPr lang="en-US" sz="2800" smtClean="0">
                <a:latin typeface="Corbel" pitchFamily="34" charset="0"/>
                <a:ea typeface="ＭＳ Ｐゴシック" pitchFamily="34" charset="-128"/>
              </a:rPr>
              <a:t>	</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We have to wait until he/she hits bottom</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buFont typeface="Wingdings" pitchFamily="2" charset="2"/>
              <a:buNone/>
            </a:pPr>
            <a:r>
              <a:rPr lang="en-US" sz="2800" smtClean="0">
                <a:latin typeface="Corbel" pitchFamily="34" charset="0"/>
                <a:ea typeface="ＭＳ Ｐゴシック" pitchFamily="34" charset="-128"/>
              </a:rPr>
              <a:t>	</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It</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s not the chemicals, it</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s……..</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buFont typeface="Wingdings" pitchFamily="2" charset="2"/>
              <a:buNone/>
            </a:pPr>
            <a:r>
              <a:rPr lang="en-US" sz="2800" smtClean="0">
                <a:latin typeface="Corbel" pitchFamily="34" charset="0"/>
                <a:ea typeface="ＭＳ Ｐゴシック" pitchFamily="34" charset="-128"/>
              </a:rPr>
              <a:t>	</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This family is all screwed up. I want out</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buFont typeface="Wingdings" pitchFamily="2" charset="2"/>
              <a:buNone/>
            </a:pPr>
            <a:r>
              <a:rPr lang="en-US" sz="2800" smtClean="0">
                <a:latin typeface="Corbel" pitchFamily="34" charset="0"/>
                <a:ea typeface="ＭＳ Ｐゴシック" pitchFamily="34" charset="-128"/>
              </a:rPr>
              <a:t>	</a:t>
            </a:r>
          </a:p>
          <a:p>
            <a:pPr>
              <a:lnSpc>
                <a:spcPct val="90000"/>
              </a:lnSpc>
              <a:buFont typeface="Wingdings" pitchFamily="2" charset="2"/>
              <a:buNone/>
            </a:pPr>
            <a:r>
              <a:rPr lang="en-US" sz="2800" smtClean="0">
                <a:latin typeface="Corbel" pitchFamily="34" charset="0"/>
                <a:ea typeface="ＭＳ Ｐゴシック" pitchFamily="34" charset="-128"/>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1st contact </a:t>
            </a:r>
          </a:p>
        </p:txBody>
      </p:sp>
      <p:sp>
        <p:nvSpPr>
          <p:cNvPr id="45058" name="Rectangle 3"/>
          <p:cNvSpPr>
            <a:spLocks noGrp="1" noChangeArrowheads="1"/>
          </p:cNvSpPr>
          <p:nvPr>
            <p:ph type="body" idx="1"/>
          </p:nvPr>
        </p:nvSpPr>
        <p:spPr>
          <a:xfrm>
            <a:off x="381000" y="1795463"/>
            <a:ext cx="8229600" cy="4114800"/>
          </a:xfrm>
          <a:noFill/>
        </p:spPr>
        <p:txBody>
          <a:bodyPr/>
          <a:lstStyle/>
          <a:p>
            <a:pPr>
              <a:lnSpc>
                <a:spcPct val="90000"/>
              </a:lnSpc>
            </a:pPr>
            <a:r>
              <a:rPr lang="en-US" sz="2800" smtClean="0">
                <a:latin typeface="Corbel" pitchFamily="34" charset="0"/>
                <a:ea typeface="ＭＳ Ｐゴシック" pitchFamily="34" charset="-128"/>
              </a:rPr>
              <a:t>The catalyst understands the problem is chemical and contacts the interventionist who explains the systemic process.</a:t>
            </a:r>
          </a:p>
          <a:p>
            <a:pPr lvl="1">
              <a:lnSpc>
                <a:spcPct val="90000"/>
              </a:lnSpc>
            </a:pPr>
            <a:r>
              <a:rPr lang="en-US" sz="2400" smtClean="0">
                <a:latin typeface="Corbel" pitchFamily="34" charset="0"/>
                <a:ea typeface="ＭＳ Ｐゴシック" pitchFamily="34" charset="-128"/>
              </a:rPr>
              <a:t>The catalyst contacts the potential team and arranges for an assessment, either conference call or in person</a:t>
            </a:r>
          </a:p>
          <a:p>
            <a:pPr lvl="1">
              <a:lnSpc>
                <a:spcPct val="90000"/>
              </a:lnSpc>
            </a:pPr>
            <a:r>
              <a:rPr lang="en-US" sz="2400" smtClean="0">
                <a:latin typeface="Corbel" pitchFamily="34" charset="0"/>
                <a:ea typeface="ＭＳ Ｐゴシック" pitchFamily="34" charset="-128"/>
              </a:rPr>
              <a:t>Entire methodology is explained: assessment, team selection, coaching for invitation and what to expect during the workshop</a:t>
            </a:r>
          </a:p>
          <a:p>
            <a:pPr>
              <a:lnSpc>
                <a:spcPct val="90000"/>
              </a:lnSpc>
            </a:pPr>
            <a:r>
              <a:rPr lang="en-US" sz="2800" smtClean="0">
                <a:latin typeface="Corbel" pitchFamily="34" charset="0"/>
                <a:ea typeface="ＭＳ Ｐゴシック" pitchFamily="34" charset="-128"/>
              </a:rPr>
              <a:t>Explain and re-explain process vs event</a:t>
            </a:r>
          </a:p>
          <a:p>
            <a:pPr>
              <a:lnSpc>
                <a:spcPct val="90000"/>
              </a:lnSpc>
            </a:pPr>
            <a:r>
              <a:rPr lang="en-US" sz="2800" smtClean="0">
                <a:latin typeface="Corbel" pitchFamily="34" charset="0"/>
                <a:ea typeface="ＭＳ Ｐゴシック" pitchFamily="34" charset="-128"/>
              </a:rPr>
              <a:t>Offers HOPE</a:t>
            </a:r>
          </a:p>
          <a:p>
            <a:pPr>
              <a:lnSpc>
                <a:spcPct val="90000"/>
              </a:lnSpc>
            </a:pPr>
            <a:endParaRPr lang="en-US" sz="28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Families Perception</a:t>
            </a:r>
            <a:br>
              <a:rPr lang="en-US" smtClean="0">
                <a:latin typeface="Corbel" pitchFamily="34" charset="0"/>
                <a:ea typeface="ＭＳ Ｐゴシック" pitchFamily="34" charset="-128"/>
              </a:rPr>
            </a:br>
            <a:r>
              <a:rPr lang="en-US" smtClean="0">
                <a:latin typeface="Corbel" pitchFamily="34" charset="0"/>
                <a:ea typeface="ＭＳ Ｐゴシック" pitchFamily="34" charset="-128"/>
              </a:rPr>
              <a:t>1st Contact with Interventionist</a:t>
            </a:r>
          </a:p>
        </p:txBody>
      </p:sp>
      <p:sp>
        <p:nvSpPr>
          <p:cNvPr id="47106" name="Rectangle 3"/>
          <p:cNvSpPr>
            <a:spLocks noGrp="1" noChangeArrowheads="1"/>
          </p:cNvSpPr>
          <p:nvPr>
            <p:ph type="body" idx="1"/>
          </p:nvPr>
        </p:nvSpPr>
        <p:spPr>
          <a:noFill/>
        </p:spPr>
        <p:txBody>
          <a:bodyPr/>
          <a:lstStyle/>
          <a:p>
            <a:r>
              <a:rPr lang="en-US" sz="2800" smtClean="0">
                <a:latin typeface="Corbel" pitchFamily="34" charset="0"/>
                <a:ea typeface="ＭＳ Ｐゴシック" pitchFamily="34" charset="-128"/>
              </a:rPr>
              <a:t>What the family members are saying:</a:t>
            </a:r>
            <a:endParaRPr lang="en-US" sz="20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How can this model get him/her into treatment</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m relieved we don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have to sneak around</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You don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know who your dealing with, he has never listened to anyone but himself</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If I tell him he</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ll run, he</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ll freak out!</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Is it really that bad?</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We can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wait, it needs to happen NOW!</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en-US" sz="2400" smtClean="0">
                <a:latin typeface="Corbel" pitchFamily="34" charset="0"/>
                <a:ea typeface="ＭＳ Ｐゴシック" pitchFamily="34" charset="-128"/>
              </a:rPr>
              <a:t>Are focused on the knock down drag out event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85800" y="0"/>
            <a:ext cx="7856538" cy="1309688"/>
          </a:xfrm>
          <a:effectLst>
            <a:outerShdw dist="38099" dir="2700000" algn="ctr" rotWithShape="0">
              <a:srgbClr val="000000"/>
            </a:outerShdw>
          </a:effectLst>
        </p:spPr>
        <p:txBody>
          <a:bodyPr/>
          <a:lstStyle/>
          <a:p>
            <a:pPr eaLnBrk="1" fontAlgn="auto" hangingPunct="1">
              <a:spcAft>
                <a:spcPts val="0"/>
              </a:spcAft>
              <a:defRPr/>
            </a:pPr>
            <a:r>
              <a:rPr lang="en-US" sz="4300">
                <a:ea typeface="ＭＳ Ｐゴシック" charset="-128"/>
                <a:cs typeface="ＭＳ Ｐゴシック" charset="-128"/>
              </a:rPr>
              <a:t>Change Theory and Intervention</a:t>
            </a:r>
          </a:p>
        </p:txBody>
      </p:sp>
      <p:sp>
        <p:nvSpPr>
          <p:cNvPr id="248835" name="Rectangle 3"/>
          <p:cNvSpPr>
            <a:spLocks noGrp="1" noChangeArrowheads="1"/>
          </p:cNvSpPr>
          <p:nvPr>
            <p:ph idx="1"/>
          </p:nvPr>
        </p:nvSpPr>
        <p:spPr>
          <a:xfrm>
            <a:off x="685800" y="1600200"/>
            <a:ext cx="7878763" cy="4638675"/>
          </a:xfrm>
          <a:effectLst>
            <a:outerShdw dist="38099" dir="2700000" algn="ctr" rotWithShape="0">
              <a:srgbClr val="000000"/>
            </a:outerShdw>
          </a:effectLst>
        </p:spPr>
        <p:txBody>
          <a:bodyPr/>
          <a:lstStyle/>
          <a:p>
            <a:pPr eaLnBrk="1" fontAlgn="auto" hangingPunct="1">
              <a:spcAft>
                <a:spcPts val="0"/>
              </a:spcAft>
              <a:defRPr/>
            </a:pPr>
            <a:r>
              <a:rPr lang="en-US" dirty="0">
                <a:latin typeface="Corbel" charset="0"/>
              </a:rPr>
              <a:t>I</a:t>
            </a:r>
            <a:r>
              <a:rPr lang="en-US" dirty="0" smtClean="0">
                <a:latin typeface="Corbel" charset="0"/>
              </a:rPr>
              <a:t>ntervention </a:t>
            </a:r>
            <a:r>
              <a:rPr lang="en-US" dirty="0">
                <a:latin typeface="Corbel" charset="0"/>
              </a:rPr>
              <a:t>is a process not an event</a:t>
            </a:r>
          </a:p>
          <a:p>
            <a:pPr eaLnBrk="1" fontAlgn="auto" hangingPunct="1">
              <a:spcAft>
                <a:spcPts val="0"/>
              </a:spcAft>
              <a:defRPr/>
            </a:pPr>
            <a:r>
              <a:rPr lang="en-US" dirty="0">
                <a:latin typeface="Corbel" charset="0"/>
              </a:rPr>
              <a:t>The change process applies to the entire family not just the substance abuser</a:t>
            </a:r>
          </a:p>
          <a:p>
            <a:pPr eaLnBrk="1" fontAlgn="auto" hangingPunct="1">
              <a:spcAft>
                <a:spcPts val="0"/>
              </a:spcAft>
              <a:defRPr/>
            </a:pPr>
            <a:r>
              <a:rPr lang="en-US" dirty="0">
                <a:latin typeface="Corbel" charset="0"/>
              </a:rPr>
              <a:t>The family is usually more difficult to achieve </a:t>
            </a:r>
            <a:r>
              <a:rPr lang="en-US" dirty="0" smtClean="0">
                <a:latin typeface="Corbel" charset="0"/>
              </a:rPr>
              <a:t>long lasting change </a:t>
            </a:r>
            <a:r>
              <a:rPr lang="en-US" dirty="0">
                <a:latin typeface="Corbel" charset="0"/>
              </a:rPr>
              <a:t>than the addict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0"/>
            <a:ext cx="8229600" cy="1371600"/>
          </a:xfrm>
          <a:noFill/>
        </p:spPr>
        <p:txBody>
          <a:bodyPr/>
          <a:lstStyle/>
          <a:p>
            <a:r>
              <a:rPr lang="en-US" smtClean="0">
                <a:latin typeface="Corbel" pitchFamily="34" charset="0"/>
                <a:ea typeface="ＭＳ Ｐゴシック" pitchFamily="34" charset="-128"/>
              </a:rPr>
              <a:t>Assessment</a:t>
            </a:r>
          </a:p>
        </p:txBody>
      </p:sp>
      <p:sp>
        <p:nvSpPr>
          <p:cNvPr id="55299" name="Rectangle 3"/>
          <p:cNvSpPr>
            <a:spLocks noGrp="1" noChangeArrowheads="1"/>
          </p:cNvSpPr>
          <p:nvPr>
            <p:ph type="body" idx="1"/>
          </p:nvPr>
        </p:nvSpPr>
        <p:spPr>
          <a:xfrm>
            <a:off x="457200" y="1203325"/>
            <a:ext cx="8229600" cy="5133975"/>
          </a:xfrm>
        </p:spPr>
        <p:txBody>
          <a:bodyPr>
            <a:normAutofit fontScale="92500" lnSpcReduction="10000"/>
          </a:bodyPr>
          <a:lstStyle/>
          <a:p>
            <a:pPr>
              <a:lnSpc>
                <a:spcPct val="90000"/>
              </a:lnSpc>
              <a:buFont typeface="Wingdings" charset="0"/>
              <a:buNone/>
              <a:defRPr/>
            </a:pPr>
            <a:endParaRPr lang="en-US" sz="2800" dirty="0">
              <a:latin typeface="Corbel" charset="0"/>
            </a:endParaRPr>
          </a:p>
          <a:p>
            <a:pPr>
              <a:lnSpc>
                <a:spcPct val="90000"/>
              </a:lnSpc>
              <a:buFont typeface="Arial" charset="0"/>
              <a:buChar char="•"/>
              <a:defRPr/>
            </a:pPr>
            <a:r>
              <a:rPr lang="en-US" dirty="0">
                <a:latin typeface="Corbel" charset="0"/>
              </a:rPr>
              <a:t>The process is explained in detail with key people, including the Invitation process and coaching, the 2 day workshop and aftercare.</a:t>
            </a:r>
          </a:p>
          <a:p>
            <a:pPr>
              <a:lnSpc>
                <a:spcPct val="90000"/>
              </a:lnSpc>
              <a:buFont typeface="Arial" charset="0"/>
              <a:buChar char="•"/>
              <a:defRPr/>
            </a:pPr>
            <a:r>
              <a:rPr lang="en-US" dirty="0">
                <a:latin typeface="Corbel" charset="0"/>
              </a:rPr>
              <a:t>Questions and concerns are addressed</a:t>
            </a:r>
          </a:p>
          <a:p>
            <a:pPr>
              <a:lnSpc>
                <a:spcPct val="90000"/>
              </a:lnSpc>
              <a:buFont typeface="Arial" charset="0"/>
              <a:buChar char="•"/>
              <a:defRPr/>
            </a:pPr>
            <a:r>
              <a:rPr lang="en-US" dirty="0">
                <a:latin typeface="Corbel" charset="0"/>
              </a:rPr>
              <a:t>A commitment is made, including date set, and deposit is received</a:t>
            </a:r>
          </a:p>
          <a:p>
            <a:pPr>
              <a:lnSpc>
                <a:spcPct val="90000"/>
              </a:lnSpc>
              <a:buFont typeface="Arial" charset="0"/>
              <a:buChar char="•"/>
              <a:defRPr/>
            </a:pPr>
            <a:r>
              <a:rPr lang="en-US" dirty="0">
                <a:latin typeface="Corbel" charset="0"/>
              </a:rPr>
              <a:t>Participants are given instructions, asked not to drink or use during the process and to attend al-anon or AA/NA meetings </a:t>
            </a:r>
          </a:p>
          <a:p>
            <a:pPr>
              <a:lnSpc>
                <a:spcPct val="90000"/>
              </a:lnSpc>
              <a:buFont typeface="Arial" charset="0"/>
              <a:buChar char="•"/>
              <a:defRPr/>
            </a:pPr>
            <a:r>
              <a:rPr lang="en-US" dirty="0">
                <a:latin typeface="Corbel" charset="0"/>
              </a:rPr>
              <a:t>Everyone is given a intervention workbook to give </a:t>
            </a:r>
            <a:r>
              <a:rPr lang="en-US" dirty="0" smtClean="0">
                <a:latin typeface="Corbel" charset="0"/>
              </a:rPr>
              <a:t>an   </a:t>
            </a:r>
            <a:r>
              <a:rPr lang="en-US" dirty="0">
                <a:latin typeface="Corbel" charset="0"/>
              </a:rPr>
              <a:t>accurate history</a:t>
            </a:r>
          </a:p>
          <a:p>
            <a:pPr lvl="1">
              <a:lnSpc>
                <a:spcPct val="90000"/>
              </a:lnSpc>
              <a:buFont typeface="Arial" charset="0"/>
              <a:buChar char="–"/>
              <a:defRPr/>
            </a:pPr>
            <a:endParaRPr lang="en-US" sz="2400" dirty="0">
              <a:latin typeface="Corbe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Families Perception </a:t>
            </a:r>
            <a:br>
              <a:rPr lang="en-US" smtClean="0">
                <a:latin typeface="Corbel" pitchFamily="34" charset="0"/>
                <a:ea typeface="ＭＳ Ｐゴシック" pitchFamily="34" charset="-128"/>
              </a:rPr>
            </a:br>
            <a:r>
              <a:rPr lang="en-US" smtClean="0">
                <a:latin typeface="Corbel" pitchFamily="34" charset="0"/>
                <a:ea typeface="ＭＳ Ｐゴシック" pitchFamily="34" charset="-128"/>
              </a:rPr>
              <a:t>Assessment</a:t>
            </a:r>
          </a:p>
        </p:txBody>
      </p:sp>
      <p:sp>
        <p:nvSpPr>
          <p:cNvPr id="51202" name="Rectangle 3"/>
          <p:cNvSpPr>
            <a:spLocks noGrp="1" noChangeArrowheads="1"/>
          </p:cNvSpPr>
          <p:nvPr>
            <p:ph type="body" idx="1"/>
          </p:nvPr>
        </p:nvSpPr>
        <p:spPr>
          <a:xfrm>
            <a:off x="457200" y="1752600"/>
            <a:ext cx="8229600" cy="4114800"/>
          </a:xfrm>
          <a:noFill/>
        </p:spPr>
        <p:txBody>
          <a:bodyPr/>
          <a:lstStyle/>
          <a:p>
            <a:pPr>
              <a:lnSpc>
                <a:spcPct val="90000"/>
              </a:lnSpc>
            </a:pP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It</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s not our problem, I don</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t think I</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ve been affected</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pP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I think he is drinking because he is depressed</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pPr>
            <a:r>
              <a:rPr lang="en-US" sz="2800" smtClean="0">
                <a:latin typeface="Corbel" pitchFamily="34" charset="0"/>
                <a:ea typeface="ＭＳ Ｐゴシック" pitchFamily="34" charset="-128"/>
              </a:rPr>
              <a:t>What do we do when they refuse to attend?</a:t>
            </a:r>
          </a:p>
          <a:p>
            <a:pPr>
              <a:lnSpc>
                <a:spcPct val="90000"/>
              </a:lnSpc>
            </a:pPr>
            <a:r>
              <a:rPr lang="en-US" sz="2800" smtClean="0">
                <a:latin typeface="Corbel" pitchFamily="34" charset="0"/>
                <a:ea typeface="ＭＳ Ｐゴシック" pitchFamily="34" charset="-128"/>
              </a:rPr>
              <a:t>He</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ll never agree to come</a:t>
            </a:r>
          </a:p>
          <a:p>
            <a:pPr>
              <a:lnSpc>
                <a:spcPct val="90000"/>
              </a:lnSpc>
            </a:pP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What</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s your record; what guarantees are there that this will work?</a:t>
            </a:r>
            <a:r>
              <a:rPr lang="ja-JP"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pPr>
              <a:lnSpc>
                <a:spcPct val="90000"/>
              </a:lnSpc>
            </a:pPr>
            <a:endParaRPr lang="en-US" smtClean="0">
              <a:latin typeface="Corbel"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Invitation Process</a:t>
            </a:r>
          </a:p>
        </p:txBody>
      </p:sp>
      <p:sp>
        <p:nvSpPr>
          <p:cNvPr id="53250" name="Rectangle 3"/>
          <p:cNvSpPr>
            <a:spLocks noGrp="1" noChangeArrowheads="1"/>
          </p:cNvSpPr>
          <p:nvPr>
            <p:ph type="body" idx="1"/>
          </p:nvPr>
        </p:nvSpPr>
        <p:spPr>
          <a:noFill/>
        </p:spPr>
        <p:txBody>
          <a:bodyPr/>
          <a:lstStyle/>
          <a:p>
            <a:pPr>
              <a:lnSpc>
                <a:spcPct val="90000"/>
              </a:lnSpc>
            </a:pPr>
            <a:r>
              <a:rPr lang="en-US" sz="2800" smtClean="0">
                <a:latin typeface="Corbel" pitchFamily="34" charset="0"/>
                <a:ea typeface="ＭＳ Ｐゴシック" pitchFamily="34" charset="-128"/>
              </a:rPr>
              <a:t>Invitation plan is started at the assessment</a:t>
            </a:r>
          </a:p>
          <a:p>
            <a:pPr>
              <a:lnSpc>
                <a:spcPct val="90000"/>
              </a:lnSpc>
            </a:pPr>
            <a:r>
              <a:rPr lang="en-US" sz="2800" smtClean="0">
                <a:latin typeface="Corbel" pitchFamily="34" charset="0"/>
                <a:ea typeface="ＭＳ Ｐゴシック" pitchFamily="34" charset="-128"/>
              </a:rPr>
              <a:t>Decide who will call or meet with the IP first. (usually the chief enabler)</a:t>
            </a:r>
          </a:p>
          <a:p>
            <a:pPr>
              <a:lnSpc>
                <a:spcPct val="90000"/>
              </a:lnSpc>
            </a:pPr>
            <a:r>
              <a:rPr lang="en-US" sz="2800" smtClean="0">
                <a:latin typeface="Corbel" pitchFamily="34" charset="0"/>
                <a:ea typeface="ＭＳ Ｐゴシック" pitchFamily="34" charset="-128"/>
              </a:rPr>
              <a:t>Continually reinforce not to be attached to his/her initial reaction.</a:t>
            </a:r>
          </a:p>
          <a:p>
            <a:pPr>
              <a:lnSpc>
                <a:spcPct val="90000"/>
              </a:lnSpc>
            </a:pPr>
            <a:r>
              <a:rPr lang="en-US" sz="2800" smtClean="0">
                <a:latin typeface="Corbel" pitchFamily="34" charset="0"/>
                <a:ea typeface="ＭＳ Ｐゴシック" pitchFamily="34" charset="-128"/>
              </a:rPr>
              <a:t>A lot of coaching during this process, extremely time consuming</a:t>
            </a:r>
          </a:p>
          <a:p>
            <a:pPr>
              <a:lnSpc>
                <a:spcPct val="90000"/>
              </a:lnSpc>
            </a:pPr>
            <a:r>
              <a:rPr lang="en-US" sz="2800" smtClean="0">
                <a:latin typeface="Corbel" pitchFamily="34" charset="0"/>
                <a:ea typeface="ＭＳ Ｐゴシック" pitchFamily="34" charset="-128"/>
              </a:rPr>
              <a:t>Can be extremely unpredictable and volatile</a:t>
            </a:r>
          </a:p>
          <a:p>
            <a:pPr>
              <a:lnSpc>
                <a:spcPct val="90000"/>
              </a:lnSpc>
            </a:pPr>
            <a:r>
              <a:rPr lang="en-US" sz="2800" smtClean="0">
                <a:latin typeface="Corbel" pitchFamily="34" charset="0"/>
                <a:ea typeface="ＭＳ Ｐゴシック" pitchFamily="34" charset="-128"/>
              </a:rPr>
              <a:t>Usually calms down as workshop nears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stress"/>
          <p:cNvPicPr>
            <a:picLocks noChangeAspect="1" noChangeArrowheads="1"/>
          </p:cNvPicPr>
          <p:nvPr/>
        </p:nvPicPr>
        <p:blipFill>
          <a:blip r:embed="rId3"/>
          <a:srcRect/>
          <a:stretch>
            <a:fillRect/>
          </a:stretch>
        </p:blipFill>
        <p:spPr bwMode="auto">
          <a:xfrm>
            <a:off x="4572000" y="304800"/>
            <a:ext cx="4073525" cy="6232525"/>
          </a:xfrm>
          <a:prstGeom prst="rect">
            <a:avLst/>
          </a:prstGeom>
          <a:noFill/>
          <a:ln w="9525">
            <a:noFill/>
            <a:miter lim="800000"/>
            <a:headEnd/>
            <a:tailEnd/>
          </a:ln>
        </p:spPr>
      </p:pic>
      <p:sp>
        <p:nvSpPr>
          <p:cNvPr id="55298" name="Rectangle 4"/>
          <p:cNvSpPr>
            <a:spLocks noChangeArrowheads="1"/>
          </p:cNvSpPr>
          <p:nvPr/>
        </p:nvSpPr>
        <p:spPr bwMode="auto">
          <a:xfrm>
            <a:off x="152400" y="844550"/>
            <a:ext cx="4325938" cy="4302125"/>
          </a:xfrm>
          <a:prstGeom prst="rect">
            <a:avLst/>
          </a:prstGeom>
          <a:noFill/>
          <a:ln w="9525">
            <a:noFill/>
            <a:miter lim="800000"/>
            <a:headEnd/>
            <a:tailEnd/>
          </a:ln>
        </p:spPr>
        <p:txBody>
          <a:bodyPr wrap="none">
            <a:spAutoFit/>
          </a:bodyPr>
          <a:lstStyle/>
          <a:p>
            <a:r>
              <a:rPr lang="en-US" sz="3600"/>
              <a:t>Beginning the</a:t>
            </a:r>
          </a:p>
          <a:p>
            <a:r>
              <a:rPr lang="en-US" sz="3600"/>
              <a:t>Invitation process </a:t>
            </a:r>
          </a:p>
          <a:p>
            <a:r>
              <a:rPr lang="en-US" sz="3600"/>
              <a:t>creates stress within</a:t>
            </a:r>
          </a:p>
          <a:p>
            <a:r>
              <a:rPr lang="en-US" sz="3600"/>
              <a:t>the Alcoholic family</a:t>
            </a:r>
          </a:p>
          <a:p>
            <a:r>
              <a:rPr lang="en-US" sz="3600"/>
              <a:t>System</a:t>
            </a:r>
          </a:p>
          <a:p>
            <a:endParaRPr lang="en-US"/>
          </a:p>
          <a:p>
            <a:r>
              <a:rPr lang="en-US" sz="3600"/>
              <a:t>Breaking the </a:t>
            </a:r>
          </a:p>
          <a:p>
            <a:r>
              <a:rPr lang="en-US" sz="3600"/>
              <a:t>NO TALK rule</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609600"/>
            <a:ext cx="9144000" cy="1371600"/>
          </a:xfrm>
          <a:noFill/>
        </p:spPr>
        <p:txBody>
          <a:bodyPr/>
          <a:lstStyle/>
          <a:p>
            <a:r>
              <a:rPr lang="en-US" sz="4000" smtClean="0">
                <a:latin typeface="Corbel" pitchFamily="34" charset="0"/>
                <a:ea typeface="ＭＳ Ｐゴシック" pitchFamily="34" charset="-128"/>
              </a:rPr>
              <a:t>Families at beginning of Invitation</a:t>
            </a:r>
          </a:p>
        </p:txBody>
      </p:sp>
      <p:sp>
        <p:nvSpPr>
          <p:cNvPr id="57346" name="Rectangle 3"/>
          <p:cNvSpPr>
            <a:spLocks noGrp="1" noChangeArrowheads="1"/>
          </p:cNvSpPr>
          <p:nvPr>
            <p:ph type="body" idx="1"/>
          </p:nvPr>
        </p:nvSpPr>
        <p:spPr>
          <a:xfrm>
            <a:off x="533400" y="2362200"/>
            <a:ext cx="8229600" cy="4114800"/>
          </a:xfrm>
          <a:noFill/>
        </p:spPr>
        <p:txBody>
          <a:bodyPr/>
          <a:lstStyle/>
          <a:p>
            <a:r>
              <a:rPr lang="en-US" sz="2800" smtClean="0">
                <a:latin typeface="Corbel" pitchFamily="34" charset="0"/>
                <a:ea typeface="ＭＳ Ｐゴシック" pitchFamily="34" charset="-128"/>
              </a:rPr>
              <a:t>Terrified to talk to the IP about the problem</a:t>
            </a:r>
          </a:p>
          <a:p>
            <a:r>
              <a:rPr lang="en-US" sz="2800" smtClean="0">
                <a:latin typeface="Corbel" pitchFamily="34" charset="0"/>
                <a:ea typeface="ＭＳ Ｐゴシック" pitchFamily="34" charset="-128"/>
              </a:rPr>
              <a:t>Have never talked about how they have been affected or even how they feel</a:t>
            </a:r>
          </a:p>
          <a:p>
            <a:r>
              <a:rPr lang="en-US" sz="2800" smtClean="0">
                <a:latin typeface="Corbel" pitchFamily="34" charset="0"/>
                <a:ea typeface="ＭＳ Ｐゴシック" pitchFamily="34" charset="-128"/>
              </a:rPr>
              <a:t>Believe that if he IP</a:t>
            </a:r>
            <a:r>
              <a:rPr lang="ja-JP" altLang="en-US" sz="2800" smtClean="0">
                <a:latin typeface="Corbel" pitchFamily="34" charset="0"/>
                <a:ea typeface="ＭＳ Ｐゴシック" pitchFamily="34" charset="-128"/>
              </a:rPr>
              <a:t>’</a:t>
            </a:r>
            <a:r>
              <a:rPr lang="en-US" altLang="ja-JP" sz="2800" smtClean="0">
                <a:latin typeface="Corbel" pitchFamily="34" charset="0"/>
                <a:ea typeface="ＭＳ Ｐゴシック" pitchFamily="34" charset="-128"/>
              </a:rPr>
              <a:t>s initial reaction is not favorable that the intervention can not work</a:t>
            </a:r>
          </a:p>
          <a:p>
            <a:r>
              <a:rPr lang="en-US" sz="2800" smtClean="0">
                <a:latin typeface="Corbel" pitchFamily="34" charset="0"/>
                <a:ea typeface="ＭＳ Ｐゴシック" pitchFamily="34" charset="-128"/>
              </a:rPr>
              <a:t>Takes about 20 hrs of coaching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228600"/>
            <a:ext cx="8229600" cy="1371600"/>
          </a:xfrm>
          <a:noFill/>
        </p:spPr>
        <p:txBody>
          <a:bodyPr/>
          <a:lstStyle/>
          <a:p>
            <a:r>
              <a:rPr lang="en-US" smtClean="0">
                <a:latin typeface="Corbel" pitchFamily="34" charset="0"/>
                <a:ea typeface="ＭＳ Ｐゴシック" pitchFamily="34" charset="-128"/>
              </a:rPr>
              <a:t>Family Perception after 1st contact </a:t>
            </a:r>
          </a:p>
        </p:txBody>
      </p:sp>
      <p:sp>
        <p:nvSpPr>
          <p:cNvPr id="59394" name="Rectangle 3"/>
          <p:cNvSpPr>
            <a:spLocks noGrp="1" noChangeArrowheads="1"/>
          </p:cNvSpPr>
          <p:nvPr>
            <p:ph type="body" idx="1"/>
          </p:nvPr>
        </p:nvSpPr>
        <p:spPr>
          <a:xfrm>
            <a:off x="457200" y="1295400"/>
            <a:ext cx="8229600" cy="4114800"/>
          </a:xfrm>
          <a:noFill/>
        </p:spPr>
        <p:txBody>
          <a:bodyPr/>
          <a:lstStyle/>
          <a:p>
            <a:pPr>
              <a:lnSpc>
                <a:spcPct val="90000"/>
              </a:lnSpc>
              <a:buFont typeface="Wingdings" pitchFamily="2" charset="2"/>
              <a:buNone/>
            </a:pPr>
            <a:endParaRPr lang="en-US" sz="2800" smtClean="0">
              <a:latin typeface="Corbel" pitchFamily="34" charset="0"/>
              <a:ea typeface="ＭＳ Ｐゴシック" pitchFamily="34" charset="-128"/>
            </a:endParaRPr>
          </a:p>
          <a:p>
            <a:pPr>
              <a:lnSpc>
                <a:spcPct val="90000"/>
              </a:lnSpc>
            </a:pP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He told me the only problem he has is my bitching at him</a:t>
            </a:r>
            <a:r>
              <a:rPr lang="ja-JP" altLang="en-US" smtClean="0">
                <a:latin typeface="Corbel" pitchFamily="34" charset="0"/>
                <a:ea typeface="ＭＳ Ｐゴシック" pitchFamily="34" charset="-128"/>
              </a:rPr>
              <a:t>”</a:t>
            </a:r>
            <a:endParaRPr lang="en-US" altLang="ja-JP" smtClean="0">
              <a:latin typeface="Corbel" pitchFamily="34" charset="0"/>
              <a:ea typeface="ＭＳ Ｐゴシック" pitchFamily="34" charset="-128"/>
            </a:endParaRPr>
          </a:p>
          <a:p>
            <a:pPr>
              <a:lnSpc>
                <a:spcPct val="90000"/>
              </a:lnSpc>
            </a:pP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We need to cancel the intervention, he said he won</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t come</a:t>
            </a:r>
            <a:r>
              <a:rPr lang="ja-JP" altLang="en-US" smtClean="0">
                <a:latin typeface="Corbel" pitchFamily="34" charset="0"/>
                <a:ea typeface="ＭＳ Ｐゴシック" pitchFamily="34" charset="-128"/>
              </a:rPr>
              <a:t>”</a:t>
            </a:r>
            <a:endParaRPr lang="en-US" altLang="ja-JP" smtClean="0">
              <a:latin typeface="Corbel" pitchFamily="34" charset="0"/>
              <a:ea typeface="ＭＳ Ｐゴシック" pitchFamily="34" charset="-128"/>
            </a:endParaRPr>
          </a:p>
          <a:p>
            <a:pPr>
              <a:lnSpc>
                <a:spcPct val="90000"/>
              </a:lnSpc>
            </a:pP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He will meet with you and I, but no one else</a:t>
            </a:r>
            <a:r>
              <a:rPr lang="ja-JP" altLang="en-US" smtClean="0">
                <a:latin typeface="Corbel" pitchFamily="34" charset="0"/>
                <a:ea typeface="ＭＳ Ｐゴシック" pitchFamily="34" charset="-128"/>
              </a:rPr>
              <a:t>”</a:t>
            </a:r>
            <a:endParaRPr lang="en-US" altLang="ja-JP" smtClean="0">
              <a:latin typeface="Corbel" pitchFamily="34" charset="0"/>
              <a:ea typeface="ＭＳ Ｐゴシック" pitchFamily="34" charset="-128"/>
            </a:endParaRPr>
          </a:p>
          <a:p>
            <a:pPr>
              <a:lnSpc>
                <a:spcPct val="90000"/>
              </a:lnSpc>
            </a:pP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My sister told me I blew the whole thing, she always criticizes anything I do</a:t>
            </a:r>
            <a:r>
              <a:rPr lang="ja-JP" altLang="en-US" smtClean="0">
                <a:latin typeface="Corbel" pitchFamily="34" charset="0"/>
                <a:ea typeface="ＭＳ Ｐゴシック" pitchFamily="34" charset="-128"/>
              </a:rPr>
              <a:t>”</a:t>
            </a:r>
            <a:endParaRPr lang="en-US" altLang="ja-JP" smtClean="0">
              <a:latin typeface="Corbel" pitchFamily="34" charset="0"/>
              <a:ea typeface="ＭＳ Ｐゴシック" pitchFamily="34" charset="-128"/>
            </a:endParaRPr>
          </a:p>
          <a:p>
            <a:pPr>
              <a:lnSpc>
                <a:spcPct val="90000"/>
              </a:lnSpc>
            </a:pP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I</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m a wreck, I don</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t think I can do it!</a:t>
            </a:r>
            <a:r>
              <a:rPr lang="ja-JP" altLang="en-US" smtClean="0">
                <a:latin typeface="Corbel" pitchFamily="34" charset="0"/>
                <a:ea typeface="ＭＳ Ｐゴシック" pitchFamily="34" charset="-128"/>
              </a:rPr>
              <a:t>”</a:t>
            </a:r>
            <a:endParaRPr lang="en-US" altLang="ja-JP" smtClean="0">
              <a:latin typeface="Corbel" pitchFamily="34" charset="0"/>
              <a:ea typeface="ＭＳ Ｐゴシック" pitchFamily="34" charset="-128"/>
            </a:endParaRPr>
          </a:p>
          <a:p>
            <a:pPr>
              <a:lnSpc>
                <a:spcPct val="90000"/>
              </a:lnSpc>
            </a:pP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I thought you were going to call him</a:t>
            </a:r>
            <a:r>
              <a:rPr lang="ja-JP" altLang="en-US" smtClean="0">
                <a:latin typeface="Corbel" pitchFamily="34" charset="0"/>
                <a:ea typeface="ＭＳ Ｐゴシック" pitchFamily="34" charset="-128"/>
              </a:rPr>
              <a:t>”</a:t>
            </a:r>
            <a:endParaRPr lang="en-US" altLang="ja-JP" smtClean="0">
              <a:latin typeface="Corbel" pitchFamily="34" charset="0"/>
              <a:ea typeface="ＭＳ Ｐゴシック" pitchFamily="34" charset="-128"/>
            </a:endParaRPr>
          </a:p>
          <a:p>
            <a:pPr>
              <a:lnSpc>
                <a:spcPct val="90000"/>
              </a:lnSpc>
            </a:pPr>
            <a:endParaRPr lang="en-US" smtClean="0">
              <a:latin typeface="Corbel"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Families Perception </a:t>
            </a:r>
            <a:br>
              <a:rPr lang="en-US" smtClean="0">
                <a:latin typeface="Corbel" pitchFamily="34" charset="0"/>
                <a:ea typeface="ＭＳ Ｐゴシック" pitchFamily="34" charset="-128"/>
              </a:rPr>
            </a:br>
            <a:r>
              <a:rPr lang="en-US" smtClean="0">
                <a:latin typeface="Corbel" pitchFamily="34" charset="0"/>
                <a:ea typeface="ＭＳ Ｐゴシック" pitchFamily="34" charset="-128"/>
              </a:rPr>
              <a:t>Day one, The Disease</a:t>
            </a:r>
          </a:p>
        </p:txBody>
      </p:sp>
      <p:sp>
        <p:nvSpPr>
          <p:cNvPr id="61442" name="Rectangle 3"/>
          <p:cNvSpPr>
            <a:spLocks noGrp="1" noChangeArrowheads="1"/>
          </p:cNvSpPr>
          <p:nvPr>
            <p:ph type="body" idx="1"/>
          </p:nvPr>
        </p:nvSpPr>
        <p:spPr>
          <a:xfrm>
            <a:off x="508000" y="1600200"/>
            <a:ext cx="8229600" cy="4525963"/>
          </a:xfrm>
          <a:noFill/>
        </p:spPr>
        <p:txBody>
          <a:bodyPr/>
          <a:lstStyle/>
          <a:p>
            <a:r>
              <a:rPr lang="en-US" sz="2800" smtClean="0">
                <a:latin typeface="Corbel" pitchFamily="34" charset="0"/>
                <a:ea typeface="ＭＳ Ｐゴシック" pitchFamily="34" charset="-128"/>
              </a:rPr>
              <a:t>Family members are feeling hope and trust in the process -  </a:t>
            </a:r>
            <a:r>
              <a:rPr lang="en-US" altLang="en-US" sz="2800" smtClean="0">
                <a:latin typeface="Corbel" pitchFamily="34" charset="0"/>
                <a:ea typeface="ＭＳ Ｐゴシック" pitchFamily="34" charset="-128"/>
              </a:rPr>
              <a:t>“</a:t>
            </a:r>
            <a:r>
              <a:rPr lang="en-US" sz="2800" smtClean="0">
                <a:latin typeface="Corbel" pitchFamily="34" charset="0"/>
                <a:ea typeface="ＭＳ Ｐゴシック" pitchFamily="34" charset="-128"/>
              </a:rPr>
              <a:t>This wasn</a:t>
            </a:r>
            <a:r>
              <a:rPr lang="en-US" altLang="en-US" sz="2800" smtClean="0">
                <a:latin typeface="Corbel" pitchFamily="34" charset="0"/>
                <a:ea typeface="ＭＳ Ｐゴシック" pitchFamily="34" charset="-128"/>
              </a:rPr>
              <a:t>’</a:t>
            </a:r>
            <a:r>
              <a:rPr lang="en-US" sz="2800" smtClean="0">
                <a:latin typeface="Corbel" pitchFamily="34" charset="0"/>
                <a:ea typeface="ＭＳ Ｐゴシック" pitchFamily="34" charset="-128"/>
              </a:rPr>
              <a:t>t as bad as I was expecting</a:t>
            </a:r>
            <a:r>
              <a:rPr lang="en-US" altLang="en-US" sz="2800" smtClean="0">
                <a:latin typeface="Corbel" pitchFamily="34" charset="0"/>
                <a:ea typeface="ＭＳ Ｐゴシック" pitchFamily="34" charset="-128"/>
              </a:rPr>
              <a:t>”</a:t>
            </a:r>
            <a:endParaRPr lang="en-US" altLang="ja-JP" sz="2800" smtClean="0">
              <a:latin typeface="Corbel" pitchFamily="34" charset="0"/>
              <a:ea typeface="ＭＳ Ｐゴシック" pitchFamily="34" charset="-128"/>
            </a:endParaRPr>
          </a:p>
          <a:p>
            <a:r>
              <a:rPr lang="en-US" sz="2800" smtClean="0">
                <a:latin typeface="Corbel" pitchFamily="34" charset="0"/>
                <a:ea typeface="ＭＳ Ｐゴシック" pitchFamily="34" charset="-128"/>
              </a:rPr>
              <a:t>The family is saying</a:t>
            </a: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 never realized all this; it makes total sense</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 now realize how I</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ve been affected</a:t>
            </a: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Why didn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the doctor say anything?</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en-US" sz="2400" smtClean="0">
                <a:latin typeface="Corbel" pitchFamily="34" charset="0"/>
                <a:ea typeface="ＭＳ Ｐゴシック" pitchFamily="34" charset="-128"/>
              </a:rPr>
              <a:t>The IP is saying </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yeh, I can see myself in what you discussed</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 can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go to treatment, if I leave we</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ll go broke</a:t>
            </a:r>
            <a:r>
              <a:rPr lang="ja-JP" altLang="en-US" sz="2400" smtClean="0">
                <a:latin typeface="Corbel" pitchFamily="34" charset="0"/>
                <a:ea typeface="ＭＳ Ｐゴシック" pitchFamily="34" charset="-128"/>
              </a:rPr>
              <a:t>”</a:t>
            </a:r>
            <a:endParaRPr lang="en-US" sz="24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noFill/>
        </p:spPr>
        <p:txBody>
          <a:bodyPr/>
          <a:lstStyle/>
          <a:p>
            <a:r>
              <a:rPr lang="en-US" smtClean="0">
                <a:latin typeface="Corbel" pitchFamily="34" charset="0"/>
                <a:ea typeface="ＭＳ Ｐゴシック" pitchFamily="34" charset="-128"/>
              </a:rPr>
              <a:t>Families Perception Day 2</a:t>
            </a:r>
            <a:br>
              <a:rPr lang="en-US" smtClean="0">
                <a:latin typeface="Corbel" pitchFamily="34" charset="0"/>
                <a:ea typeface="ＭＳ Ｐゴシック" pitchFamily="34" charset="-128"/>
              </a:rPr>
            </a:br>
            <a:r>
              <a:rPr lang="en-US" smtClean="0">
                <a:latin typeface="Corbel" pitchFamily="34" charset="0"/>
                <a:ea typeface="ＭＳ Ｐゴシック" pitchFamily="34" charset="-128"/>
              </a:rPr>
              <a:t> Enabling and Codependency</a:t>
            </a:r>
          </a:p>
        </p:txBody>
      </p:sp>
      <p:sp>
        <p:nvSpPr>
          <p:cNvPr id="63490" name="Rectangle 3"/>
          <p:cNvSpPr>
            <a:spLocks noGrp="1" noChangeArrowheads="1"/>
          </p:cNvSpPr>
          <p:nvPr>
            <p:ph type="body" idx="1"/>
          </p:nvPr>
        </p:nvSpPr>
        <p:spPr>
          <a:noFill/>
        </p:spPr>
        <p:txBody>
          <a:bodyPr/>
          <a:lstStyle/>
          <a:p>
            <a:pPr>
              <a:lnSpc>
                <a:spcPct val="90000"/>
              </a:lnSpc>
            </a:pPr>
            <a:r>
              <a:rPr lang="en-US" sz="2800" smtClean="0">
                <a:latin typeface="Corbel" pitchFamily="34" charset="0"/>
                <a:ea typeface="ＭＳ Ｐゴシック" pitchFamily="34" charset="-128"/>
              </a:rPr>
              <a:t>The family is clear on new boundaries and their own commitments for treatment</a:t>
            </a:r>
          </a:p>
          <a:p>
            <a:pPr>
              <a:lnSpc>
                <a:spcPct val="90000"/>
              </a:lnSpc>
            </a:pPr>
            <a:r>
              <a:rPr lang="en-US" sz="2800" smtClean="0">
                <a:latin typeface="Corbel" pitchFamily="34" charset="0"/>
                <a:ea typeface="ＭＳ Ｐゴシック" pitchFamily="34" charset="-128"/>
              </a:rPr>
              <a:t>IP is invited to join the family in the process</a:t>
            </a:r>
          </a:p>
          <a:p>
            <a:pPr>
              <a:lnSpc>
                <a:spcPct val="90000"/>
              </a:lnSpc>
            </a:pPr>
            <a:r>
              <a:rPr lang="en-US" sz="2800" smtClean="0">
                <a:latin typeface="Corbel" pitchFamily="34" charset="0"/>
                <a:ea typeface="ＭＳ Ｐゴシック" pitchFamily="34" charset="-128"/>
              </a:rPr>
              <a:t>The family says</a:t>
            </a:r>
          </a:p>
          <a:p>
            <a:pPr lvl="1">
              <a:lnSpc>
                <a:spcPct val="90000"/>
              </a:lnSpc>
            </a:pP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This is the best we</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ve ever communicated</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lnSpc>
                <a:spcPct val="90000"/>
              </a:lnSpc>
            </a:pP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You predicted everything</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lnSpc>
                <a:spcPct val="90000"/>
              </a:lnSpc>
            </a:pP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The bad stuff that I was afraid of never happened</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lnSpc>
                <a:spcPct val="90000"/>
              </a:lnSpc>
            </a:pP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I realize that I also have a problem</a:t>
            </a:r>
            <a:r>
              <a:rPr lang="ja-JP" altLang="en-US" sz="2400" smtClean="0">
                <a:latin typeface="Corbel" pitchFamily="34" charset="0"/>
                <a:ea typeface="ＭＳ Ｐゴシック" pitchFamily="34" charset="-128"/>
              </a:rPr>
              <a:t>”</a:t>
            </a:r>
            <a:endParaRPr lang="en-US" altLang="ja-JP" sz="2400" smtClean="0">
              <a:latin typeface="Corbel" pitchFamily="34" charset="0"/>
              <a:ea typeface="ＭＳ Ｐゴシック" pitchFamily="34" charset="-128"/>
            </a:endParaRPr>
          </a:p>
          <a:p>
            <a:pPr lvl="1">
              <a:lnSpc>
                <a:spcPct val="90000"/>
              </a:lnSpc>
            </a:pP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What if I don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have the time for family week</a:t>
            </a:r>
            <a:r>
              <a:rPr lang="ja-JP" altLang="en-US" sz="2400" smtClean="0">
                <a:latin typeface="Corbel" pitchFamily="34" charset="0"/>
                <a:ea typeface="ＭＳ Ｐゴシック" pitchFamily="34" charset="-128"/>
              </a:rPr>
              <a:t>”</a:t>
            </a:r>
            <a:endParaRPr lang="en-US" sz="24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a:xfrm>
            <a:off x="0" y="1417638"/>
            <a:ext cx="9144000" cy="1309687"/>
          </a:xfrm>
        </p:spPr>
        <p:txBody>
          <a:bodyPr/>
          <a:lstStyle/>
          <a:p>
            <a:pPr eaLnBrk="1" hangingPunct="1"/>
            <a:r>
              <a:rPr lang="en-US" smtClean="0">
                <a:latin typeface="Corbel" pitchFamily="34" charset="0"/>
                <a:ea typeface="ＭＳ Ｐゴシック" pitchFamily="34" charset="-128"/>
              </a:rPr>
              <a:t>Families: The Missing Link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609600"/>
            <a:ext cx="7772400" cy="1270000"/>
          </a:xfrm>
          <a:prstGeom prst="rect">
            <a:avLst/>
          </a:prstGeom>
          <a:noFill/>
          <a:ln w="9525">
            <a:noFill/>
            <a:miter lim="800000"/>
            <a:headEnd/>
            <a:tailEnd/>
          </a:ln>
          <a:effectLst/>
        </p:spPr>
        <p:txBody>
          <a:bodyPr lIns="92075" tIns="46038" rIns="92075" bIns="46038" anchor="ctr"/>
          <a:lstStyle/>
          <a:p>
            <a:pPr algn="ctr"/>
            <a:r>
              <a:rPr lang="en-US" sz="4400">
                <a:effectLst>
                  <a:outerShdw blurRad="38100" dist="38100" dir="2700000" algn="tl">
                    <a:srgbClr val="1F497D"/>
                  </a:outerShdw>
                </a:effectLst>
              </a:rPr>
              <a:t>You Don</a:t>
            </a:r>
            <a:r>
              <a:rPr lang="ja-JP" altLang="en-US" sz="4400">
                <a:effectLst>
                  <a:outerShdw blurRad="38100" dist="38100" dir="2700000" algn="tl">
                    <a:srgbClr val="1F497D"/>
                  </a:outerShdw>
                </a:effectLst>
              </a:rPr>
              <a:t>’</a:t>
            </a:r>
            <a:r>
              <a:rPr lang="en-US" altLang="ja-JP" sz="4400">
                <a:effectLst>
                  <a:outerShdw blurRad="38100" dist="38100" dir="2700000" algn="tl">
                    <a:srgbClr val="1F497D"/>
                  </a:outerShdw>
                </a:effectLst>
              </a:rPr>
              <a:t>t have to Drink to Suffer from Alcoholism</a:t>
            </a:r>
            <a:endParaRPr lang="en-US" sz="4400">
              <a:effectLst>
                <a:outerShdw blurRad="38100" dist="38100" dir="2700000" algn="tl">
                  <a:srgbClr val="1F497D"/>
                </a:outerShdw>
              </a:effectLst>
            </a:endParaRPr>
          </a:p>
        </p:txBody>
      </p:sp>
      <p:sp>
        <p:nvSpPr>
          <p:cNvPr id="254979" name="Rectangle 3"/>
          <p:cNvSpPr>
            <a:spLocks noChangeArrowheads="1"/>
          </p:cNvSpPr>
          <p:nvPr/>
        </p:nvSpPr>
        <p:spPr bwMode="auto">
          <a:xfrm>
            <a:off x="1066800" y="1905000"/>
            <a:ext cx="7696200" cy="4572000"/>
          </a:xfrm>
          <a:prstGeom prst="rect">
            <a:avLst/>
          </a:prstGeom>
          <a:noFill/>
          <a:ln w="9525">
            <a:noFill/>
            <a:miter lim="800000"/>
            <a:headEnd/>
            <a:tailEnd/>
          </a:ln>
        </p:spPr>
        <p:txBody>
          <a:bodyPr/>
          <a:lstStyle/>
          <a:p>
            <a:pPr marL="342900" indent="-342900">
              <a:lnSpc>
                <a:spcPct val="90000"/>
              </a:lnSpc>
              <a:spcBef>
                <a:spcPct val="20000"/>
              </a:spcBef>
              <a:buClr>
                <a:srgbClr val="EEF743"/>
              </a:buClr>
              <a:buSzPct val="125000"/>
              <a:buFontTx/>
              <a:buChar char="*"/>
            </a:pPr>
            <a:endParaRPr lang="en-US" sz="2800" b="1">
              <a:solidFill>
                <a:schemeClr val="tx2"/>
              </a:solidFill>
            </a:endParaRPr>
          </a:p>
          <a:p>
            <a:pPr marL="342900" indent="-342900">
              <a:lnSpc>
                <a:spcPct val="90000"/>
              </a:lnSpc>
              <a:spcBef>
                <a:spcPct val="20000"/>
              </a:spcBef>
              <a:buSzPct val="85000"/>
              <a:buFont typeface="Wingdings" pitchFamily="2" charset="2"/>
              <a:buChar char="®"/>
            </a:pPr>
            <a:r>
              <a:rPr lang="en-US" sz="2800" b="1"/>
              <a:t>Entire family system is affected </a:t>
            </a:r>
          </a:p>
          <a:p>
            <a:pPr marL="342900" indent="-342900">
              <a:lnSpc>
                <a:spcPct val="90000"/>
              </a:lnSpc>
              <a:spcBef>
                <a:spcPct val="20000"/>
              </a:spcBef>
              <a:buClr>
                <a:srgbClr val="EEF743"/>
              </a:buClr>
              <a:buSzPct val="85000"/>
              <a:buFont typeface="Wingdings" pitchFamily="2" charset="2"/>
              <a:buChar char="®"/>
            </a:pPr>
            <a:endParaRPr lang="en-US" sz="2800" b="1"/>
          </a:p>
          <a:p>
            <a:pPr marL="342900" indent="-342900">
              <a:lnSpc>
                <a:spcPct val="90000"/>
              </a:lnSpc>
              <a:spcBef>
                <a:spcPct val="20000"/>
              </a:spcBef>
              <a:buSzPct val="85000"/>
              <a:buFont typeface="Wingdings" pitchFamily="2" charset="2"/>
              <a:buChar char="®"/>
            </a:pPr>
            <a:r>
              <a:rPr lang="en-US" sz="2800" b="1"/>
              <a:t>Measured by </a:t>
            </a:r>
            <a:r>
              <a:rPr lang="en-US" sz="2800" b="1" u="sng"/>
              <a:t>behavior</a:t>
            </a:r>
          </a:p>
          <a:p>
            <a:pPr marL="342900" indent="-342900">
              <a:lnSpc>
                <a:spcPct val="90000"/>
              </a:lnSpc>
              <a:spcBef>
                <a:spcPct val="20000"/>
              </a:spcBef>
              <a:buSzPct val="85000"/>
              <a:buFont typeface="Wingdings" pitchFamily="2" charset="2"/>
              <a:buChar char="®"/>
            </a:pPr>
            <a:endParaRPr lang="en-US" sz="2800" b="1"/>
          </a:p>
          <a:p>
            <a:pPr marL="342900" indent="-342900">
              <a:lnSpc>
                <a:spcPct val="90000"/>
              </a:lnSpc>
              <a:spcBef>
                <a:spcPct val="20000"/>
              </a:spcBef>
              <a:buSzPct val="85000"/>
              <a:buFont typeface="Wingdings" pitchFamily="2" charset="2"/>
              <a:buChar char="®"/>
            </a:pPr>
            <a:r>
              <a:rPr lang="en-US" sz="2800" b="1"/>
              <a:t>Multi-generational legacy</a:t>
            </a:r>
          </a:p>
          <a:p>
            <a:pPr marL="342900" indent="-342900">
              <a:lnSpc>
                <a:spcPct val="90000"/>
              </a:lnSpc>
              <a:spcBef>
                <a:spcPct val="20000"/>
              </a:spcBef>
              <a:buSzPct val="85000"/>
              <a:buFont typeface="Wingdings" pitchFamily="2" charset="2"/>
              <a:buChar char="®"/>
            </a:pPr>
            <a:endParaRPr lang="en-US" sz="2800" b="1"/>
          </a:p>
          <a:p>
            <a:pPr marL="342900" indent="-342900">
              <a:lnSpc>
                <a:spcPct val="90000"/>
              </a:lnSpc>
              <a:spcBef>
                <a:spcPct val="20000"/>
              </a:spcBef>
              <a:buSzPct val="85000"/>
              <a:buFont typeface="Wingdings" pitchFamily="2" charset="2"/>
              <a:buChar char="®"/>
            </a:pPr>
            <a:r>
              <a:rPr lang="en-US" sz="2800" b="1"/>
              <a:t>Compulsive behaviors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anim calcmode="lin" valueType="num">
                                      <p:cBhvr>
                                        <p:cTn id="7" dur="500" fill="hold"/>
                                        <p:tgtEl>
                                          <p:spTgt spid="25497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54979">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54979">
                                            <p:txEl>
                                              <p:pRg st="3" end="3"/>
                                            </p:txEl>
                                          </p:spTgt>
                                        </p:tgtEl>
                                        <p:attrNameLst>
                                          <p:attrName>style.visibility</p:attrName>
                                        </p:attrNameLst>
                                      </p:cBhvr>
                                      <p:to>
                                        <p:strVal val="visible"/>
                                      </p:to>
                                    </p:set>
                                    <p:anim calcmode="lin" valueType="num">
                                      <p:cBhvr>
                                        <p:cTn id="11" dur="500" fill="hold"/>
                                        <p:tgtEl>
                                          <p:spTgt spid="254979">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54979">
                                            <p:txEl>
                                              <p:pRg st="3" end="3"/>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54979">
                                            <p:txEl>
                                              <p:pRg st="5" end="5"/>
                                            </p:txEl>
                                          </p:spTgt>
                                        </p:tgtEl>
                                        <p:attrNameLst>
                                          <p:attrName>style.visibility</p:attrName>
                                        </p:attrNameLst>
                                      </p:cBhvr>
                                      <p:to>
                                        <p:strVal val="visible"/>
                                      </p:to>
                                    </p:set>
                                    <p:anim calcmode="lin" valueType="num">
                                      <p:cBhvr>
                                        <p:cTn id="15" dur="500" fill="hold"/>
                                        <p:tgtEl>
                                          <p:spTgt spid="254979">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254979">
                                            <p:txEl>
                                              <p:pRg st="5" end="5"/>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54979">
                                            <p:txEl>
                                              <p:pRg st="7" end="7"/>
                                            </p:txEl>
                                          </p:spTgt>
                                        </p:tgtEl>
                                        <p:attrNameLst>
                                          <p:attrName>style.visibility</p:attrName>
                                        </p:attrNameLst>
                                      </p:cBhvr>
                                      <p:to>
                                        <p:strVal val="visible"/>
                                      </p:to>
                                    </p:set>
                                    <p:anim calcmode="lin" valueType="num">
                                      <p:cBhvr>
                                        <p:cTn id="19" dur="500" fill="hold"/>
                                        <p:tgtEl>
                                          <p:spTgt spid="254979">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25497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p:txBody>
          <a:bodyPr/>
          <a:lstStyle/>
          <a:p>
            <a:r>
              <a:rPr lang="en-US" smtClean="0">
                <a:ea typeface="ＭＳ Ｐゴシック" pitchFamily="34" charset="-128"/>
              </a:rPr>
              <a:t>Apply to families what has been proven to work in PHP</a:t>
            </a:r>
            <a:r>
              <a:rPr lang="en-US" altLang="en-US" smtClean="0">
                <a:ea typeface="ＭＳ Ｐゴシック" pitchFamily="34" charset="-128"/>
              </a:rPr>
              <a:t>’</a:t>
            </a:r>
            <a:r>
              <a:rPr lang="en-US" smtClean="0">
                <a:ea typeface="ＭＳ Ｐゴシック" pitchFamily="34" charset="-128"/>
              </a:rPr>
              <a:t>s</a:t>
            </a:r>
          </a:p>
        </p:txBody>
      </p:sp>
      <p:sp>
        <p:nvSpPr>
          <p:cNvPr id="92162" name="Content Placeholder 3"/>
          <p:cNvSpPr>
            <a:spLocks noGrp="1"/>
          </p:cNvSpPr>
          <p:nvPr>
            <p:ph idx="1"/>
          </p:nvPr>
        </p:nvSpPr>
        <p:spPr>
          <a:xfrm>
            <a:off x="331788" y="1827213"/>
            <a:ext cx="8229600" cy="4525962"/>
          </a:xfrm>
        </p:spPr>
        <p:txBody>
          <a:bodyPr>
            <a:normAutofit/>
          </a:bodyPr>
          <a:lstStyle/>
          <a:p>
            <a:pPr>
              <a:lnSpc>
                <a:spcPct val="90000"/>
              </a:lnSpc>
            </a:pPr>
            <a:r>
              <a:rPr lang="en-US" sz="3000" smtClean="0">
                <a:ea typeface="ＭＳ Ｐゴシック" pitchFamily="34" charset="-128"/>
              </a:rPr>
              <a:t>Individualized treatment followed by long-term case management has been proven to improve outcomes</a:t>
            </a:r>
          </a:p>
          <a:p>
            <a:pPr>
              <a:lnSpc>
                <a:spcPct val="90000"/>
              </a:lnSpc>
            </a:pPr>
            <a:r>
              <a:rPr lang="en-US" sz="3000" smtClean="0">
                <a:ea typeface="ＭＳ Ｐゴシック" pitchFamily="34" charset="-128"/>
              </a:rPr>
              <a:t>I incorporate most elements commonly found in PHP</a:t>
            </a:r>
            <a:r>
              <a:rPr lang="en-US" altLang="en-US" sz="3000" smtClean="0">
                <a:ea typeface="ＭＳ Ｐゴシック" pitchFamily="34" charset="-128"/>
              </a:rPr>
              <a:t>’</a:t>
            </a:r>
            <a:r>
              <a:rPr lang="en-US" sz="3000" smtClean="0">
                <a:ea typeface="ＭＳ Ｐゴシック" pitchFamily="34" charset="-128"/>
              </a:rPr>
              <a:t>s monitoring agreement</a:t>
            </a:r>
          </a:p>
          <a:p>
            <a:pPr>
              <a:lnSpc>
                <a:spcPct val="90000"/>
              </a:lnSpc>
            </a:pPr>
            <a:r>
              <a:rPr lang="en-US" sz="3000" smtClean="0">
                <a:ea typeface="ＭＳ Ｐゴシック" pitchFamily="34" charset="-128"/>
              </a:rPr>
              <a:t>I provided a long-term family focused case management and monitoring service</a:t>
            </a:r>
          </a:p>
          <a:p>
            <a:pPr>
              <a:lnSpc>
                <a:spcPct val="90000"/>
              </a:lnSpc>
            </a:pPr>
            <a:r>
              <a:rPr lang="en-US" sz="3000" smtClean="0">
                <a:ea typeface="ＭＳ Ｐゴシック" pitchFamily="34" charset="-128"/>
              </a:rPr>
              <a:t>Long term accountability for the families combined with long term monitoring for the recovering family member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The Pink Cloud</a:t>
            </a:r>
          </a:p>
        </p:txBody>
      </p:sp>
      <p:sp>
        <p:nvSpPr>
          <p:cNvPr id="50178" name="Content Placeholder 2"/>
          <p:cNvSpPr>
            <a:spLocks noGrp="1"/>
          </p:cNvSpPr>
          <p:nvPr>
            <p:ph idx="1"/>
          </p:nvPr>
        </p:nvSpPr>
        <p:spPr>
          <a:xfrm>
            <a:off x="619125" y="1600200"/>
            <a:ext cx="7878763" cy="4992688"/>
          </a:xfrm>
        </p:spPr>
        <p:txBody>
          <a:bodyPr>
            <a:normAutofit/>
          </a:bodyPr>
          <a:lstStyle/>
          <a:p>
            <a:pPr eaLnBrk="1" hangingPunct="1">
              <a:lnSpc>
                <a:spcPct val="80000"/>
              </a:lnSpc>
            </a:pPr>
            <a:r>
              <a:rPr lang="en-US" sz="3000" smtClean="0">
                <a:latin typeface="Corbel" pitchFamily="34" charset="0"/>
                <a:ea typeface="ＭＳ Ｐゴシック" pitchFamily="34" charset="-128"/>
              </a:rPr>
              <a:t>Families feel relief while the alcoholic or addict is in treatment</a:t>
            </a:r>
          </a:p>
          <a:p>
            <a:pPr lvl="1" eaLnBrk="1" hangingPunct="1">
              <a:lnSpc>
                <a:spcPct val="80000"/>
              </a:lnSpc>
            </a:pPr>
            <a:r>
              <a:rPr lang="ja-JP" altLang="en-US" sz="2600" smtClean="0">
                <a:latin typeface="Corbel" pitchFamily="34" charset="0"/>
                <a:ea typeface="ＭＳ Ｐゴシック" pitchFamily="34" charset="-128"/>
              </a:rPr>
              <a:t>“</a:t>
            </a:r>
            <a:r>
              <a:rPr lang="en-US" altLang="ja-JP" sz="2600" smtClean="0">
                <a:latin typeface="Corbel" pitchFamily="34" charset="0"/>
                <a:ea typeface="ＭＳ Ｐゴシック" pitchFamily="34" charset="-128"/>
              </a:rPr>
              <a:t>It</a:t>
            </a:r>
            <a:r>
              <a:rPr lang="ja-JP" altLang="en-US" sz="2600" smtClean="0">
                <a:latin typeface="Corbel" pitchFamily="34" charset="0"/>
                <a:ea typeface="ＭＳ Ｐゴシック" pitchFamily="34" charset="-128"/>
              </a:rPr>
              <a:t>’</a:t>
            </a:r>
            <a:r>
              <a:rPr lang="en-US" altLang="ja-JP" sz="2600" smtClean="0">
                <a:latin typeface="Corbel" pitchFamily="34" charset="0"/>
                <a:ea typeface="ＭＳ Ｐゴシック" pitchFamily="34" charset="-128"/>
              </a:rPr>
              <a:t>s the first time I</a:t>
            </a:r>
            <a:r>
              <a:rPr lang="ja-JP" altLang="en-US" sz="2600" smtClean="0">
                <a:latin typeface="Corbel" pitchFamily="34" charset="0"/>
                <a:ea typeface="ＭＳ Ｐゴシック" pitchFamily="34" charset="-128"/>
              </a:rPr>
              <a:t>’</a:t>
            </a:r>
            <a:r>
              <a:rPr lang="en-US" altLang="ja-JP" sz="2600" smtClean="0">
                <a:latin typeface="Corbel" pitchFamily="34" charset="0"/>
                <a:ea typeface="ＭＳ Ｐゴシック" pitchFamily="34" charset="-128"/>
              </a:rPr>
              <a:t>ve been able to sleep in years.</a:t>
            </a:r>
            <a:r>
              <a:rPr lang="ja-JP" altLang="en-US" sz="2600" smtClean="0">
                <a:latin typeface="Corbel" pitchFamily="34" charset="0"/>
                <a:ea typeface="ＭＳ Ｐゴシック" pitchFamily="34" charset="-128"/>
              </a:rPr>
              <a:t>”</a:t>
            </a:r>
            <a:endParaRPr lang="en-US" altLang="ja-JP" sz="2600" smtClean="0">
              <a:latin typeface="Corbel" pitchFamily="34" charset="0"/>
              <a:ea typeface="ＭＳ Ｐゴシック" pitchFamily="34" charset="-128"/>
            </a:endParaRPr>
          </a:p>
          <a:p>
            <a:pPr lvl="1" eaLnBrk="1" hangingPunct="1">
              <a:lnSpc>
                <a:spcPct val="80000"/>
              </a:lnSpc>
            </a:pPr>
            <a:r>
              <a:rPr lang="ja-JP" altLang="en-US" sz="2600" smtClean="0">
                <a:latin typeface="Corbel" pitchFamily="34" charset="0"/>
                <a:ea typeface="ＭＳ Ｐゴシック" pitchFamily="34" charset="-128"/>
              </a:rPr>
              <a:t>“</a:t>
            </a:r>
            <a:r>
              <a:rPr lang="en-US" altLang="ja-JP" sz="2600" smtClean="0">
                <a:latin typeface="Corbel" pitchFamily="34" charset="0"/>
                <a:ea typeface="ＭＳ Ｐゴシック" pitchFamily="34" charset="-128"/>
              </a:rPr>
              <a:t>I</a:t>
            </a:r>
            <a:r>
              <a:rPr lang="ja-JP" altLang="en-US" sz="2600" smtClean="0">
                <a:latin typeface="Corbel" pitchFamily="34" charset="0"/>
                <a:ea typeface="ＭＳ Ｐゴシック" pitchFamily="34" charset="-128"/>
              </a:rPr>
              <a:t>’</a:t>
            </a:r>
            <a:r>
              <a:rPr lang="en-US" altLang="ja-JP" sz="2600" smtClean="0">
                <a:latin typeface="Corbel" pitchFamily="34" charset="0"/>
                <a:ea typeface="ＭＳ Ｐゴシック" pitchFamily="34" charset="-128"/>
              </a:rPr>
              <a:t>m working my program and everything is wonderful</a:t>
            </a:r>
            <a:r>
              <a:rPr lang="ja-JP" altLang="en-US" sz="2600" smtClean="0">
                <a:latin typeface="Corbel" pitchFamily="34" charset="0"/>
                <a:ea typeface="ＭＳ Ｐゴシック" pitchFamily="34" charset="-128"/>
              </a:rPr>
              <a:t>”</a:t>
            </a:r>
            <a:endParaRPr lang="en-US" altLang="ja-JP" sz="2600" smtClean="0">
              <a:latin typeface="Corbel" pitchFamily="34" charset="0"/>
              <a:ea typeface="ＭＳ Ｐゴシック" pitchFamily="34" charset="-128"/>
            </a:endParaRPr>
          </a:p>
          <a:p>
            <a:pPr eaLnBrk="1" hangingPunct="1">
              <a:lnSpc>
                <a:spcPct val="80000"/>
              </a:lnSpc>
            </a:pPr>
            <a:r>
              <a:rPr lang="en-US" sz="3000" smtClean="0">
                <a:latin typeface="Corbel" pitchFamily="34" charset="0"/>
                <a:ea typeface="ＭＳ Ｐゴシック" pitchFamily="34" charset="-128"/>
              </a:rPr>
              <a:t>High relapse rate when the addict/alcoholic returns home</a:t>
            </a:r>
          </a:p>
          <a:p>
            <a:pPr lvl="1" eaLnBrk="1" hangingPunct="1">
              <a:lnSpc>
                <a:spcPct val="80000"/>
              </a:lnSpc>
            </a:pPr>
            <a:r>
              <a:rPr lang="en-US" sz="2600" smtClean="0">
                <a:latin typeface="Corbel" pitchFamily="34" charset="0"/>
                <a:ea typeface="ＭＳ Ｐゴシック" pitchFamily="34" charset="-128"/>
              </a:rPr>
              <a:t>It is common for  family members to revert back to old behavior</a:t>
            </a:r>
          </a:p>
          <a:p>
            <a:pPr lvl="1" eaLnBrk="1" hangingPunct="1">
              <a:lnSpc>
                <a:spcPct val="80000"/>
              </a:lnSpc>
            </a:pPr>
            <a:r>
              <a:rPr lang="en-US" sz="2600" smtClean="0">
                <a:latin typeface="Corbel" pitchFamily="34" charset="0"/>
                <a:ea typeface="ＭＳ Ｐゴシック" pitchFamily="34" charset="-128"/>
              </a:rPr>
              <a:t>Old alcoholic family dynamics re-emerge</a:t>
            </a:r>
          </a:p>
          <a:p>
            <a:pPr lvl="1" eaLnBrk="1" hangingPunct="1">
              <a:lnSpc>
                <a:spcPct val="80000"/>
              </a:lnSpc>
            </a:pPr>
            <a:r>
              <a:rPr lang="en-US" sz="2600" smtClean="0">
                <a:latin typeface="Corbel" pitchFamily="34" charset="0"/>
                <a:ea typeface="ＭＳ Ｐゴシック" pitchFamily="34" charset="-128"/>
              </a:rPr>
              <a:t>This can be the all too common result regardless of the duration of treatment</a:t>
            </a:r>
          </a:p>
          <a:p>
            <a:pPr lvl="1" eaLnBrk="1" hangingPunct="1">
              <a:lnSpc>
                <a:spcPct val="80000"/>
              </a:lnSpc>
              <a:buFont typeface="Wingdings 2" pitchFamily="18" charset="2"/>
              <a:buNone/>
            </a:pPr>
            <a:endParaRPr lang="en-US" sz="2600" smtClean="0">
              <a:latin typeface="Corbel" pitchFamily="34" charset="0"/>
              <a:ea typeface="ＭＳ Ｐゴシック" pitchFamily="34" charset="-128"/>
            </a:endParaRPr>
          </a:p>
          <a:p>
            <a:pPr eaLnBrk="1" hangingPunct="1">
              <a:lnSpc>
                <a:spcPct val="80000"/>
              </a:lnSpc>
            </a:pPr>
            <a:endParaRPr lang="en-US" sz="3000" smtClean="0">
              <a:latin typeface="Corbel" pitchFamily="34" charset="0"/>
              <a:ea typeface="ＭＳ Ｐゴシック" pitchFamily="34" charset="-128"/>
            </a:endParaRPr>
          </a:p>
          <a:p>
            <a:pPr eaLnBrk="1" hangingPunct="1">
              <a:lnSpc>
                <a:spcPct val="80000"/>
              </a:lnSpc>
            </a:pPr>
            <a:endParaRPr lang="en-US" sz="30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Oval 2"/>
          <p:cNvSpPr>
            <a:spLocks noChangeArrowheads="1"/>
          </p:cNvSpPr>
          <p:nvPr/>
        </p:nvSpPr>
        <p:spPr bwMode="auto">
          <a:xfrm>
            <a:off x="3467100" y="2362200"/>
            <a:ext cx="2209800" cy="21336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69634" name="Oval 3"/>
          <p:cNvSpPr>
            <a:spLocks noChangeArrowheads="1"/>
          </p:cNvSpPr>
          <p:nvPr/>
        </p:nvSpPr>
        <p:spPr bwMode="auto">
          <a:xfrm>
            <a:off x="609600" y="4724400"/>
            <a:ext cx="1295400" cy="12954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69635" name="Oval 4"/>
          <p:cNvSpPr>
            <a:spLocks noChangeArrowheads="1"/>
          </p:cNvSpPr>
          <p:nvPr/>
        </p:nvSpPr>
        <p:spPr bwMode="auto">
          <a:xfrm>
            <a:off x="3924300" y="5029200"/>
            <a:ext cx="1295400" cy="12954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69636" name="Oval 5"/>
          <p:cNvSpPr>
            <a:spLocks noChangeArrowheads="1"/>
          </p:cNvSpPr>
          <p:nvPr/>
        </p:nvSpPr>
        <p:spPr bwMode="auto">
          <a:xfrm>
            <a:off x="6172200" y="1752600"/>
            <a:ext cx="1295400" cy="12954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69637" name="Oval 6"/>
          <p:cNvSpPr>
            <a:spLocks noChangeArrowheads="1"/>
          </p:cNvSpPr>
          <p:nvPr/>
        </p:nvSpPr>
        <p:spPr bwMode="auto">
          <a:xfrm>
            <a:off x="6553200" y="4495800"/>
            <a:ext cx="1295400" cy="12954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69638" name="Oval 7"/>
          <p:cNvSpPr>
            <a:spLocks noChangeArrowheads="1"/>
          </p:cNvSpPr>
          <p:nvPr/>
        </p:nvSpPr>
        <p:spPr bwMode="auto">
          <a:xfrm>
            <a:off x="3048000" y="990600"/>
            <a:ext cx="1295400" cy="1295400"/>
          </a:xfrm>
          <a:prstGeom prst="ellipse">
            <a:avLst/>
          </a:prstGeom>
          <a:solidFill>
            <a:schemeClr val="accent1"/>
          </a:solidFill>
          <a:ln w="38100">
            <a:solidFill>
              <a:schemeClr val="tx1"/>
            </a:solidFill>
            <a:round/>
            <a:headEnd/>
            <a:tailEnd/>
          </a:ln>
        </p:spPr>
        <p:txBody>
          <a:bodyPr wrap="none" anchor="ctr"/>
          <a:lstStyle/>
          <a:p>
            <a:endParaRPr lang="en-US"/>
          </a:p>
        </p:txBody>
      </p:sp>
      <p:sp>
        <p:nvSpPr>
          <p:cNvPr id="69639" name="Text Box 8"/>
          <p:cNvSpPr txBox="1">
            <a:spLocks noChangeArrowheads="1"/>
          </p:cNvSpPr>
          <p:nvPr/>
        </p:nvSpPr>
        <p:spPr bwMode="auto">
          <a:xfrm>
            <a:off x="3581400" y="3168650"/>
            <a:ext cx="1981200" cy="519113"/>
          </a:xfrm>
          <a:prstGeom prst="rect">
            <a:avLst/>
          </a:prstGeom>
          <a:solidFill>
            <a:schemeClr val="accent1"/>
          </a:solidFill>
          <a:ln w="9525">
            <a:noFill/>
            <a:miter lim="800000"/>
            <a:headEnd/>
            <a:tailEnd/>
          </a:ln>
        </p:spPr>
        <p:txBody>
          <a:bodyPr>
            <a:spAutoFit/>
          </a:bodyPr>
          <a:lstStyle/>
          <a:p>
            <a:pPr algn="ctr">
              <a:spcBef>
                <a:spcPct val="50000"/>
              </a:spcBef>
            </a:pPr>
            <a:r>
              <a:rPr lang="en-US" sz="2800" b="1">
                <a:solidFill>
                  <a:schemeClr val="bg1"/>
                </a:solidFill>
              </a:rPr>
              <a:t>Vacuum</a:t>
            </a:r>
          </a:p>
        </p:txBody>
      </p:sp>
      <p:sp>
        <p:nvSpPr>
          <p:cNvPr id="69640" name="Line 9"/>
          <p:cNvSpPr>
            <a:spLocks noChangeShapeType="1"/>
          </p:cNvSpPr>
          <p:nvPr/>
        </p:nvSpPr>
        <p:spPr bwMode="auto">
          <a:xfrm flipH="1">
            <a:off x="1828800" y="3962400"/>
            <a:ext cx="1752600" cy="1066800"/>
          </a:xfrm>
          <a:prstGeom prst="line">
            <a:avLst/>
          </a:prstGeom>
          <a:noFill/>
          <a:ln w="38100">
            <a:solidFill>
              <a:schemeClr val="tx1"/>
            </a:solidFill>
            <a:round/>
            <a:headEnd/>
            <a:tailEnd type="triangle" w="med" len="med"/>
          </a:ln>
        </p:spPr>
        <p:txBody>
          <a:bodyPr/>
          <a:lstStyle/>
          <a:p>
            <a:endParaRPr lang="en-US"/>
          </a:p>
        </p:txBody>
      </p:sp>
      <p:sp>
        <p:nvSpPr>
          <p:cNvPr id="69641" name="Line 10"/>
          <p:cNvSpPr>
            <a:spLocks noChangeShapeType="1"/>
          </p:cNvSpPr>
          <p:nvPr/>
        </p:nvSpPr>
        <p:spPr bwMode="auto">
          <a:xfrm>
            <a:off x="4572000" y="4495800"/>
            <a:ext cx="0" cy="533400"/>
          </a:xfrm>
          <a:prstGeom prst="line">
            <a:avLst/>
          </a:prstGeom>
          <a:noFill/>
          <a:ln w="38100">
            <a:solidFill>
              <a:schemeClr val="tx1"/>
            </a:solidFill>
            <a:round/>
            <a:headEnd/>
            <a:tailEnd type="triangle" w="med" len="med"/>
          </a:ln>
        </p:spPr>
        <p:txBody>
          <a:bodyPr/>
          <a:lstStyle/>
          <a:p>
            <a:endParaRPr lang="en-US"/>
          </a:p>
        </p:txBody>
      </p:sp>
      <p:sp>
        <p:nvSpPr>
          <p:cNvPr id="69642" name="Line 11"/>
          <p:cNvSpPr>
            <a:spLocks noChangeShapeType="1"/>
          </p:cNvSpPr>
          <p:nvPr/>
        </p:nvSpPr>
        <p:spPr bwMode="auto">
          <a:xfrm>
            <a:off x="5562600" y="3886200"/>
            <a:ext cx="1143000" cy="838200"/>
          </a:xfrm>
          <a:prstGeom prst="line">
            <a:avLst/>
          </a:prstGeom>
          <a:noFill/>
          <a:ln w="38100">
            <a:solidFill>
              <a:schemeClr val="tx1"/>
            </a:solidFill>
            <a:round/>
            <a:headEnd/>
            <a:tailEnd type="triangle" w="med" len="med"/>
          </a:ln>
        </p:spPr>
        <p:txBody>
          <a:bodyPr/>
          <a:lstStyle/>
          <a:p>
            <a:endParaRPr lang="en-US"/>
          </a:p>
        </p:txBody>
      </p:sp>
      <p:sp>
        <p:nvSpPr>
          <p:cNvPr id="69643" name="Line 12"/>
          <p:cNvSpPr>
            <a:spLocks noChangeShapeType="1"/>
          </p:cNvSpPr>
          <p:nvPr/>
        </p:nvSpPr>
        <p:spPr bwMode="auto">
          <a:xfrm flipV="1">
            <a:off x="5562600" y="2743200"/>
            <a:ext cx="685800" cy="304800"/>
          </a:xfrm>
          <a:prstGeom prst="line">
            <a:avLst/>
          </a:prstGeom>
          <a:noFill/>
          <a:ln w="38100">
            <a:solidFill>
              <a:schemeClr val="tx1"/>
            </a:solidFill>
            <a:round/>
            <a:headEnd/>
            <a:tailEnd type="triangle" w="med" len="med"/>
          </a:ln>
        </p:spPr>
        <p:txBody>
          <a:bodyPr/>
          <a:lstStyle/>
          <a:p>
            <a:endParaRPr lang="en-US"/>
          </a:p>
        </p:txBody>
      </p:sp>
      <p:sp>
        <p:nvSpPr>
          <p:cNvPr id="69644" name="Line 13"/>
          <p:cNvSpPr>
            <a:spLocks noChangeShapeType="1"/>
          </p:cNvSpPr>
          <p:nvPr/>
        </p:nvSpPr>
        <p:spPr bwMode="auto">
          <a:xfrm flipH="1" flipV="1">
            <a:off x="3962400" y="2209800"/>
            <a:ext cx="152400" cy="228600"/>
          </a:xfrm>
          <a:prstGeom prst="line">
            <a:avLst/>
          </a:prstGeom>
          <a:noFill/>
          <a:ln w="38100">
            <a:solidFill>
              <a:schemeClr val="tx1"/>
            </a:solidFill>
            <a:round/>
            <a:headEnd/>
            <a:tailEnd type="triangle" w="med" len="med"/>
          </a:ln>
        </p:spPr>
        <p:txBody>
          <a:bodyPr/>
          <a:lstStyle/>
          <a:p>
            <a:endParaRPr lang="en-US"/>
          </a:p>
        </p:txBody>
      </p:sp>
      <p:pic>
        <p:nvPicPr>
          <p:cNvPr id="69645" name="Picture 14" descr="j0091589"/>
          <p:cNvPicPr>
            <a:picLocks noChangeAspect="1" noChangeArrowheads="1"/>
          </p:cNvPicPr>
          <p:nvPr/>
        </p:nvPicPr>
        <p:blipFill>
          <a:blip r:embed="rId3"/>
          <a:srcRect/>
          <a:stretch>
            <a:fillRect/>
          </a:stretch>
        </p:blipFill>
        <p:spPr bwMode="auto">
          <a:xfrm>
            <a:off x="6553200" y="4419600"/>
            <a:ext cx="1241425" cy="1371600"/>
          </a:xfrm>
          <a:prstGeom prst="rect">
            <a:avLst/>
          </a:prstGeom>
          <a:noFill/>
          <a:ln w="9525">
            <a:noFill/>
            <a:miter lim="800000"/>
            <a:headEnd/>
            <a:tailEnd/>
          </a:ln>
        </p:spPr>
      </p:pic>
      <p:pic>
        <p:nvPicPr>
          <p:cNvPr id="69646" name="Picture 15" descr="pe07020_"/>
          <p:cNvPicPr>
            <a:picLocks noChangeAspect="1" noChangeArrowheads="1"/>
          </p:cNvPicPr>
          <p:nvPr/>
        </p:nvPicPr>
        <p:blipFill>
          <a:blip r:embed="rId4"/>
          <a:srcRect/>
          <a:stretch>
            <a:fillRect/>
          </a:stretch>
        </p:blipFill>
        <p:spPr bwMode="auto">
          <a:xfrm>
            <a:off x="2971800" y="914400"/>
            <a:ext cx="1371600" cy="1316038"/>
          </a:xfrm>
          <a:prstGeom prst="rect">
            <a:avLst/>
          </a:prstGeom>
          <a:noFill/>
          <a:ln w="9525">
            <a:noFill/>
            <a:miter lim="800000"/>
            <a:headEnd/>
            <a:tailEnd/>
          </a:ln>
        </p:spPr>
      </p:pic>
      <p:pic>
        <p:nvPicPr>
          <p:cNvPr id="69647" name="Picture 16" descr="pe07006_"/>
          <p:cNvPicPr>
            <a:picLocks noChangeAspect="1" noChangeArrowheads="1"/>
          </p:cNvPicPr>
          <p:nvPr/>
        </p:nvPicPr>
        <p:blipFill>
          <a:blip r:embed="rId5"/>
          <a:srcRect/>
          <a:stretch>
            <a:fillRect/>
          </a:stretch>
        </p:blipFill>
        <p:spPr bwMode="auto">
          <a:xfrm>
            <a:off x="6096000" y="1676400"/>
            <a:ext cx="1309688" cy="1352550"/>
          </a:xfrm>
          <a:prstGeom prst="rect">
            <a:avLst/>
          </a:prstGeom>
          <a:noFill/>
          <a:ln w="9525">
            <a:noFill/>
            <a:miter lim="800000"/>
            <a:headEnd/>
            <a:tailEnd/>
          </a:ln>
        </p:spPr>
      </p:pic>
      <p:pic>
        <p:nvPicPr>
          <p:cNvPr id="69648" name="Picture 17" descr="j0114052"/>
          <p:cNvPicPr>
            <a:picLocks noChangeAspect="1" noChangeArrowheads="1"/>
          </p:cNvPicPr>
          <p:nvPr/>
        </p:nvPicPr>
        <p:blipFill>
          <a:blip r:embed="rId6"/>
          <a:srcRect/>
          <a:stretch>
            <a:fillRect/>
          </a:stretch>
        </p:blipFill>
        <p:spPr bwMode="auto">
          <a:xfrm>
            <a:off x="762000" y="4191000"/>
            <a:ext cx="1058863" cy="2133600"/>
          </a:xfrm>
          <a:prstGeom prst="rect">
            <a:avLst/>
          </a:prstGeom>
          <a:noFill/>
          <a:ln w="9525">
            <a:noFill/>
            <a:miter lim="800000"/>
            <a:headEnd/>
            <a:tailEnd/>
          </a:ln>
        </p:spPr>
      </p:pic>
      <p:pic>
        <p:nvPicPr>
          <p:cNvPr id="69649" name="Picture 18" descr="j0089082"/>
          <p:cNvPicPr>
            <a:picLocks noChangeAspect="1" noChangeArrowheads="1"/>
          </p:cNvPicPr>
          <p:nvPr/>
        </p:nvPicPr>
        <p:blipFill>
          <a:blip r:embed="rId7"/>
          <a:srcRect/>
          <a:stretch>
            <a:fillRect/>
          </a:stretch>
        </p:blipFill>
        <p:spPr bwMode="auto">
          <a:xfrm>
            <a:off x="4038600" y="5029200"/>
            <a:ext cx="1066800" cy="1219200"/>
          </a:xfrm>
          <a:prstGeom prst="rect">
            <a:avLst/>
          </a:prstGeom>
          <a:noFill/>
          <a:ln w="9525">
            <a:noFill/>
            <a:miter lim="800000"/>
            <a:headEnd/>
            <a:tailEnd/>
          </a:ln>
        </p:spPr>
      </p:pic>
      <p:sp>
        <p:nvSpPr>
          <p:cNvPr id="69650" name="Line 19"/>
          <p:cNvSpPr>
            <a:spLocks noChangeShapeType="1"/>
          </p:cNvSpPr>
          <p:nvPr/>
        </p:nvSpPr>
        <p:spPr bwMode="auto">
          <a:xfrm flipH="1" flipV="1">
            <a:off x="1524000" y="2590800"/>
            <a:ext cx="1905000" cy="533400"/>
          </a:xfrm>
          <a:prstGeom prst="line">
            <a:avLst/>
          </a:prstGeom>
          <a:noFill/>
          <a:ln w="38100">
            <a:solidFill>
              <a:schemeClr val="tx1"/>
            </a:solidFill>
            <a:round/>
            <a:headEnd/>
            <a:tailEnd type="triangle" w="med" len="med"/>
          </a:ln>
        </p:spPr>
        <p:txBody>
          <a:bodyPr wrap="none"/>
          <a:lstStyle/>
          <a:p>
            <a:endParaRPr lang="en-US"/>
          </a:p>
        </p:txBody>
      </p:sp>
      <p:sp>
        <p:nvSpPr>
          <p:cNvPr id="69651" name="Oval 20"/>
          <p:cNvSpPr>
            <a:spLocks noChangeArrowheads="1"/>
          </p:cNvSpPr>
          <p:nvPr/>
        </p:nvSpPr>
        <p:spPr bwMode="auto">
          <a:xfrm>
            <a:off x="304800" y="1676400"/>
            <a:ext cx="1295400" cy="1295400"/>
          </a:xfrm>
          <a:prstGeom prst="ellipse">
            <a:avLst/>
          </a:prstGeom>
          <a:solidFill>
            <a:schemeClr val="accent1"/>
          </a:solidFill>
          <a:ln w="38100">
            <a:solidFill>
              <a:schemeClr val="tx1"/>
            </a:solidFill>
            <a:round/>
            <a:headEnd/>
            <a:tailEnd/>
          </a:ln>
        </p:spPr>
        <p:txBody>
          <a:bodyPr wrap="none" anchor="ctr"/>
          <a:lstStyle/>
          <a:p>
            <a:pPr algn="ctr"/>
            <a:r>
              <a:rPr lang="en-US" sz="2000">
                <a:latin typeface="Tahoma" pitchFamily="34" charset="0"/>
              </a:rPr>
              <a:t>Alcoholic Family</a:t>
            </a:r>
          </a:p>
          <a:p>
            <a:pPr algn="ctr"/>
            <a:r>
              <a:rPr lang="en-US" sz="2000">
                <a:latin typeface="Tahoma" pitchFamily="34" charset="0"/>
              </a:rPr>
              <a:t>System</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kumimoji="1" lang="en-US" b="1" smtClean="0">
                <a:latin typeface="Corbel" pitchFamily="34" charset="0"/>
                <a:ea typeface="ＭＳ Ｐゴシック" pitchFamily="34" charset="-128"/>
              </a:rPr>
              <a:t>Trauma of Early Recovery</a:t>
            </a:r>
            <a:endParaRPr lang="en-US" smtClean="0">
              <a:latin typeface="Corbel" pitchFamily="34" charset="0"/>
              <a:ea typeface="ＭＳ Ｐゴシック" pitchFamily="34" charset="-128"/>
            </a:endParaRPr>
          </a:p>
        </p:txBody>
      </p:sp>
      <p:sp>
        <p:nvSpPr>
          <p:cNvPr id="51202" name="Content Placeholder 3"/>
          <p:cNvSpPr>
            <a:spLocks noGrp="1"/>
          </p:cNvSpPr>
          <p:nvPr>
            <p:ph idx="1"/>
          </p:nvPr>
        </p:nvSpPr>
        <p:spPr/>
        <p:txBody>
          <a:bodyPr>
            <a:normAutofit/>
          </a:bodyPr>
          <a:lstStyle/>
          <a:p>
            <a:pPr eaLnBrk="1" hangingPunct="1">
              <a:lnSpc>
                <a:spcPct val="80000"/>
              </a:lnSpc>
              <a:spcBef>
                <a:spcPct val="50000"/>
              </a:spcBef>
              <a:buClr>
                <a:schemeClr val="tx1"/>
              </a:buClr>
              <a:buSzPct val="75000"/>
            </a:pPr>
            <a:r>
              <a:rPr kumimoji="1" lang="en-US" sz="3000" i="1" smtClean="0">
                <a:latin typeface="Corbel" pitchFamily="34" charset="0"/>
                <a:ea typeface="ＭＳ Ｐゴシック" pitchFamily="34" charset="-128"/>
              </a:rPr>
              <a:t>Addicted Family System</a:t>
            </a:r>
            <a:r>
              <a:rPr kumimoji="1" lang="en-US" sz="3000" smtClean="0">
                <a:latin typeface="Corbel" pitchFamily="34" charset="0"/>
                <a:ea typeface="ＭＳ Ｐゴシック" pitchFamily="34" charset="-128"/>
              </a:rPr>
              <a:t> must collapse.</a:t>
            </a:r>
          </a:p>
          <a:p>
            <a:pPr eaLnBrk="1" hangingPunct="1">
              <a:lnSpc>
                <a:spcPct val="80000"/>
              </a:lnSpc>
              <a:spcBef>
                <a:spcPct val="50000"/>
              </a:spcBef>
              <a:buClr>
                <a:schemeClr val="tx1"/>
              </a:buClr>
              <a:buSzPct val="75000"/>
            </a:pPr>
            <a:r>
              <a:rPr kumimoji="1" lang="en-US" sz="3000" smtClean="0">
                <a:latin typeface="Corbel" pitchFamily="34" charset="0"/>
                <a:ea typeface="ＭＳ Ｐゴシック" pitchFamily="34" charset="-128"/>
              </a:rPr>
              <a:t>Myth - Most expect the problem to be </a:t>
            </a:r>
            <a:r>
              <a:rPr kumimoji="1" lang="ja-JP" altLang="en-US" sz="3000" smtClean="0">
                <a:latin typeface="Corbel" pitchFamily="34" charset="0"/>
                <a:ea typeface="ＭＳ Ｐゴシック" pitchFamily="34" charset="-128"/>
              </a:rPr>
              <a:t>‘</a:t>
            </a:r>
            <a:r>
              <a:rPr kumimoji="1" lang="en-US" altLang="ja-JP" sz="3000" smtClean="0">
                <a:latin typeface="Corbel" pitchFamily="34" charset="0"/>
                <a:ea typeface="ＭＳ Ｐゴシック" pitchFamily="34" charset="-128"/>
              </a:rPr>
              <a:t>fixed</a:t>
            </a:r>
            <a:r>
              <a:rPr kumimoji="1" lang="ja-JP" altLang="en-US" sz="3000" smtClean="0">
                <a:latin typeface="Corbel" pitchFamily="34" charset="0"/>
                <a:ea typeface="ＭＳ Ｐゴシック" pitchFamily="34" charset="-128"/>
              </a:rPr>
              <a:t>’</a:t>
            </a:r>
            <a:r>
              <a:rPr kumimoji="1" lang="en-US" altLang="ja-JP" sz="3000" smtClean="0">
                <a:latin typeface="Corbel" pitchFamily="34" charset="0"/>
                <a:ea typeface="ＭＳ Ｐゴシック" pitchFamily="34" charset="-128"/>
              </a:rPr>
              <a:t> when the patient returns home – regardless of what they say</a:t>
            </a:r>
          </a:p>
          <a:p>
            <a:pPr eaLnBrk="1" hangingPunct="1">
              <a:lnSpc>
                <a:spcPct val="80000"/>
              </a:lnSpc>
              <a:spcBef>
                <a:spcPct val="50000"/>
              </a:spcBef>
              <a:buClr>
                <a:schemeClr val="tx1"/>
              </a:buClr>
              <a:buSzPct val="75000"/>
            </a:pPr>
            <a:r>
              <a:rPr kumimoji="1" lang="en-US" sz="3000" smtClean="0">
                <a:latin typeface="Corbel" pitchFamily="34" charset="0"/>
                <a:ea typeface="ＭＳ Ｐゴシック" pitchFamily="34" charset="-128"/>
              </a:rPr>
              <a:t>Many families do not survive the disruption and turmoil caused by abstinence.</a:t>
            </a:r>
          </a:p>
          <a:p>
            <a:pPr eaLnBrk="1" hangingPunct="1">
              <a:lnSpc>
                <a:spcPct val="80000"/>
              </a:lnSpc>
              <a:spcBef>
                <a:spcPct val="50000"/>
              </a:spcBef>
              <a:buClr>
                <a:schemeClr val="tx1"/>
              </a:buClr>
              <a:buSzPct val="75000"/>
            </a:pPr>
            <a:r>
              <a:rPr kumimoji="1" lang="en-US" sz="3000" smtClean="0">
                <a:latin typeface="Corbel" pitchFamily="34" charset="0"/>
                <a:ea typeface="ＭＳ Ｐゴシック" pitchFamily="34" charset="-128"/>
              </a:rPr>
              <a:t>Early recovery can be very difficult for children</a:t>
            </a:r>
          </a:p>
          <a:p>
            <a:pPr eaLnBrk="1" hangingPunct="1">
              <a:lnSpc>
                <a:spcPct val="80000"/>
              </a:lnSpc>
              <a:spcBef>
                <a:spcPct val="50000"/>
              </a:spcBef>
              <a:buClr>
                <a:schemeClr val="tx1"/>
              </a:buClr>
              <a:buSzPct val="75000"/>
            </a:pPr>
            <a:r>
              <a:rPr kumimoji="1" lang="en-US" sz="3000" smtClean="0">
                <a:latin typeface="Corbel" pitchFamily="34" charset="0"/>
                <a:ea typeface="ＭＳ Ｐゴシック" pitchFamily="34" charset="-128"/>
              </a:rPr>
              <a:t>At times  the addict cannot return home or they will not remain sober</a:t>
            </a:r>
          </a:p>
          <a:p>
            <a:pPr eaLnBrk="1" hangingPunct="1">
              <a:lnSpc>
                <a:spcPct val="90000"/>
              </a:lnSpc>
              <a:buFont typeface="Wingdings 2" pitchFamily="18" charset="2"/>
              <a:buNone/>
            </a:pPr>
            <a:endParaRPr lang="en-US" sz="30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rtlCol="0">
            <a:normAutofit fontScale="90000"/>
          </a:bodyPr>
          <a:lstStyle/>
          <a:p>
            <a:pPr eaLnBrk="1" fontAlgn="auto" hangingPunct="1">
              <a:spcAft>
                <a:spcPts val="0"/>
              </a:spcAft>
              <a:defRPr/>
            </a:pPr>
            <a:r>
              <a:rPr lang="en-US">
                <a:latin typeface="Corbel" charset="0"/>
              </a:rPr>
              <a:t>Many families cannot survive the trauma of early recovery</a:t>
            </a:r>
          </a:p>
        </p:txBody>
      </p:sp>
      <p:pic>
        <p:nvPicPr>
          <p:cNvPr id="72706" name="Content Placeholder 3" descr="iStock_Divorce.jpg"/>
          <p:cNvPicPr>
            <a:picLocks noGrp="1" noChangeAspect="1"/>
          </p:cNvPicPr>
          <p:nvPr>
            <p:ph idx="1"/>
          </p:nvPr>
        </p:nvPicPr>
        <p:blipFill>
          <a:blip r:embed="rId2"/>
          <a:srcRect t="8681" b="8681"/>
          <a:stretch>
            <a:fillRect/>
          </a:stretch>
        </p:blip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kumimoji="1" lang="en-US" b="1" smtClean="0">
                <a:latin typeface="Corbel" pitchFamily="34" charset="0"/>
                <a:ea typeface="ＭＳ Ｐゴシック" pitchFamily="34" charset="-128"/>
              </a:rPr>
              <a:t>How Can Families Survive?</a:t>
            </a:r>
            <a:endParaRPr lang="en-US" smtClean="0">
              <a:latin typeface="Corbel" pitchFamily="34" charset="0"/>
              <a:ea typeface="ＭＳ Ｐゴシック" pitchFamily="34" charset="-128"/>
            </a:endParaRPr>
          </a:p>
        </p:txBody>
      </p:sp>
      <p:sp>
        <p:nvSpPr>
          <p:cNvPr id="58370" name="Content Placeholder 2"/>
          <p:cNvSpPr>
            <a:spLocks noGrp="1"/>
          </p:cNvSpPr>
          <p:nvPr>
            <p:ph idx="1"/>
          </p:nvPr>
        </p:nvSpPr>
        <p:spPr/>
        <p:txBody>
          <a:bodyPr>
            <a:normAutofit/>
          </a:bodyPr>
          <a:lstStyle/>
          <a:p>
            <a:pPr eaLnBrk="1" hangingPunct="1">
              <a:lnSpc>
                <a:spcPct val="90000"/>
              </a:lnSpc>
              <a:spcBef>
                <a:spcPct val="50000"/>
              </a:spcBef>
              <a:buSzPct val="75000"/>
            </a:pPr>
            <a:r>
              <a:rPr kumimoji="1" lang="en-US" sz="3000" smtClean="0">
                <a:latin typeface="Corbel" pitchFamily="34" charset="0"/>
                <a:ea typeface="ＭＳ Ｐゴシック" pitchFamily="34" charset="-128"/>
              </a:rPr>
              <a:t>Imperative families utilize outside supports to weather early recovery.</a:t>
            </a:r>
          </a:p>
          <a:p>
            <a:pPr eaLnBrk="1" hangingPunct="1">
              <a:lnSpc>
                <a:spcPct val="90000"/>
              </a:lnSpc>
              <a:spcBef>
                <a:spcPct val="50000"/>
              </a:spcBef>
              <a:buSzPct val="75000"/>
            </a:pPr>
            <a:r>
              <a:rPr kumimoji="1" lang="en-US" sz="3000" smtClean="0">
                <a:latin typeface="Corbel" pitchFamily="34" charset="0"/>
                <a:ea typeface="ＭＳ Ｐゴシック" pitchFamily="34" charset="-128"/>
              </a:rPr>
              <a:t>Outside support networks (12-step programs, treatment centers, and therapists) provide a </a:t>
            </a:r>
            <a:r>
              <a:rPr kumimoji="1" lang="ja-JP" altLang="en-US" sz="3000" i="1" smtClean="0">
                <a:latin typeface="Corbel" pitchFamily="34" charset="0"/>
                <a:ea typeface="ＭＳ Ｐゴシック" pitchFamily="34" charset="-128"/>
              </a:rPr>
              <a:t>“</a:t>
            </a:r>
            <a:r>
              <a:rPr kumimoji="1" lang="en-US" altLang="ja-JP" sz="3000" i="1" smtClean="0">
                <a:latin typeface="Corbel" pitchFamily="34" charset="0"/>
                <a:ea typeface="ＭＳ Ｐゴシック" pitchFamily="34" charset="-128"/>
              </a:rPr>
              <a:t>holding environment</a:t>
            </a:r>
            <a:r>
              <a:rPr kumimoji="1" lang="ja-JP" altLang="en-US" sz="3000" i="1" smtClean="0">
                <a:latin typeface="Corbel" pitchFamily="34" charset="0"/>
                <a:ea typeface="ＭＳ Ｐゴシック" pitchFamily="34" charset="-128"/>
              </a:rPr>
              <a:t>”</a:t>
            </a:r>
            <a:r>
              <a:rPr kumimoji="1" lang="en-US" altLang="ja-JP" sz="3000" smtClean="0">
                <a:latin typeface="Corbel" pitchFamily="34" charset="0"/>
                <a:ea typeface="ＭＳ Ｐゴシック" pitchFamily="34" charset="-128"/>
              </a:rPr>
              <a:t> for all family members.</a:t>
            </a:r>
          </a:p>
          <a:p>
            <a:pPr eaLnBrk="1" hangingPunct="1">
              <a:lnSpc>
                <a:spcPct val="90000"/>
              </a:lnSpc>
              <a:spcBef>
                <a:spcPct val="50000"/>
              </a:spcBef>
              <a:buSzPct val="75000"/>
            </a:pPr>
            <a:r>
              <a:rPr kumimoji="1" lang="en-US" sz="3000" smtClean="0">
                <a:latin typeface="Corbel" pitchFamily="34" charset="0"/>
                <a:ea typeface="ＭＳ Ｐゴシック" pitchFamily="34" charset="-128"/>
              </a:rPr>
              <a:t>Network becomes a cushion and substitute for the Dysfunctional Family System.</a:t>
            </a:r>
          </a:p>
          <a:p>
            <a:pPr eaLnBrk="1" hangingPunct="1"/>
            <a:r>
              <a:rPr kumimoji="1" lang="en-US" sz="3000" smtClean="0">
                <a:latin typeface="Corbel" pitchFamily="34" charset="0"/>
                <a:ea typeface="ＭＳ Ｐゴシック" pitchFamily="34" charset="-128"/>
              </a:rPr>
              <a:t>Research recommends additional treatment and unlimited continuing care. (Stephanie Brown)</a:t>
            </a:r>
          </a:p>
          <a:p>
            <a:pPr eaLnBrk="1" hangingPunct="1"/>
            <a:endParaRPr lang="en-US" sz="30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itle 1"/>
          <p:cNvSpPr>
            <a:spLocks noGrp="1"/>
          </p:cNvSpPr>
          <p:nvPr>
            <p:ph type="title"/>
          </p:nvPr>
        </p:nvSpPr>
        <p:spPr>
          <a:xfrm>
            <a:off x="641350" y="577850"/>
            <a:ext cx="7856538" cy="839788"/>
          </a:xfrm>
        </p:spPr>
        <p:txBody>
          <a:bodyPr/>
          <a:lstStyle/>
          <a:p>
            <a:pPr eaLnBrk="1" hangingPunct="1"/>
            <a:r>
              <a:rPr lang="en-US" b="1" smtClean="0">
                <a:latin typeface="Corbel" pitchFamily="34" charset="0"/>
                <a:ea typeface="ＭＳ Ｐゴシック" pitchFamily="34" charset="-128"/>
              </a:rPr>
              <a:t>Family Twelve Step Programs</a:t>
            </a:r>
            <a:endParaRPr lang="en-US" smtClean="0">
              <a:latin typeface="Corbel" pitchFamily="34" charset="0"/>
              <a:ea typeface="ＭＳ Ｐゴシック" pitchFamily="34" charset="-128"/>
            </a:endParaRPr>
          </a:p>
        </p:txBody>
      </p:sp>
      <p:sp>
        <p:nvSpPr>
          <p:cNvPr id="59394" name="Content Placeholder 2"/>
          <p:cNvSpPr>
            <a:spLocks noGrp="1"/>
          </p:cNvSpPr>
          <p:nvPr>
            <p:ph idx="1"/>
          </p:nvPr>
        </p:nvSpPr>
        <p:spPr/>
        <p:txBody>
          <a:bodyPr rtlCol="0">
            <a:normAutofit fontScale="92500" lnSpcReduction="20000"/>
          </a:bodyPr>
          <a:lstStyle/>
          <a:p>
            <a:pPr eaLnBrk="1" fontAlgn="auto" hangingPunct="1">
              <a:spcBef>
                <a:spcPct val="50000"/>
              </a:spcBef>
              <a:spcAft>
                <a:spcPts val="0"/>
              </a:spcAft>
              <a:buClr>
                <a:schemeClr val="tx1"/>
              </a:buClr>
              <a:buSzPct val="75000"/>
              <a:buFont typeface="Arial" charset="0"/>
              <a:buChar char="•"/>
              <a:defRPr/>
            </a:pPr>
            <a:r>
              <a:rPr lang="en-US">
                <a:latin typeface="Corbel" charset="0"/>
              </a:rPr>
              <a:t>Naronon, AlAnon, CODA, Families Anonymous</a:t>
            </a:r>
          </a:p>
          <a:p>
            <a:pPr eaLnBrk="1" fontAlgn="auto" hangingPunct="1">
              <a:spcBef>
                <a:spcPct val="50000"/>
              </a:spcBef>
              <a:spcAft>
                <a:spcPts val="0"/>
              </a:spcAft>
              <a:buClr>
                <a:schemeClr val="tx1"/>
              </a:buClr>
              <a:buSzPct val="75000"/>
              <a:buFont typeface="Arial" charset="0"/>
              <a:buChar char="•"/>
              <a:defRPr/>
            </a:pPr>
            <a:r>
              <a:rPr lang="en-US">
                <a:latin typeface="Corbel" charset="0"/>
              </a:rPr>
              <a:t>How can you expect your loved to do something you are not willing to do?</a:t>
            </a:r>
          </a:p>
          <a:p>
            <a:pPr eaLnBrk="1" fontAlgn="auto" hangingPunct="1">
              <a:spcBef>
                <a:spcPct val="50000"/>
              </a:spcBef>
              <a:spcAft>
                <a:spcPts val="0"/>
              </a:spcAft>
              <a:buClr>
                <a:schemeClr val="tx1"/>
              </a:buClr>
              <a:buSzPct val="75000"/>
              <a:buFont typeface="Arial" charset="0"/>
              <a:buChar char="•"/>
              <a:defRPr/>
            </a:pPr>
            <a:r>
              <a:rPr lang="en-US">
                <a:latin typeface="Corbel" charset="0"/>
              </a:rPr>
              <a:t>I.P. and family experience resistance to change.</a:t>
            </a:r>
          </a:p>
          <a:p>
            <a:pPr eaLnBrk="1" fontAlgn="auto" hangingPunct="1">
              <a:spcBef>
                <a:spcPct val="50000"/>
              </a:spcBef>
              <a:spcAft>
                <a:spcPts val="0"/>
              </a:spcAft>
              <a:buClr>
                <a:schemeClr val="tx1"/>
              </a:buClr>
              <a:buSzPct val="75000"/>
              <a:buFont typeface="Arial" charset="0"/>
              <a:buChar char="•"/>
              <a:defRPr/>
            </a:pPr>
            <a:r>
              <a:rPr lang="en-US">
                <a:latin typeface="Corbel" charset="0"/>
              </a:rPr>
              <a:t>Regular  meeting attendance, get a sponsor, and use them!</a:t>
            </a:r>
          </a:p>
          <a:p>
            <a:pPr eaLnBrk="1" fontAlgn="auto" hangingPunct="1">
              <a:spcBef>
                <a:spcPct val="50000"/>
              </a:spcBef>
              <a:spcAft>
                <a:spcPts val="0"/>
              </a:spcAft>
              <a:buClr>
                <a:schemeClr val="tx1"/>
              </a:buClr>
              <a:buSzPct val="75000"/>
              <a:buFont typeface="Arial" charset="0"/>
              <a:buChar char="•"/>
              <a:defRPr/>
            </a:pPr>
            <a:r>
              <a:rPr lang="en-US">
                <a:latin typeface="Corbel" charset="0"/>
              </a:rPr>
              <a:t>Your loved one learned a new language of recovery while in treatment, will you be able to communicate with them?</a:t>
            </a:r>
          </a:p>
          <a:p>
            <a:pPr eaLnBrk="1" fontAlgn="auto" hangingPunct="1">
              <a:spcAft>
                <a:spcPts val="0"/>
              </a:spcAft>
              <a:defRPr/>
            </a:pPr>
            <a:endParaRPr lang="en-US">
              <a:latin typeface="Corbe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Where we are today</a:t>
            </a:r>
          </a:p>
        </p:txBody>
      </p:sp>
      <p:sp>
        <p:nvSpPr>
          <p:cNvPr id="75778" name="Content Placeholder 2"/>
          <p:cNvSpPr>
            <a:spLocks noGrp="1"/>
          </p:cNvSpPr>
          <p:nvPr>
            <p:ph idx="1"/>
          </p:nvPr>
        </p:nvSpPr>
        <p:spPr/>
        <p:txBody>
          <a:bodyPr/>
          <a:lstStyle/>
          <a:p>
            <a:pPr eaLnBrk="1" hangingPunct="1"/>
            <a:r>
              <a:rPr lang="en-US" smtClean="0">
                <a:latin typeface="Corbel" pitchFamily="34" charset="0"/>
                <a:ea typeface="ＭＳ Ｐゴシック" pitchFamily="34" charset="-128"/>
              </a:rPr>
              <a:t>We</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ve known for some time that we need to improve the family</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s treatment experience</a:t>
            </a:r>
          </a:p>
          <a:p>
            <a:pPr eaLnBrk="1" hangingPunct="1"/>
            <a:r>
              <a:rPr lang="en-US" smtClean="0">
                <a:latin typeface="Corbel" pitchFamily="34" charset="0"/>
                <a:ea typeface="ＭＳ Ｐゴシック" pitchFamily="34" charset="-128"/>
              </a:rPr>
              <a:t>We haven</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t had many answers, except to ignore the problem</a:t>
            </a:r>
          </a:p>
          <a:p>
            <a:pPr eaLnBrk="1" hangingPunct="1"/>
            <a:r>
              <a:rPr lang="en-US" smtClean="0">
                <a:latin typeface="Corbel" pitchFamily="34" charset="0"/>
                <a:ea typeface="ＭＳ Ｐゴシック" pitchFamily="34" charset="-128"/>
              </a:rPr>
              <a:t>We believe that treatment centers as well as interventionist are beginning to develop more effective family treatment, aftercare, family case management and monitoring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Couple</a:t>
            </a:r>
            <a:r>
              <a:rPr lang="ja-JP" altLang="en-US" smtClean="0">
                <a:latin typeface="Corbel" pitchFamily="34" charset="0"/>
                <a:ea typeface="ＭＳ Ｐゴシック" pitchFamily="34" charset="-128"/>
              </a:rPr>
              <a:t>’</a:t>
            </a:r>
            <a:r>
              <a:rPr lang="en-US" altLang="ja-JP" smtClean="0">
                <a:latin typeface="Corbel" pitchFamily="34" charset="0"/>
                <a:ea typeface="ＭＳ Ｐゴシック" pitchFamily="34" charset="-128"/>
              </a:rPr>
              <a:t>s therapy in early recovery</a:t>
            </a:r>
            <a:endParaRPr lang="en-US" smtClean="0">
              <a:latin typeface="Corbel" pitchFamily="34" charset="0"/>
              <a:ea typeface="ＭＳ Ｐゴシック" pitchFamily="34" charset="-128"/>
            </a:endParaRPr>
          </a:p>
        </p:txBody>
      </p:sp>
      <p:sp>
        <p:nvSpPr>
          <p:cNvPr id="62466" name="Content Placeholder 2"/>
          <p:cNvSpPr>
            <a:spLocks noGrp="1"/>
          </p:cNvSpPr>
          <p:nvPr>
            <p:ph idx="1"/>
          </p:nvPr>
        </p:nvSpPr>
        <p:spPr/>
        <p:txBody>
          <a:bodyPr>
            <a:normAutofit/>
          </a:bodyPr>
          <a:lstStyle/>
          <a:p>
            <a:pPr eaLnBrk="1" hangingPunct="1">
              <a:lnSpc>
                <a:spcPct val="80000"/>
              </a:lnSpc>
            </a:pPr>
            <a:r>
              <a:rPr lang="en-US" sz="3000" smtClean="0">
                <a:latin typeface="Corbel" pitchFamily="34" charset="0"/>
                <a:ea typeface="ＭＳ Ｐゴシック" pitchFamily="34" charset="-128"/>
              </a:rPr>
              <a:t>We recommend therapy for most couples after treatment</a:t>
            </a:r>
          </a:p>
          <a:p>
            <a:pPr eaLnBrk="1" hangingPunct="1">
              <a:lnSpc>
                <a:spcPct val="80000"/>
              </a:lnSpc>
            </a:pPr>
            <a:r>
              <a:rPr lang="en-US" sz="3000" smtClean="0">
                <a:latin typeface="Corbel" pitchFamily="34" charset="0"/>
                <a:ea typeface="ＭＳ Ｐゴシック" pitchFamily="34" charset="-128"/>
              </a:rPr>
              <a:t>Should be more educational type therapy to help couples understand that it will take time to develop a new recovering family system</a:t>
            </a:r>
          </a:p>
          <a:p>
            <a:pPr eaLnBrk="1" hangingPunct="1">
              <a:lnSpc>
                <a:spcPct val="80000"/>
              </a:lnSpc>
            </a:pPr>
            <a:r>
              <a:rPr lang="en-US" sz="3000" smtClean="0">
                <a:latin typeface="Corbel" pitchFamily="34" charset="0"/>
                <a:ea typeface="ＭＳ Ｐゴシック" pitchFamily="34" charset="-128"/>
              </a:rPr>
              <a:t>Help couples balance the responsibility of maintaining recovery and incorporate healthy parenting – i.e., better parenting skills</a:t>
            </a:r>
          </a:p>
          <a:p>
            <a:pPr eaLnBrk="1" hangingPunct="1">
              <a:lnSpc>
                <a:spcPct val="80000"/>
              </a:lnSpc>
            </a:pPr>
            <a:r>
              <a:rPr lang="en-US" sz="3000" smtClean="0">
                <a:latin typeface="Corbel" pitchFamily="34" charset="0"/>
                <a:ea typeface="ＭＳ Ｐゴシック" pitchFamily="34" charset="-128"/>
              </a:rPr>
              <a:t>Assist them in seeing early recovery is difficult and that what they are experiencing is normal</a:t>
            </a:r>
          </a:p>
          <a:p>
            <a:pPr lvl="1" eaLnBrk="1" hangingPunct="1">
              <a:lnSpc>
                <a:spcPct val="80000"/>
              </a:lnSpc>
            </a:pPr>
            <a:r>
              <a:rPr lang="en-US" sz="2600" smtClean="0">
                <a:latin typeface="Corbel" pitchFamily="34" charset="0"/>
                <a:ea typeface="ＭＳ Ｐゴシック" pitchFamily="34" charset="-128"/>
              </a:rPr>
              <a:t>They are right where they are supposed to be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rtlCol="0">
            <a:normAutofit fontScale="90000"/>
          </a:bodyPr>
          <a:lstStyle/>
          <a:p>
            <a:pPr eaLnBrk="1" fontAlgn="auto" hangingPunct="1">
              <a:spcAft>
                <a:spcPts val="0"/>
              </a:spcAft>
              <a:defRPr/>
            </a:pPr>
            <a:r>
              <a:rPr lang="en-US" dirty="0">
                <a:latin typeface="Corbel" charset="0"/>
              </a:rPr>
              <a:t>Developing healthy relationship dynamics in early recovery can be difficult</a:t>
            </a:r>
          </a:p>
        </p:txBody>
      </p:sp>
      <p:pic>
        <p:nvPicPr>
          <p:cNvPr id="77826" name="Content Placeholder 3" descr="iStock_angry couple.jpg"/>
          <p:cNvPicPr>
            <a:picLocks noGrp="1" noChangeAspect="1"/>
          </p:cNvPicPr>
          <p:nvPr>
            <p:ph idx="1"/>
          </p:nvPr>
        </p:nvPicPr>
        <p:blipFill>
          <a:blip r:embed="rId2"/>
          <a:srcRect l="-13498" r="-13498"/>
          <a:stretch>
            <a:fillRect/>
          </a:stretch>
        </p:blipFill>
        <p:spPr>
          <a:xfrm>
            <a:off x="457200" y="1827213"/>
            <a:ext cx="8229600" cy="452596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rtlCol="0">
            <a:normAutofit fontScale="90000"/>
          </a:bodyPr>
          <a:lstStyle/>
          <a:p>
            <a:pPr eaLnBrk="1" fontAlgn="auto" hangingPunct="1">
              <a:spcAft>
                <a:spcPts val="0"/>
              </a:spcAft>
              <a:defRPr/>
            </a:pPr>
            <a:r>
              <a:rPr lang="en-US" dirty="0">
                <a:latin typeface="Corbel" charset="0"/>
              </a:rPr>
              <a:t>Current recommendations </a:t>
            </a:r>
            <a:r>
              <a:rPr lang="en-US" dirty="0" smtClean="0">
                <a:latin typeface="Corbel" charset="0"/>
              </a:rPr>
              <a:t>during a Systemic Family Intervention</a:t>
            </a:r>
            <a:endParaRPr lang="en-US" dirty="0">
              <a:latin typeface="Corbel" charset="0"/>
            </a:endParaRPr>
          </a:p>
        </p:txBody>
      </p:sp>
      <p:sp>
        <p:nvSpPr>
          <p:cNvPr id="78850" name="Content Placeholder 2"/>
          <p:cNvSpPr>
            <a:spLocks noGrp="1"/>
          </p:cNvSpPr>
          <p:nvPr>
            <p:ph idx="1"/>
          </p:nvPr>
        </p:nvSpPr>
        <p:spPr>
          <a:xfrm>
            <a:off x="457200" y="1600200"/>
            <a:ext cx="8229600" cy="4838700"/>
          </a:xfrm>
        </p:spPr>
        <p:txBody>
          <a:bodyPr/>
          <a:lstStyle/>
          <a:p>
            <a:pPr eaLnBrk="1" hangingPunct="1">
              <a:lnSpc>
                <a:spcPct val="90000"/>
              </a:lnSpc>
            </a:pPr>
            <a:r>
              <a:rPr lang="en-US" sz="2200" smtClean="0">
                <a:latin typeface="Corbel" pitchFamily="34" charset="0"/>
                <a:ea typeface="ＭＳ Ｐゴシック" pitchFamily="34" charset="-128"/>
              </a:rPr>
              <a:t>For the addict </a:t>
            </a:r>
          </a:p>
          <a:p>
            <a:pPr lvl="1" eaLnBrk="1" hangingPunct="1">
              <a:lnSpc>
                <a:spcPct val="90000"/>
              </a:lnSpc>
            </a:pPr>
            <a:r>
              <a:rPr lang="en-US" sz="1800" smtClean="0">
                <a:latin typeface="Corbel" pitchFamily="34" charset="0"/>
                <a:ea typeface="ＭＳ Ｐゴシック" pitchFamily="34" charset="-128"/>
              </a:rPr>
              <a:t>Multidisciplinary Assessment if indicated</a:t>
            </a:r>
          </a:p>
          <a:p>
            <a:pPr lvl="1" eaLnBrk="1" hangingPunct="1">
              <a:lnSpc>
                <a:spcPct val="90000"/>
              </a:lnSpc>
            </a:pPr>
            <a:r>
              <a:rPr lang="en-US" sz="1800" smtClean="0">
                <a:latin typeface="Corbel" pitchFamily="34" charset="0"/>
                <a:ea typeface="ＭＳ Ｐゴシック" pitchFamily="34" charset="-128"/>
              </a:rPr>
              <a:t>Treatment – most commonly at least 90 days</a:t>
            </a:r>
          </a:p>
          <a:p>
            <a:pPr lvl="1" eaLnBrk="1" hangingPunct="1">
              <a:lnSpc>
                <a:spcPct val="90000"/>
              </a:lnSpc>
            </a:pPr>
            <a:r>
              <a:rPr lang="en-US" sz="1800" smtClean="0">
                <a:latin typeface="Corbel" pitchFamily="34" charset="0"/>
                <a:ea typeface="ＭＳ Ｐゴシック" pitchFamily="34" charset="-128"/>
              </a:rPr>
              <a:t>Urine monitoring and case management for 2 years</a:t>
            </a:r>
          </a:p>
          <a:p>
            <a:pPr eaLnBrk="1" hangingPunct="1">
              <a:lnSpc>
                <a:spcPct val="90000"/>
              </a:lnSpc>
            </a:pPr>
            <a:r>
              <a:rPr lang="en-US" sz="2200" smtClean="0">
                <a:latin typeface="Corbel" pitchFamily="34" charset="0"/>
                <a:ea typeface="ＭＳ Ｐゴシック" pitchFamily="34" charset="-128"/>
              </a:rPr>
              <a:t>For the family</a:t>
            </a:r>
          </a:p>
          <a:p>
            <a:pPr lvl="1" eaLnBrk="1" hangingPunct="1">
              <a:lnSpc>
                <a:spcPct val="90000"/>
              </a:lnSpc>
            </a:pPr>
            <a:r>
              <a:rPr lang="en-US" sz="1800" smtClean="0">
                <a:latin typeface="Corbel" pitchFamily="34" charset="0"/>
                <a:ea typeface="ＭＳ Ｐゴシック" pitchFamily="34" charset="-128"/>
              </a:rPr>
              <a:t>6  month (Minimum) to 2 years family case management</a:t>
            </a:r>
          </a:p>
          <a:p>
            <a:pPr lvl="1" eaLnBrk="1" hangingPunct="1">
              <a:lnSpc>
                <a:spcPct val="90000"/>
              </a:lnSpc>
            </a:pPr>
            <a:r>
              <a:rPr lang="en-US" sz="1800" smtClean="0">
                <a:latin typeface="Corbel" pitchFamily="34" charset="0"/>
                <a:ea typeface="ＭＳ Ｐゴシック" pitchFamily="34" charset="-128"/>
              </a:rPr>
              <a:t>3 workshop type treatment experiences with in the first 6 months</a:t>
            </a:r>
          </a:p>
          <a:p>
            <a:pPr lvl="2" eaLnBrk="1" hangingPunct="1">
              <a:lnSpc>
                <a:spcPct val="90000"/>
              </a:lnSpc>
            </a:pPr>
            <a:r>
              <a:rPr lang="en-US" sz="1400" smtClean="0">
                <a:latin typeface="Corbel" pitchFamily="34" charset="0"/>
                <a:ea typeface="ＭＳ Ｐゴシック" pitchFamily="34" charset="-128"/>
              </a:rPr>
              <a:t>Family week at treatment center</a:t>
            </a:r>
          </a:p>
          <a:p>
            <a:pPr lvl="2" eaLnBrk="1" hangingPunct="1">
              <a:lnSpc>
                <a:spcPct val="90000"/>
              </a:lnSpc>
            </a:pPr>
            <a:r>
              <a:rPr lang="en-US" sz="1400" smtClean="0">
                <a:latin typeface="Corbel" pitchFamily="34" charset="0"/>
                <a:ea typeface="ＭＳ Ｐゴシック" pitchFamily="34" charset="-128"/>
              </a:rPr>
              <a:t>Codependency or Family of Origin Workshop (As individuals)</a:t>
            </a:r>
          </a:p>
          <a:p>
            <a:pPr lvl="2" eaLnBrk="1" hangingPunct="1">
              <a:lnSpc>
                <a:spcPct val="90000"/>
              </a:lnSpc>
            </a:pPr>
            <a:r>
              <a:rPr lang="en-US" sz="1400" smtClean="0">
                <a:latin typeface="Corbel" pitchFamily="34" charset="0"/>
                <a:ea typeface="ＭＳ Ｐゴシック" pitchFamily="34" charset="-128"/>
              </a:rPr>
              <a:t>Some type of family Intensive – post treatment</a:t>
            </a:r>
          </a:p>
          <a:p>
            <a:pPr lvl="1" eaLnBrk="1" hangingPunct="1">
              <a:lnSpc>
                <a:spcPct val="90000"/>
              </a:lnSpc>
            </a:pPr>
            <a:r>
              <a:rPr lang="en-US" altLang="ja-JP" sz="1800" smtClean="0">
                <a:latin typeface="Corbel" pitchFamily="34" charset="0"/>
                <a:ea typeface="ＭＳ Ｐゴシック" pitchFamily="34" charset="-128"/>
              </a:rPr>
              <a:t>Individual Therapy</a:t>
            </a:r>
          </a:p>
          <a:p>
            <a:pPr lvl="1" eaLnBrk="1" hangingPunct="1">
              <a:lnSpc>
                <a:spcPct val="90000"/>
              </a:lnSpc>
            </a:pPr>
            <a:r>
              <a:rPr lang="en-US" altLang="ja-JP" sz="1800" smtClean="0">
                <a:latin typeface="Corbel" pitchFamily="34" charset="0"/>
                <a:ea typeface="ＭＳ Ｐゴシック" pitchFamily="34" charset="-128"/>
              </a:rPr>
              <a:t>Couples Counseling – Ideally following a Couples intensive</a:t>
            </a:r>
          </a:p>
          <a:p>
            <a:pPr eaLnBrk="1" hangingPunct="1">
              <a:lnSpc>
                <a:spcPct val="90000"/>
              </a:lnSpc>
            </a:pPr>
            <a:r>
              <a:rPr lang="en-US" altLang="ja-JP" sz="2200" smtClean="0">
                <a:latin typeface="Corbel" pitchFamily="34" charset="0"/>
                <a:ea typeface="ＭＳ Ｐゴシック" pitchFamily="34" charset="-128"/>
              </a:rPr>
              <a:t>For Everyone</a:t>
            </a:r>
          </a:p>
          <a:p>
            <a:pPr lvl="1" eaLnBrk="1" hangingPunct="1">
              <a:lnSpc>
                <a:spcPct val="90000"/>
              </a:lnSpc>
            </a:pPr>
            <a:r>
              <a:rPr lang="en-US" altLang="ja-JP" sz="1800" smtClean="0">
                <a:latin typeface="Corbel" pitchFamily="34" charset="0"/>
                <a:ea typeface="ＭＳ Ｐゴシック" pitchFamily="34" charset="-128"/>
              </a:rPr>
              <a:t>Family Intensive</a:t>
            </a:r>
          </a:p>
          <a:p>
            <a:pPr lvl="1" eaLnBrk="1" hangingPunct="1">
              <a:lnSpc>
                <a:spcPct val="90000"/>
              </a:lnSpc>
            </a:pPr>
            <a:r>
              <a:rPr lang="en-US" altLang="ja-JP" sz="1800" smtClean="0">
                <a:latin typeface="Corbel" pitchFamily="34" charset="0"/>
                <a:ea typeface="ＭＳ Ｐゴシック" pitchFamily="34" charset="-128"/>
              </a:rPr>
              <a:t>Family Reintegration Workshop – Commonly at the end of Residential Treatment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9125" y="277813"/>
            <a:ext cx="7856538" cy="862012"/>
          </a:xfrm>
        </p:spPr>
        <p:txBody>
          <a:bodyPr/>
          <a:lstStyle/>
          <a:p>
            <a:pPr eaLnBrk="1" hangingPunct="1"/>
            <a:r>
              <a:rPr lang="en-US" smtClean="0">
                <a:latin typeface="Corbel" pitchFamily="34" charset="0"/>
                <a:ea typeface="ＭＳ Ｐゴシック" pitchFamily="34" charset="-128"/>
              </a:rPr>
              <a:t>Teaching Points</a:t>
            </a:r>
          </a:p>
        </p:txBody>
      </p:sp>
      <p:sp>
        <p:nvSpPr>
          <p:cNvPr id="28674" name="Content Placeholder 2"/>
          <p:cNvSpPr>
            <a:spLocks noGrp="1"/>
          </p:cNvSpPr>
          <p:nvPr>
            <p:ph idx="1"/>
          </p:nvPr>
        </p:nvSpPr>
        <p:spPr>
          <a:xfrm>
            <a:off x="596900" y="1281113"/>
            <a:ext cx="7878763" cy="5068887"/>
          </a:xfrm>
        </p:spPr>
        <p:txBody>
          <a:bodyPr>
            <a:normAutofit/>
          </a:bodyPr>
          <a:lstStyle/>
          <a:p>
            <a:pPr eaLnBrk="1" hangingPunct="1">
              <a:lnSpc>
                <a:spcPct val="80000"/>
              </a:lnSpc>
            </a:pPr>
            <a:r>
              <a:rPr lang="en-US" sz="2700" smtClean="0">
                <a:latin typeface="Corbel" pitchFamily="34" charset="0"/>
                <a:ea typeface="ＭＳ Ｐゴシック" pitchFamily="34" charset="-128"/>
              </a:rPr>
              <a:t>We now understand that we can improve outcomes by extending the duration of treatment – 90 days or more</a:t>
            </a:r>
          </a:p>
          <a:p>
            <a:pPr eaLnBrk="1" hangingPunct="1">
              <a:lnSpc>
                <a:spcPct val="80000"/>
              </a:lnSpc>
            </a:pPr>
            <a:r>
              <a:rPr lang="en-US" sz="2700" smtClean="0">
                <a:latin typeface="Corbel" pitchFamily="34" charset="0"/>
                <a:ea typeface="ＭＳ Ｐゴシック" pitchFamily="34" charset="-128"/>
              </a:rPr>
              <a:t>Extended treatment combined with long-term monitoring can dramatically improve outcomes</a:t>
            </a:r>
          </a:p>
          <a:p>
            <a:pPr eaLnBrk="1" hangingPunct="1">
              <a:lnSpc>
                <a:spcPct val="80000"/>
              </a:lnSpc>
            </a:pPr>
            <a:r>
              <a:rPr lang="en-US" sz="2700" smtClean="0">
                <a:latin typeface="Corbel" pitchFamily="34" charset="0"/>
                <a:ea typeface="ＭＳ Ｐゴシック" pitchFamily="34" charset="-128"/>
              </a:rPr>
              <a:t>When family member</a:t>
            </a:r>
            <a:r>
              <a:rPr lang="ja-JP" altLang="en-US" sz="2700" smtClean="0">
                <a:latin typeface="Corbel" pitchFamily="34" charset="0"/>
                <a:ea typeface="ＭＳ Ｐゴシック" pitchFamily="34" charset="-128"/>
              </a:rPr>
              <a:t>’</a:t>
            </a:r>
            <a:r>
              <a:rPr lang="en-US" altLang="ja-JP" sz="2700" smtClean="0">
                <a:latin typeface="Corbel" pitchFamily="34" charset="0"/>
                <a:ea typeface="ＭＳ Ｐゴシック" pitchFamily="34" charset="-128"/>
              </a:rPr>
              <a:t>s focus on their own recovery:</a:t>
            </a:r>
          </a:p>
          <a:p>
            <a:pPr lvl="1" eaLnBrk="1" hangingPunct="1">
              <a:lnSpc>
                <a:spcPct val="80000"/>
              </a:lnSpc>
            </a:pPr>
            <a:r>
              <a:rPr lang="en-US" sz="2400" smtClean="0">
                <a:latin typeface="Corbel" pitchFamily="34" charset="0"/>
                <a:ea typeface="ＭＳ Ｐゴシック" pitchFamily="34" charset="-128"/>
              </a:rPr>
              <a:t>Outcomes improve – Stephanie Brown research</a:t>
            </a:r>
          </a:p>
          <a:p>
            <a:pPr lvl="1" eaLnBrk="1" hangingPunct="1">
              <a:lnSpc>
                <a:spcPct val="80000"/>
              </a:lnSpc>
            </a:pPr>
            <a:r>
              <a:rPr lang="en-US" sz="2400" smtClean="0">
                <a:latin typeface="Corbel" pitchFamily="34" charset="0"/>
                <a:ea typeface="ＭＳ Ｐゴシック" pitchFamily="34" charset="-128"/>
              </a:rPr>
              <a:t>More patients complete treatment</a:t>
            </a:r>
          </a:p>
          <a:p>
            <a:pPr eaLnBrk="1" hangingPunct="1">
              <a:lnSpc>
                <a:spcPct val="80000"/>
              </a:lnSpc>
            </a:pPr>
            <a:r>
              <a:rPr lang="en-US" sz="2700" smtClean="0">
                <a:latin typeface="Corbel" pitchFamily="34" charset="0"/>
                <a:ea typeface="ＭＳ Ｐゴシック" pitchFamily="34" charset="-128"/>
              </a:rPr>
              <a:t>One family week during treatment is</a:t>
            </a:r>
            <a:r>
              <a:rPr lang="en-US" sz="2700" u="sng" smtClean="0">
                <a:latin typeface="Corbel" pitchFamily="34" charset="0"/>
                <a:ea typeface="ＭＳ Ｐゴシック" pitchFamily="34" charset="-128"/>
              </a:rPr>
              <a:t> rarely </a:t>
            </a:r>
            <a:r>
              <a:rPr lang="en-US" sz="2700" smtClean="0">
                <a:latin typeface="Corbel" pitchFamily="34" charset="0"/>
                <a:ea typeface="ＭＳ Ｐゴシック" pitchFamily="34" charset="-128"/>
              </a:rPr>
              <a:t>enough</a:t>
            </a:r>
          </a:p>
          <a:p>
            <a:pPr lvl="1" eaLnBrk="1" hangingPunct="1">
              <a:lnSpc>
                <a:spcPct val="80000"/>
              </a:lnSpc>
            </a:pPr>
            <a:r>
              <a:rPr lang="en-US" sz="2400" smtClean="0">
                <a:latin typeface="Corbel" pitchFamily="34" charset="0"/>
                <a:ea typeface="ＭＳ Ｐゴシック" pitchFamily="34" charset="-128"/>
              </a:rPr>
              <a:t>Educational oriented programs often do not result in family beginning their own recovery process</a:t>
            </a:r>
          </a:p>
          <a:p>
            <a:pPr eaLnBrk="1" hangingPunct="1">
              <a:lnSpc>
                <a:spcPct val="80000"/>
              </a:lnSpc>
            </a:pPr>
            <a:r>
              <a:rPr lang="en-US" sz="2700" smtClean="0">
                <a:latin typeface="Corbel" pitchFamily="34" charset="0"/>
                <a:ea typeface="ＭＳ Ｐゴシック" pitchFamily="34" charset="-128"/>
              </a:rPr>
              <a:t>Treating The Family  is more difficult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itle 1"/>
          <p:cNvSpPr>
            <a:spLocks noGrp="1"/>
          </p:cNvSpPr>
          <p:nvPr>
            <p:ph type="title"/>
          </p:nvPr>
        </p:nvSpPr>
        <p:spPr>
          <a:xfrm>
            <a:off x="373063" y="258763"/>
            <a:ext cx="8366125" cy="885825"/>
          </a:xfrm>
        </p:spPr>
        <p:txBody>
          <a:bodyPr/>
          <a:lstStyle/>
          <a:p>
            <a:pPr eaLnBrk="1" hangingPunct="1"/>
            <a:r>
              <a:rPr lang="en-US" smtClean="0">
                <a:latin typeface="Corbel" pitchFamily="34" charset="0"/>
                <a:ea typeface="ＭＳ Ｐゴシック" pitchFamily="34" charset="-128"/>
              </a:rPr>
              <a:t>Treatment options for Families</a:t>
            </a:r>
          </a:p>
        </p:txBody>
      </p:sp>
      <p:sp>
        <p:nvSpPr>
          <p:cNvPr id="79874" name="Content Placeholder 2"/>
          <p:cNvSpPr>
            <a:spLocks noGrp="1"/>
          </p:cNvSpPr>
          <p:nvPr>
            <p:ph idx="1"/>
          </p:nvPr>
        </p:nvSpPr>
        <p:spPr/>
        <p:txBody>
          <a:bodyPr/>
          <a:lstStyle/>
          <a:p>
            <a:pPr eaLnBrk="1" hangingPunct="1"/>
            <a:r>
              <a:rPr lang="en-US" sz="2200" smtClean="0">
                <a:latin typeface="Corbel" pitchFamily="34" charset="0"/>
                <a:ea typeface="ＭＳ Ｐゴシック" pitchFamily="34" charset="-128"/>
              </a:rPr>
              <a:t>Onsite – Retreat Setting</a:t>
            </a:r>
          </a:p>
          <a:p>
            <a:pPr lvl="1" eaLnBrk="1" hangingPunct="1"/>
            <a:r>
              <a:rPr lang="en-US" sz="2000" smtClean="0">
                <a:latin typeface="Corbel" pitchFamily="34" charset="0"/>
                <a:ea typeface="ＭＳ Ｐゴシック" pitchFamily="34" charset="-128"/>
              </a:rPr>
              <a:t>Living Centered Program (LCP) – Experiential based family of origin treatment and codependency</a:t>
            </a:r>
          </a:p>
          <a:p>
            <a:pPr lvl="1" eaLnBrk="1" hangingPunct="1"/>
            <a:r>
              <a:rPr lang="en-US" sz="2000" smtClean="0">
                <a:latin typeface="Corbel" pitchFamily="34" charset="0"/>
                <a:ea typeface="ＭＳ Ｐゴシック" pitchFamily="34" charset="-128"/>
              </a:rPr>
              <a:t>Coupleship Program</a:t>
            </a:r>
          </a:p>
          <a:p>
            <a:pPr lvl="1" eaLnBrk="1" hangingPunct="1"/>
            <a:r>
              <a:rPr lang="en-US" sz="2000" smtClean="0">
                <a:latin typeface="Corbel" pitchFamily="34" charset="0"/>
                <a:ea typeface="ＭＳ Ｐゴシック" pitchFamily="34" charset="-128"/>
              </a:rPr>
              <a:t>Family Intensives</a:t>
            </a:r>
          </a:p>
          <a:p>
            <a:pPr lvl="1" eaLnBrk="1" hangingPunct="1"/>
            <a:r>
              <a:rPr lang="en-US" sz="2000" smtClean="0">
                <a:latin typeface="Corbel" pitchFamily="34" charset="0"/>
                <a:ea typeface="ＭＳ Ｐゴシック" pitchFamily="34" charset="-128"/>
              </a:rPr>
              <a:t>Family Reintegration Program</a:t>
            </a:r>
          </a:p>
          <a:p>
            <a:pPr eaLnBrk="1" hangingPunct="1"/>
            <a:r>
              <a:rPr lang="en-US" sz="2200" smtClean="0">
                <a:latin typeface="Corbel" pitchFamily="34" charset="0"/>
                <a:ea typeface="ＭＳ Ｐゴシック" pitchFamily="34" charset="-128"/>
              </a:rPr>
              <a:t>Caron – Codependency treatment week</a:t>
            </a:r>
          </a:p>
          <a:p>
            <a:pPr eaLnBrk="1" hangingPunct="1"/>
            <a:r>
              <a:rPr lang="en-US" sz="2200" smtClean="0">
                <a:latin typeface="Corbel" pitchFamily="34" charset="0"/>
                <a:ea typeface="ＭＳ Ｐゴシック" pitchFamily="34" charset="-128"/>
              </a:rPr>
              <a:t>The Bridge – 14 to 30 day codependency residential treatment</a:t>
            </a:r>
          </a:p>
          <a:p>
            <a:pPr eaLnBrk="1" hangingPunct="1"/>
            <a:r>
              <a:rPr lang="en-US" sz="2200" smtClean="0">
                <a:latin typeface="Corbel" pitchFamily="34" charset="0"/>
                <a:ea typeface="ＭＳ Ｐゴシック" pitchFamily="34" charset="-128"/>
              </a:rPr>
              <a:t>Meadows – Survivors Weeks</a:t>
            </a:r>
          </a:p>
          <a:p>
            <a:pPr lvl="1" eaLnBrk="1" hangingPunct="1"/>
            <a:r>
              <a:rPr lang="en-US" sz="2000" smtClean="0">
                <a:latin typeface="Corbel" pitchFamily="34" charset="0"/>
                <a:ea typeface="ＭＳ Ｐゴシック" pitchFamily="34" charset="-128"/>
              </a:rPr>
              <a:t>Offers survivors level I &amp; level II</a:t>
            </a:r>
          </a:p>
          <a:p>
            <a:pPr eaLnBrk="1" hangingPunct="1"/>
            <a:r>
              <a:rPr lang="en-US" sz="2400" smtClean="0">
                <a:latin typeface="Corbel" pitchFamily="34" charset="0"/>
                <a:ea typeface="ＭＳ Ｐゴシック" pitchFamily="34" charset="-128"/>
              </a:rPr>
              <a:t>Pinegrove is also offering a number of Family Intensive Programs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Intensive Workshops</a:t>
            </a:r>
          </a:p>
        </p:txBody>
      </p:sp>
      <p:sp>
        <p:nvSpPr>
          <p:cNvPr id="80898" name="Content Placeholder 2"/>
          <p:cNvSpPr>
            <a:spLocks noGrp="1"/>
          </p:cNvSpPr>
          <p:nvPr>
            <p:ph idx="1"/>
          </p:nvPr>
        </p:nvSpPr>
        <p:spPr/>
        <p:txBody>
          <a:bodyPr/>
          <a:lstStyle/>
          <a:p>
            <a:pPr eaLnBrk="1" hangingPunct="1">
              <a:lnSpc>
                <a:spcPct val="90000"/>
              </a:lnSpc>
            </a:pPr>
            <a:r>
              <a:rPr lang="en-US" sz="2200" smtClean="0">
                <a:latin typeface="Corbel" pitchFamily="34" charset="0"/>
                <a:ea typeface="ＭＳ Ｐゴシック" pitchFamily="34" charset="-128"/>
              </a:rPr>
              <a:t>Individual therapy can be slow and difficult early on</a:t>
            </a:r>
          </a:p>
          <a:p>
            <a:pPr eaLnBrk="1" hangingPunct="1">
              <a:lnSpc>
                <a:spcPct val="90000"/>
              </a:lnSpc>
            </a:pPr>
            <a:r>
              <a:rPr lang="en-US" sz="2200" smtClean="0">
                <a:latin typeface="Corbel" pitchFamily="34" charset="0"/>
                <a:ea typeface="ＭＳ Ｐゴシック" pitchFamily="34" charset="-128"/>
              </a:rPr>
              <a:t>Traditional couple</a:t>
            </a:r>
            <a:r>
              <a:rPr lang="ja-JP" altLang="en-US" sz="2200" smtClean="0">
                <a:latin typeface="Corbel" pitchFamily="34" charset="0"/>
                <a:ea typeface="ＭＳ Ｐゴシック" pitchFamily="34" charset="-128"/>
              </a:rPr>
              <a:t>’</a:t>
            </a:r>
            <a:r>
              <a:rPr lang="en-US" altLang="ja-JP" sz="2200" smtClean="0">
                <a:latin typeface="Corbel" pitchFamily="34" charset="0"/>
                <a:ea typeface="ＭＳ Ｐゴシック" pitchFamily="34" charset="-128"/>
              </a:rPr>
              <a:t>s therapy can be HELL early on – educational therapy can be useful</a:t>
            </a:r>
          </a:p>
          <a:p>
            <a:pPr lvl="1" eaLnBrk="1" hangingPunct="1">
              <a:lnSpc>
                <a:spcPct val="90000"/>
              </a:lnSpc>
            </a:pPr>
            <a:r>
              <a:rPr lang="en-US" sz="2000" smtClean="0">
                <a:latin typeface="Corbel" pitchFamily="34" charset="0"/>
                <a:ea typeface="ＭＳ Ｐゴシック" pitchFamily="34" charset="-128"/>
              </a:rPr>
              <a:t>Couples are usually able to benefit from more intense therapy after completing an intensive workshop</a:t>
            </a:r>
          </a:p>
          <a:p>
            <a:pPr eaLnBrk="1" hangingPunct="1">
              <a:lnSpc>
                <a:spcPct val="90000"/>
              </a:lnSpc>
            </a:pPr>
            <a:r>
              <a:rPr lang="en-US" sz="2200" smtClean="0">
                <a:latin typeface="Corbel" pitchFamily="34" charset="0"/>
                <a:ea typeface="ＭＳ Ｐゴシック" pitchFamily="34" charset="-128"/>
              </a:rPr>
              <a:t>Workshops can be the equivalent to a year of therapy</a:t>
            </a:r>
          </a:p>
          <a:p>
            <a:pPr lvl="1" eaLnBrk="1" hangingPunct="1">
              <a:lnSpc>
                <a:spcPct val="90000"/>
              </a:lnSpc>
            </a:pPr>
            <a:r>
              <a:rPr lang="en-US" sz="2000" smtClean="0">
                <a:latin typeface="Corbel" pitchFamily="34" charset="0"/>
                <a:ea typeface="ＭＳ Ｐゴシック" pitchFamily="34" charset="-128"/>
              </a:rPr>
              <a:t>All end in resolution, hope, recommendations and treatment plans for future</a:t>
            </a:r>
          </a:p>
          <a:p>
            <a:pPr lvl="1" eaLnBrk="1" hangingPunct="1">
              <a:lnSpc>
                <a:spcPct val="90000"/>
              </a:lnSpc>
            </a:pPr>
            <a:r>
              <a:rPr lang="en-US" sz="2000" smtClean="0">
                <a:latin typeface="Corbel" pitchFamily="34" charset="0"/>
                <a:ea typeface="ＭＳ Ｐゴシック" pitchFamily="34" charset="-128"/>
              </a:rPr>
              <a:t>Always recommend  to return home to therapist</a:t>
            </a:r>
          </a:p>
          <a:p>
            <a:pPr lvl="1" eaLnBrk="1" hangingPunct="1">
              <a:lnSpc>
                <a:spcPct val="90000"/>
              </a:lnSpc>
            </a:pPr>
            <a:r>
              <a:rPr lang="en-US" sz="2000" smtClean="0">
                <a:latin typeface="Corbel" pitchFamily="34" charset="0"/>
                <a:ea typeface="ＭＳ Ｐゴシック" pitchFamily="34" charset="-128"/>
              </a:rPr>
              <a:t>Referring therapists report that therapy is more productive after Onsite</a:t>
            </a:r>
          </a:p>
          <a:p>
            <a:pPr eaLnBrk="1" hangingPunct="1">
              <a:lnSpc>
                <a:spcPct val="90000"/>
              </a:lnSpc>
            </a:pPr>
            <a:r>
              <a:rPr lang="en-US" sz="2200" smtClean="0">
                <a:latin typeface="Corbel" pitchFamily="34" charset="0"/>
                <a:ea typeface="ＭＳ Ｐゴシック" pitchFamily="34" charset="-128"/>
              </a:rPr>
              <a:t>Experiential therapy proven to more effective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9125" y="227013"/>
            <a:ext cx="7856538" cy="793750"/>
          </a:xfrm>
        </p:spPr>
        <p:txBody>
          <a:bodyPr/>
          <a:lstStyle/>
          <a:p>
            <a:pPr eaLnBrk="1" hangingPunct="1"/>
            <a:r>
              <a:rPr lang="en-US" smtClean="0">
                <a:latin typeface="Corbel" pitchFamily="34" charset="0"/>
                <a:ea typeface="ＭＳ Ｐゴシック" pitchFamily="34" charset="-128"/>
              </a:rPr>
              <a:t>Case Management</a:t>
            </a:r>
          </a:p>
        </p:txBody>
      </p:sp>
      <p:sp>
        <p:nvSpPr>
          <p:cNvPr id="103426" name="Content Placeholder 2"/>
          <p:cNvSpPr>
            <a:spLocks noGrp="1"/>
          </p:cNvSpPr>
          <p:nvPr>
            <p:ph idx="1"/>
          </p:nvPr>
        </p:nvSpPr>
        <p:spPr>
          <a:xfrm>
            <a:off x="619125" y="1350963"/>
            <a:ext cx="7878763" cy="5195887"/>
          </a:xfrm>
        </p:spPr>
        <p:txBody>
          <a:bodyPr>
            <a:normAutofit fontScale="92500"/>
          </a:bodyPr>
          <a:lstStyle/>
          <a:p>
            <a:pPr eaLnBrk="1" hangingPunct="1">
              <a:buFont typeface="Arial" charset="0"/>
              <a:buChar char="•"/>
              <a:defRPr/>
            </a:pPr>
            <a:r>
              <a:rPr kumimoji="1" lang="en-US" dirty="0">
                <a:latin typeface="Corbel" charset="0"/>
              </a:rPr>
              <a:t>Research recommends additional treatment and unlimited continuing care. (Stephanie Brown)</a:t>
            </a:r>
            <a:endParaRPr kumimoji="1" lang="en-US" dirty="0">
              <a:solidFill>
                <a:srgbClr val="512415"/>
              </a:solidFill>
              <a:latin typeface="Corbel" charset="0"/>
            </a:endParaRPr>
          </a:p>
          <a:p>
            <a:pPr eaLnBrk="1" hangingPunct="1">
              <a:buFont typeface="Arial" charset="0"/>
              <a:buChar char="•"/>
              <a:defRPr/>
            </a:pPr>
            <a:r>
              <a:rPr lang="en-US" dirty="0">
                <a:latin typeface="Corbel" charset="0"/>
              </a:rPr>
              <a:t>90 days of Family Case Management-Life Coaching is included as part of my intervention </a:t>
            </a:r>
            <a:r>
              <a:rPr lang="en-US" dirty="0" smtClean="0">
                <a:latin typeface="Corbel" charset="0"/>
              </a:rPr>
              <a:t>service</a:t>
            </a:r>
          </a:p>
          <a:p>
            <a:pPr eaLnBrk="1" hangingPunct="1">
              <a:buFont typeface="Arial" charset="0"/>
              <a:buChar char="•"/>
              <a:defRPr/>
            </a:pPr>
            <a:r>
              <a:rPr lang="en-US" dirty="0" smtClean="0">
                <a:latin typeface="Corbel" charset="0"/>
              </a:rPr>
              <a:t>Recommend 6 months to 2 years of Family Case Management</a:t>
            </a:r>
            <a:endParaRPr lang="en-US" dirty="0">
              <a:latin typeface="Corbel" charset="0"/>
            </a:endParaRPr>
          </a:p>
          <a:p>
            <a:pPr eaLnBrk="1" hangingPunct="1">
              <a:buFont typeface="Arial" charset="0"/>
              <a:buChar char="•"/>
              <a:defRPr/>
            </a:pPr>
            <a:r>
              <a:rPr lang="en-US" dirty="0">
                <a:latin typeface="Corbel" charset="0"/>
              </a:rPr>
              <a:t>Recommend multiple treatment experiences in the first 6 months of family recovery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rtlCol="0">
            <a:normAutofit fontScale="90000"/>
          </a:bodyPr>
          <a:lstStyle/>
          <a:p>
            <a:pPr eaLnBrk="1" fontAlgn="auto" hangingPunct="1">
              <a:spcAft>
                <a:spcPts val="0"/>
              </a:spcAft>
              <a:defRPr/>
            </a:pPr>
            <a:r>
              <a:rPr lang="en-US" sz="4300">
                <a:latin typeface="Corbel" charset="0"/>
              </a:rPr>
              <a:t>Onsite Family Re-Integration Workshops</a:t>
            </a:r>
          </a:p>
        </p:txBody>
      </p:sp>
      <p:sp>
        <p:nvSpPr>
          <p:cNvPr id="69634" name="Content Placeholder 2"/>
          <p:cNvSpPr>
            <a:spLocks noGrp="1"/>
          </p:cNvSpPr>
          <p:nvPr>
            <p:ph idx="1"/>
          </p:nvPr>
        </p:nvSpPr>
        <p:spPr>
          <a:xfrm>
            <a:off x="457200" y="1600200"/>
            <a:ext cx="8229600" cy="5257800"/>
          </a:xfrm>
        </p:spPr>
        <p:txBody>
          <a:bodyPr>
            <a:normAutofit/>
          </a:bodyPr>
          <a:lstStyle/>
          <a:p>
            <a:pPr eaLnBrk="1" hangingPunct="1">
              <a:lnSpc>
                <a:spcPct val="80000"/>
              </a:lnSpc>
            </a:pPr>
            <a:r>
              <a:rPr lang="en-US" sz="2700" smtClean="0">
                <a:latin typeface="Corbel" pitchFamily="34" charset="0"/>
                <a:ea typeface="ＭＳ Ｐゴシック" pitchFamily="34" charset="-128"/>
              </a:rPr>
              <a:t>Intensive 4 ½ day family experiential workshop designed to:</a:t>
            </a:r>
          </a:p>
          <a:p>
            <a:pPr lvl="1" eaLnBrk="1" hangingPunct="1">
              <a:lnSpc>
                <a:spcPct val="80000"/>
              </a:lnSpc>
            </a:pPr>
            <a:r>
              <a:rPr lang="en-US" sz="2400" smtClean="0">
                <a:latin typeface="Corbel" pitchFamily="34" charset="0"/>
                <a:ea typeface="ＭＳ Ｐゴシック" pitchFamily="34" charset="-128"/>
              </a:rPr>
              <a:t>Improve family dynamic</a:t>
            </a:r>
          </a:p>
          <a:p>
            <a:pPr lvl="1" eaLnBrk="1" hangingPunct="1">
              <a:lnSpc>
                <a:spcPct val="80000"/>
              </a:lnSpc>
            </a:pPr>
            <a:r>
              <a:rPr lang="en-US" sz="2400" smtClean="0">
                <a:latin typeface="Corbel" pitchFamily="34" charset="0"/>
                <a:ea typeface="ＭＳ Ｐゴシック" pitchFamily="34" charset="-128"/>
              </a:rPr>
              <a:t>Plan for a healthier system</a:t>
            </a:r>
          </a:p>
          <a:p>
            <a:pPr eaLnBrk="1" hangingPunct="1">
              <a:lnSpc>
                <a:spcPct val="80000"/>
              </a:lnSpc>
            </a:pPr>
            <a:r>
              <a:rPr lang="en-US" sz="2700" smtClean="0">
                <a:latin typeface="Corbel" pitchFamily="34" charset="0"/>
                <a:ea typeface="ＭＳ Ｐゴシック" pitchFamily="34" charset="-128"/>
              </a:rPr>
              <a:t>Ideal for treatment centers as an additional family week to:</a:t>
            </a:r>
          </a:p>
          <a:p>
            <a:pPr lvl="2" eaLnBrk="1" hangingPunct="1">
              <a:lnSpc>
                <a:spcPct val="80000"/>
              </a:lnSpc>
            </a:pPr>
            <a:r>
              <a:rPr lang="en-US" sz="2000" smtClean="0">
                <a:latin typeface="Corbel" pitchFamily="34" charset="0"/>
                <a:ea typeface="ＭＳ Ｐゴシック" pitchFamily="34" charset="-128"/>
              </a:rPr>
              <a:t>Develop healthy limits and boundaries to reduce enabling</a:t>
            </a:r>
          </a:p>
          <a:p>
            <a:pPr lvl="2" eaLnBrk="1" hangingPunct="1">
              <a:lnSpc>
                <a:spcPct val="80000"/>
              </a:lnSpc>
            </a:pPr>
            <a:r>
              <a:rPr lang="en-US" sz="2000" smtClean="0">
                <a:latin typeface="Corbel" pitchFamily="34" charset="0"/>
                <a:ea typeface="ＭＳ Ｐゴシック" pitchFamily="34" charset="-128"/>
              </a:rPr>
              <a:t>Challenge myth that the patient  is </a:t>
            </a:r>
            <a:r>
              <a:rPr lang="ja-JP" altLang="en-US" sz="2000" smtClean="0">
                <a:latin typeface="Corbel" pitchFamily="34" charset="0"/>
                <a:ea typeface="ＭＳ Ｐゴシック" pitchFamily="34" charset="-128"/>
              </a:rPr>
              <a:t>‘</a:t>
            </a:r>
            <a:r>
              <a:rPr lang="en-US" altLang="ja-JP" sz="2000" smtClean="0">
                <a:latin typeface="Corbel" pitchFamily="34" charset="0"/>
                <a:ea typeface="ＭＳ Ｐゴシック" pitchFamily="34" charset="-128"/>
              </a:rPr>
              <a:t>fixed</a:t>
            </a:r>
            <a:r>
              <a:rPr lang="ja-JP" altLang="en-US" sz="2000" smtClean="0">
                <a:latin typeface="Corbel" pitchFamily="34" charset="0"/>
                <a:ea typeface="ＭＳ Ｐゴシック" pitchFamily="34" charset="-128"/>
              </a:rPr>
              <a:t>’</a:t>
            </a:r>
            <a:r>
              <a:rPr lang="en-US" altLang="ja-JP" sz="2000" smtClean="0">
                <a:latin typeface="Corbel" pitchFamily="34" charset="0"/>
                <a:ea typeface="ＭＳ Ｐゴシック" pitchFamily="34" charset="-128"/>
              </a:rPr>
              <a:t> after treatment and everything will be wonderful</a:t>
            </a:r>
          </a:p>
          <a:p>
            <a:pPr lvl="2" eaLnBrk="1" hangingPunct="1">
              <a:lnSpc>
                <a:spcPct val="80000"/>
              </a:lnSpc>
            </a:pPr>
            <a:r>
              <a:rPr lang="en-US" sz="2000" smtClean="0">
                <a:latin typeface="Corbel" pitchFamily="34" charset="0"/>
                <a:ea typeface="ＭＳ Ｐゴシック" pitchFamily="34" charset="-128"/>
              </a:rPr>
              <a:t>Create a longer range treatment plan which can enhance success</a:t>
            </a:r>
          </a:p>
          <a:p>
            <a:pPr eaLnBrk="1" hangingPunct="1">
              <a:lnSpc>
                <a:spcPct val="80000"/>
              </a:lnSpc>
            </a:pPr>
            <a:r>
              <a:rPr lang="en-US" sz="2700" smtClean="0">
                <a:latin typeface="Corbel" pitchFamily="34" charset="0"/>
                <a:ea typeface="ＭＳ Ｐゴシック" pitchFamily="34" charset="-128"/>
              </a:rPr>
              <a:t>Too frequently, families are doing well while their loved one is in treatment and seem to forget everything when they rejoin after treatment </a:t>
            </a:r>
          </a:p>
          <a:p>
            <a:pPr lvl="1" eaLnBrk="1" hangingPunct="1">
              <a:lnSpc>
                <a:spcPct val="80000"/>
              </a:lnSpc>
            </a:pPr>
            <a:r>
              <a:rPr lang="en-US" sz="2400" smtClean="0">
                <a:latin typeface="Corbel" pitchFamily="34" charset="0"/>
                <a:ea typeface="ＭＳ Ｐゴシック" pitchFamily="34" charset="-128"/>
              </a:rPr>
              <a:t>Are shocked that everything isn</a:t>
            </a:r>
            <a:r>
              <a:rPr lang="ja-JP" altLang="en-US" sz="2400" smtClean="0">
                <a:latin typeface="Corbel" pitchFamily="34" charset="0"/>
                <a:ea typeface="ＭＳ Ｐゴシック" pitchFamily="34" charset="-128"/>
              </a:rPr>
              <a:t>’</a:t>
            </a:r>
            <a:r>
              <a:rPr lang="en-US" altLang="ja-JP" sz="2400" smtClean="0">
                <a:latin typeface="Corbel" pitchFamily="34" charset="0"/>
                <a:ea typeface="ＭＳ Ｐゴシック" pitchFamily="34" charset="-128"/>
              </a:rPr>
              <a:t>t wonderful</a:t>
            </a:r>
            <a:endParaRPr lang="en-US" sz="2400" smtClean="0">
              <a:latin typeface="Corbe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rtlCol="0">
            <a:normAutofit fontScale="90000"/>
          </a:bodyPr>
          <a:lstStyle/>
          <a:p>
            <a:pPr eaLnBrk="1" fontAlgn="auto" hangingPunct="1">
              <a:spcAft>
                <a:spcPts val="0"/>
              </a:spcAft>
              <a:defRPr/>
            </a:pPr>
            <a:r>
              <a:rPr lang="en-US">
                <a:latin typeface="Corbel" charset="0"/>
              </a:rPr>
              <a:t>Individual Family Reintegration Workshop</a:t>
            </a:r>
          </a:p>
        </p:txBody>
      </p:sp>
      <p:sp>
        <p:nvSpPr>
          <p:cNvPr id="70658" name="Content Placeholder 4"/>
          <p:cNvSpPr>
            <a:spLocks noGrp="1"/>
          </p:cNvSpPr>
          <p:nvPr>
            <p:ph idx="1"/>
          </p:nvPr>
        </p:nvSpPr>
        <p:spPr>
          <a:xfrm>
            <a:off x="619125" y="1597025"/>
            <a:ext cx="7878763" cy="4740275"/>
          </a:xfrm>
        </p:spPr>
        <p:txBody>
          <a:bodyPr>
            <a:normAutofit/>
          </a:bodyPr>
          <a:lstStyle/>
          <a:p>
            <a:pPr eaLnBrk="1" hangingPunct="1">
              <a:lnSpc>
                <a:spcPct val="80000"/>
              </a:lnSpc>
              <a:buFont typeface="Wingdings 2" pitchFamily="18" charset="2"/>
              <a:buNone/>
            </a:pPr>
            <a:r>
              <a:rPr lang="en-US" sz="2700" b="1" smtClean="0">
                <a:latin typeface="Corbel" pitchFamily="34" charset="0"/>
                <a:ea typeface="ＭＳ Ｐゴシック" pitchFamily="34" charset="-128"/>
              </a:rPr>
              <a:t> </a:t>
            </a:r>
            <a:r>
              <a:rPr lang="en-US" sz="2700" smtClean="0">
                <a:latin typeface="Corbel" pitchFamily="34" charset="0"/>
                <a:ea typeface="ＭＳ Ｐゴシック" pitchFamily="34" charset="-128"/>
              </a:rPr>
              <a:t>    Designed to help weather the trauma and stresses of early recovery – may be in crisis following treatment or at the end of treatment</a:t>
            </a:r>
          </a:p>
          <a:p>
            <a:pPr eaLnBrk="1" hangingPunct="1">
              <a:lnSpc>
                <a:spcPct val="80000"/>
              </a:lnSpc>
              <a:buFont typeface="Wingdings 2" pitchFamily="18" charset="2"/>
              <a:buNone/>
            </a:pPr>
            <a:r>
              <a:rPr lang="en-US" sz="2700" smtClean="0">
                <a:latin typeface="Corbel" pitchFamily="34" charset="0"/>
                <a:ea typeface="ＭＳ Ｐゴシック" pitchFamily="34" charset="-128"/>
              </a:rPr>
              <a:t>      An intensive 3-4 day workshop to improve family dynamic</a:t>
            </a:r>
            <a:r>
              <a:rPr lang="ja-JP" altLang="en-US" sz="2700" smtClean="0">
                <a:latin typeface="Corbel" pitchFamily="34" charset="0"/>
                <a:ea typeface="ＭＳ Ｐゴシック" pitchFamily="34" charset="-128"/>
              </a:rPr>
              <a:t>’</a:t>
            </a:r>
            <a:r>
              <a:rPr lang="en-US" altLang="ja-JP" sz="2700" smtClean="0">
                <a:latin typeface="Corbel" pitchFamily="34" charset="0"/>
                <a:ea typeface="ＭＳ Ｐゴシック" pitchFamily="34" charset="-128"/>
              </a:rPr>
              <a:t>s; help develop their plan for successful reintegration of a new, healthier system. </a:t>
            </a:r>
          </a:p>
          <a:p>
            <a:pPr eaLnBrk="1" hangingPunct="1">
              <a:lnSpc>
                <a:spcPct val="80000"/>
              </a:lnSpc>
              <a:buFont typeface="Wingdings 2" pitchFamily="18" charset="2"/>
              <a:buNone/>
            </a:pPr>
            <a:r>
              <a:rPr lang="en-US" sz="2700" smtClean="0">
                <a:latin typeface="Corbel" pitchFamily="34" charset="0"/>
                <a:ea typeface="ＭＳ Ｐゴシック" pitchFamily="34" charset="-128"/>
              </a:rPr>
              <a:t>     Develop a treatment plan for the entire family which could result in more extended treatment.  </a:t>
            </a:r>
          </a:p>
          <a:p>
            <a:pPr eaLnBrk="1" hangingPunct="1">
              <a:lnSpc>
                <a:spcPct val="80000"/>
              </a:lnSpc>
              <a:buFont typeface="Wingdings 2" pitchFamily="18" charset="2"/>
              <a:buNone/>
            </a:pPr>
            <a:r>
              <a:rPr lang="en-US" sz="2700" smtClean="0">
                <a:latin typeface="Corbel" pitchFamily="34" charset="0"/>
                <a:ea typeface="ＭＳ Ｐゴシック" pitchFamily="34" charset="-128"/>
              </a:rPr>
              <a:t>     Define what healthy support is and how it can be achieved. </a:t>
            </a:r>
          </a:p>
          <a:p>
            <a:pPr eaLnBrk="1" hangingPunct="1">
              <a:lnSpc>
                <a:spcPct val="80000"/>
              </a:lnSpc>
              <a:buFont typeface="Wingdings 2" pitchFamily="18" charset="2"/>
              <a:buNone/>
            </a:pPr>
            <a:r>
              <a:rPr lang="en-US" sz="2700" smtClean="0">
                <a:latin typeface="Corbel" pitchFamily="34" charset="0"/>
                <a:ea typeface="ＭＳ Ｐゴシック" pitchFamily="34" charset="-128"/>
              </a:rPr>
              <a:t>      Individually tailored for each family to address  specific familial issues, including the establishment of healthy communication, limits and boundaries.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Aftercare and Case Management</a:t>
            </a:r>
          </a:p>
        </p:txBody>
      </p:sp>
      <p:sp>
        <p:nvSpPr>
          <p:cNvPr id="84994" name="Content Placeholder 2"/>
          <p:cNvSpPr>
            <a:spLocks noGrp="1"/>
          </p:cNvSpPr>
          <p:nvPr>
            <p:ph idx="1"/>
          </p:nvPr>
        </p:nvSpPr>
        <p:spPr>
          <a:xfrm>
            <a:off x="685800" y="1600200"/>
            <a:ext cx="7878763" cy="4800600"/>
          </a:xfrm>
        </p:spPr>
        <p:txBody>
          <a:bodyPr/>
          <a:lstStyle/>
          <a:p>
            <a:pPr eaLnBrk="1" hangingPunct="1"/>
            <a:r>
              <a:rPr lang="en-US" sz="2200" smtClean="0">
                <a:latin typeface="Corbel" pitchFamily="34" charset="0"/>
                <a:ea typeface="ＭＳ Ｐゴシック" pitchFamily="34" charset="-128"/>
              </a:rPr>
              <a:t>At the end of the initial 3 month agreement families have</a:t>
            </a:r>
          </a:p>
          <a:p>
            <a:pPr lvl="2" eaLnBrk="1" hangingPunct="1"/>
            <a:r>
              <a:rPr lang="en-US" sz="1900" smtClean="0">
                <a:latin typeface="Corbel" pitchFamily="34" charset="0"/>
                <a:ea typeface="ＭＳ Ｐゴシック" pitchFamily="34" charset="-128"/>
              </a:rPr>
              <a:t>Attended Living Centered Program at Onsite or it</a:t>
            </a:r>
            <a:r>
              <a:rPr lang="en-US" altLang="en-US" sz="1900" smtClean="0">
                <a:latin typeface="Corbel" pitchFamily="34" charset="0"/>
                <a:ea typeface="ＭＳ Ｐゴシック" pitchFamily="34" charset="-128"/>
              </a:rPr>
              <a:t>’</a:t>
            </a:r>
            <a:r>
              <a:rPr lang="en-US" sz="1900" smtClean="0">
                <a:latin typeface="Corbel" pitchFamily="34" charset="0"/>
                <a:ea typeface="ＭＳ Ｐゴシック" pitchFamily="34" charset="-128"/>
              </a:rPr>
              <a:t>s equivalent </a:t>
            </a:r>
          </a:p>
          <a:p>
            <a:pPr lvl="2" eaLnBrk="1" hangingPunct="1"/>
            <a:r>
              <a:rPr lang="en-US" sz="1900" smtClean="0">
                <a:latin typeface="Corbel" pitchFamily="34" charset="0"/>
                <a:ea typeface="ＭＳ Ｐゴシック" pitchFamily="34" charset="-128"/>
              </a:rPr>
              <a:t>Family week at the treatment center</a:t>
            </a:r>
          </a:p>
          <a:p>
            <a:pPr lvl="2" eaLnBrk="1" hangingPunct="1"/>
            <a:r>
              <a:rPr lang="en-US" sz="1900" smtClean="0">
                <a:latin typeface="Corbel" pitchFamily="34" charset="0"/>
                <a:ea typeface="ＭＳ Ｐゴシック" pitchFamily="34" charset="-128"/>
              </a:rPr>
              <a:t>Family Reintegration Workshop at the end of treatment</a:t>
            </a:r>
          </a:p>
          <a:p>
            <a:pPr lvl="2" eaLnBrk="1" hangingPunct="1"/>
            <a:r>
              <a:rPr lang="en-US" sz="1900" smtClean="0">
                <a:latin typeface="Corbel" pitchFamily="34" charset="0"/>
                <a:ea typeface="ＭＳ Ｐゴシック" pitchFamily="34" charset="-128"/>
              </a:rPr>
              <a:t>Engaged in Therapy</a:t>
            </a:r>
          </a:p>
          <a:p>
            <a:pPr lvl="2" eaLnBrk="1" hangingPunct="1"/>
            <a:r>
              <a:rPr lang="en-US" sz="1900" smtClean="0">
                <a:latin typeface="Corbel" pitchFamily="34" charset="0"/>
                <a:ea typeface="ＭＳ Ｐゴシック" pitchFamily="34" charset="-128"/>
              </a:rPr>
              <a:t>Engaged in 12 step program for family, Al-Anon, Naranon, Coda etc</a:t>
            </a:r>
          </a:p>
          <a:p>
            <a:pPr eaLnBrk="1" hangingPunct="1"/>
            <a:r>
              <a:rPr lang="en-US" sz="2200" smtClean="0">
                <a:latin typeface="Corbel" pitchFamily="34" charset="0"/>
                <a:ea typeface="ＭＳ Ｐゴシック" pitchFamily="34" charset="-128"/>
              </a:rPr>
              <a:t>Recommend Case Management for the family for at least 1 year</a:t>
            </a:r>
          </a:p>
          <a:p>
            <a:pPr eaLnBrk="1" hangingPunct="1"/>
            <a:r>
              <a:rPr lang="en-US" sz="2200" smtClean="0">
                <a:latin typeface="Corbel" pitchFamily="34" charset="0"/>
                <a:ea typeface="ＭＳ Ｐゴシック" pitchFamily="34" charset="-128"/>
              </a:rPr>
              <a:t>Recommend Urine monitoring and case management for the patient</a:t>
            </a:r>
          </a:p>
          <a:p>
            <a:pPr lvl="1" eaLnBrk="1" hangingPunct="1"/>
            <a:r>
              <a:rPr lang="en-US" sz="2000" smtClean="0">
                <a:latin typeface="Corbel" pitchFamily="34" charset="0"/>
                <a:ea typeface="ＭＳ Ｐゴシック" pitchFamily="34" charset="-128"/>
              </a:rPr>
              <a:t>As well as a monitoring program designed to be similar to health professionals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Urine Testing and Monitoring</a:t>
            </a:r>
          </a:p>
        </p:txBody>
      </p:sp>
      <p:sp>
        <p:nvSpPr>
          <p:cNvPr id="73730" name="Content Placeholder 2"/>
          <p:cNvSpPr>
            <a:spLocks noGrp="1"/>
          </p:cNvSpPr>
          <p:nvPr>
            <p:ph idx="1"/>
          </p:nvPr>
        </p:nvSpPr>
        <p:spPr/>
        <p:txBody>
          <a:bodyPr>
            <a:normAutofit/>
          </a:bodyPr>
          <a:lstStyle/>
          <a:p>
            <a:pPr eaLnBrk="1" hangingPunct="1"/>
            <a:r>
              <a:rPr lang="en-US" sz="3000" smtClean="0">
                <a:latin typeface="Corbel" pitchFamily="34" charset="0"/>
                <a:ea typeface="ＭＳ Ｐゴシック" pitchFamily="34" charset="-128"/>
              </a:rPr>
              <a:t>Random urine testing</a:t>
            </a:r>
          </a:p>
          <a:p>
            <a:pPr lvl="1" eaLnBrk="1" hangingPunct="1"/>
            <a:r>
              <a:rPr lang="en-US" sz="2600" smtClean="0">
                <a:latin typeface="Corbel" pitchFamily="34" charset="0"/>
                <a:ea typeface="ＭＳ Ｐゴシック" pitchFamily="34" charset="-128"/>
              </a:rPr>
              <a:t>Only 9 % of patients completing treatment have urine testing post treatment</a:t>
            </a:r>
          </a:p>
          <a:p>
            <a:pPr lvl="1" eaLnBrk="1" hangingPunct="1"/>
            <a:r>
              <a:rPr lang="en-US" sz="2600" smtClean="0">
                <a:latin typeface="Corbel" pitchFamily="34" charset="0"/>
                <a:ea typeface="ＭＳ Ｐゴシック" pitchFamily="34" charset="-128"/>
              </a:rPr>
              <a:t>Recent studies support random urine testing dramatically improves outcome</a:t>
            </a:r>
            <a:r>
              <a:rPr lang="ja-JP" altLang="en-US" sz="2600" smtClean="0">
                <a:latin typeface="Corbel" pitchFamily="34" charset="0"/>
                <a:ea typeface="ＭＳ Ｐゴシック" pitchFamily="34" charset="-128"/>
              </a:rPr>
              <a:t>’</a:t>
            </a:r>
            <a:r>
              <a:rPr lang="en-US" altLang="ja-JP" sz="2600" smtClean="0">
                <a:latin typeface="Corbel" pitchFamily="34" charset="0"/>
                <a:ea typeface="ＭＳ Ｐゴシック" pitchFamily="34" charset="-128"/>
              </a:rPr>
              <a:t>s, Dupont et al.</a:t>
            </a:r>
          </a:p>
          <a:p>
            <a:pPr eaLnBrk="1" hangingPunct="1"/>
            <a:r>
              <a:rPr lang="en-US" sz="3000" smtClean="0">
                <a:latin typeface="Corbel" pitchFamily="34" charset="0"/>
                <a:ea typeface="ＭＳ Ｐゴシック" pitchFamily="34" charset="-128"/>
              </a:rPr>
              <a:t>Doctors and Pilots have a approx. 90% success at the end of 5 years if the following  has happened</a:t>
            </a:r>
          </a:p>
          <a:p>
            <a:pPr lvl="1" eaLnBrk="1" hangingPunct="1"/>
            <a:r>
              <a:rPr lang="en-US" sz="2600" smtClean="0">
                <a:latin typeface="Corbel" pitchFamily="34" charset="0"/>
                <a:ea typeface="ＭＳ Ｐゴシック" pitchFamily="34" charset="-128"/>
              </a:rPr>
              <a:t>Adequate treatment</a:t>
            </a:r>
          </a:p>
          <a:p>
            <a:pPr lvl="1" eaLnBrk="1" hangingPunct="1"/>
            <a:r>
              <a:rPr lang="en-US" sz="2600" smtClean="0">
                <a:latin typeface="Corbel" pitchFamily="34" charset="0"/>
                <a:ea typeface="ＭＳ Ｐゴシック" pitchFamily="34" charset="-128"/>
              </a:rPr>
              <a:t>Long term monitoring and case management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latin typeface="Corbel" pitchFamily="34" charset="0"/>
                <a:ea typeface="ＭＳ Ｐゴシック" pitchFamily="34" charset="-128"/>
              </a:rPr>
              <a:t>Family Recovery</a:t>
            </a:r>
          </a:p>
        </p:txBody>
      </p:sp>
      <p:pic>
        <p:nvPicPr>
          <p:cNvPr id="87042" name="Content Placeholder 3" descr="iStock_Unity.jpg"/>
          <p:cNvPicPr>
            <a:picLocks noGrp="1" noChangeAspect="1"/>
          </p:cNvPicPr>
          <p:nvPr>
            <p:ph idx="1"/>
          </p:nvPr>
        </p:nvPicPr>
        <p:blipFill>
          <a:blip r:embed="rId2"/>
          <a:srcRect t="8681" b="8681"/>
          <a:stretch>
            <a:fillRect/>
          </a:stretch>
        </p:blip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Title 3"/>
          <p:cNvSpPr>
            <a:spLocks noGrp="1"/>
          </p:cNvSpPr>
          <p:nvPr>
            <p:ph type="title"/>
          </p:nvPr>
        </p:nvSpPr>
        <p:spPr/>
        <p:txBody>
          <a:bodyPr/>
          <a:lstStyle/>
          <a:p>
            <a:pPr eaLnBrk="1" hangingPunct="1"/>
            <a:r>
              <a:rPr lang="en-US" smtClean="0">
                <a:latin typeface="Corbel" pitchFamily="34" charset="0"/>
                <a:ea typeface="ＭＳ Ｐゴシック" pitchFamily="34" charset="-128"/>
              </a:rPr>
              <a:t>To Download Presentation</a:t>
            </a:r>
          </a:p>
        </p:txBody>
      </p:sp>
      <p:sp>
        <p:nvSpPr>
          <p:cNvPr id="88066" name="Content Placeholder 7"/>
          <p:cNvSpPr>
            <a:spLocks noGrp="1"/>
          </p:cNvSpPr>
          <p:nvPr>
            <p:ph idx="1"/>
          </p:nvPr>
        </p:nvSpPr>
        <p:spPr/>
        <p:txBody>
          <a:bodyPr/>
          <a:lstStyle/>
          <a:p>
            <a:pPr eaLnBrk="1" hangingPunct="1">
              <a:buFont typeface="Wingdings 2" pitchFamily="18" charset="2"/>
              <a:buNone/>
            </a:pPr>
            <a:r>
              <a:rPr lang="en-US" sz="4000" smtClean="0">
                <a:latin typeface="Corbel" pitchFamily="34" charset="0"/>
                <a:ea typeface="ＭＳ Ｐゴシック" pitchFamily="34" charset="-128"/>
              </a:rPr>
              <a:t>     </a:t>
            </a:r>
          </a:p>
          <a:p>
            <a:pPr eaLnBrk="1" hangingPunct="1">
              <a:buFont typeface="Wingdings 2" pitchFamily="18" charset="2"/>
              <a:buNone/>
            </a:pPr>
            <a:r>
              <a:rPr lang="en-US" sz="4000" smtClean="0">
                <a:latin typeface="Corbel" pitchFamily="34" charset="0"/>
                <a:ea typeface="ＭＳ Ｐゴシック" pitchFamily="34" charset="-128"/>
              </a:rPr>
              <a:t>    </a:t>
            </a:r>
            <a:r>
              <a:rPr lang="en-US" sz="4400" smtClean="0">
                <a:latin typeface="Corbel" pitchFamily="34" charset="0"/>
                <a:ea typeface="ＭＳ Ｐゴシック" pitchFamily="34" charset="-128"/>
              </a:rPr>
              <a:t>http://public.me.com/drjtracy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ea typeface="ＭＳ Ｐゴシック" pitchFamily="34" charset="-128"/>
              </a:rPr>
              <a:t>Family Interventions</a:t>
            </a:r>
          </a:p>
        </p:txBody>
      </p:sp>
      <p:sp>
        <p:nvSpPr>
          <p:cNvPr id="21506" name="Content Placeholder 2"/>
          <p:cNvSpPr>
            <a:spLocks noGrp="1"/>
          </p:cNvSpPr>
          <p:nvPr>
            <p:ph idx="1"/>
          </p:nvPr>
        </p:nvSpPr>
        <p:spPr/>
        <p:txBody>
          <a:bodyPr/>
          <a:lstStyle/>
          <a:p>
            <a:r>
              <a:rPr lang="en-US" smtClean="0">
                <a:ea typeface="ＭＳ Ｐゴシック" pitchFamily="34" charset="-128"/>
              </a:rPr>
              <a:t>Some families require interventions at different times in the recovery process</a:t>
            </a:r>
          </a:p>
          <a:p>
            <a:pPr lvl="1"/>
            <a:r>
              <a:rPr lang="en-US" smtClean="0">
                <a:ea typeface="ＭＳ Ｐゴシック" pitchFamily="34" charset="-128"/>
              </a:rPr>
              <a:t>Some need more than one intervention</a:t>
            </a:r>
          </a:p>
          <a:p>
            <a:r>
              <a:rPr lang="en-US" smtClean="0">
                <a:ea typeface="ＭＳ Ｐゴシック" pitchFamily="34" charset="-128"/>
              </a:rPr>
              <a:t>To begin the recovery process</a:t>
            </a:r>
          </a:p>
          <a:p>
            <a:r>
              <a:rPr lang="en-US" smtClean="0">
                <a:ea typeface="ＭＳ Ｐゴシック" pitchFamily="34" charset="-128"/>
              </a:rPr>
              <a:t>During treatment</a:t>
            </a:r>
          </a:p>
          <a:p>
            <a:r>
              <a:rPr lang="en-US" smtClean="0">
                <a:ea typeface="ＭＳ Ｐゴシック" pitchFamily="34" charset="-128"/>
              </a:rPr>
              <a:t>Immediately post treatment when families return to the old family dynamics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rtlCol="0">
            <a:normAutofit fontScale="90000"/>
          </a:bodyPr>
          <a:lstStyle/>
          <a:p>
            <a:pPr eaLnBrk="1" fontAlgn="auto" hangingPunct="1">
              <a:spcAft>
                <a:spcPts val="0"/>
              </a:spcAft>
              <a:defRPr/>
            </a:pPr>
            <a:r>
              <a:rPr lang="en-US">
                <a:latin typeface="Corbel" charset="0"/>
              </a:rPr>
              <a:t>3 Main Models of Family Intervention</a:t>
            </a:r>
          </a:p>
        </p:txBody>
      </p:sp>
      <p:sp>
        <p:nvSpPr>
          <p:cNvPr id="26627" name="Content Placeholder 4"/>
          <p:cNvSpPr>
            <a:spLocks noGrp="1"/>
          </p:cNvSpPr>
          <p:nvPr>
            <p:ph idx="1"/>
          </p:nvPr>
        </p:nvSpPr>
        <p:spPr/>
        <p:txBody>
          <a:bodyPr>
            <a:normAutofit/>
          </a:bodyPr>
          <a:lstStyle/>
          <a:p>
            <a:pPr eaLnBrk="1" hangingPunct="1"/>
            <a:r>
              <a:rPr lang="en-US" sz="3000" smtClean="0">
                <a:latin typeface="Corbel" pitchFamily="34" charset="0"/>
                <a:ea typeface="ＭＳ Ｐゴシック" pitchFamily="34" charset="-128"/>
              </a:rPr>
              <a:t>Confrontational Intervention Model- What many interventionist do but call it a Johnson Model, but is actually the anti-Johnson Model</a:t>
            </a:r>
          </a:p>
          <a:p>
            <a:pPr eaLnBrk="1" hangingPunct="1"/>
            <a:r>
              <a:rPr lang="en-US" sz="3000" smtClean="0">
                <a:latin typeface="Corbel" pitchFamily="34" charset="0"/>
                <a:ea typeface="ＭＳ Ｐゴシック" pitchFamily="34" charset="-128"/>
              </a:rPr>
              <a:t>Johnson Model – Most common, uses carefrontation, surprise model with focus on the IP</a:t>
            </a:r>
          </a:p>
          <a:p>
            <a:pPr eaLnBrk="1" hangingPunct="1"/>
            <a:r>
              <a:rPr lang="en-US" sz="3000" smtClean="0">
                <a:latin typeface="Corbel" pitchFamily="34" charset="0"/>
                <a:ea typeface="ＭＳ Ｐゴシック" pitchFamily="34" charset="-128"/>
              </a:rPr>
              <a:t>Arise Model – Invitational Model with focus on IP</a:t>
            </a:r>
          </a:p>
          <a:p>
            <a:pPr eaLnBrk="1" hangingPunct="1"/>
            <a:r>
              <a:rPr lang="en-US" sz="3000" smtClean="0">
                <a:latin typeface="Corbel" pitchFamily="34" charset="0"/>
                <a:ea typeface="ＭＳ Ｐゴシック" pitchFamily="34" charset="-128"/>
              </a:rPr>
              <a:t>Systemic Family Intervention – Invitational Model with focus on the family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2"/>
          <p:cNvSpPr>
            <a:spLocks noChangeShapeType="1"/>
          </p:cNvSpPr>
          <p:nvPr/>
        </p:nvSpPr>
        <p:spPr bwMode="auto">
          <a:xfrm flipH="1" flipV="1">
            <a:off x="5334000" y="4191000"/>
            <a:ext cx="1295400" cy="990600"/>
          </a:xfrm>
          <a:prstGeom prst="line">
            <a:avLst/>
          </a:prstGeom>
          <a:noFill/>
          <a:ln w="38100">
            <a:solidFill>
              <a:schemeClr val="tx1"/>
            </a:solidFill>
            <a:round/>
            <a:headEnd/>
            <a:tailEnd type="triangle" w="med" len="med"/>
          </a:ln>
        </p:spPr>
        <p:txBody>
          <a:bodyPr/>
          <a:lstStyle/>
          <a:p>
            <a:endParaRPr lang="en-US"/>
          </a:p>
        </p:txBody>
      </p:sp>
      <p:sp>
        <p:nvSpPr>
          <p:cNvPr id="23554" name="Line 3"/>
          <p:cNvSpPr>
            <a:spLocks noChangeShapeType="1"/>
          </p:cNvSpPr>
          <p:nvPr/>
        </p:nvSpPr>
        <p:spPr bwMode="auto">
          <a:xfrm>
            <a:off x="1676400" y="1676400"/>
            <a:ext cx="1905000" cy="1295400"/>
          </a:xfrm>
          <a:prstGeom prst="line">
            <a:avLst/>
          </a:prstGeom>
          <a:noFill/>
          <a:ln w="38100">
            <a:solidFill>
              <a:schemeClr val="tx1"/>
            </a:solidFill>
            <a:round/>
            <a:headEnd/>
            <a:tailEnd type="triangle" w="med" len="med"/>
          </a:ln>
        </p:spPr>
        <p:txBody>
          <a:bodyPr/>
          <a:lstStyle/>
          <a:p>
            <a:endParaRPr lang="en-US"/>
          </a:p>
        </p:txBody>
      </p:sp>
      <p:sp>
        <p:nvSpPr>
          <p:cNvPr id="23555" name="Line 4"/>
          <p:cNvSpPr>
            <a:spLocks noChangeShapeType="1"/>
          </p:cNvSpPr>
          <p:nvPr/>
        </p:nvSpPr>
        <p:spPr bwMode="auto">
          <a:xfrm flipV="1">
            <a:off x="2819400" y="4191000"/>
            <a:ext cx="914400" cy="609600"/>
          </a:xfrm>
          <a:prstGeom prst="line">
            <a:avLst/>
          </a:prstGeom>
          <a:noFill/>
          <a:ln w="38100">
            <a:solidFill>
              <a:schemeClr val="tx1"/>
            </a:solidFill>
            <a:round/>
            <a:headEnd/>
            <a:tailEnd type="triangle" w="med" len="med"/>
          </a:ln>
        </p:spPr>
        <p:txBody>
          <a:bodyPr/>
          <a:lstStyle/>
          <a:p>
            <a:endParaRPr lang="en-US"/>
          </a:p>
        </p:txBody>
      </p:sp>
      <p:sp>
        <p:nvSpPr>
          <p:cNvPr id="23556" name="Line 5"/>
          <p:cNvSpPr>
            <a:spLocks noChangeShapeType="1"/>
          </p:cNvSpPr>
          <p:nvPr/>
        </p:nvSpPr>
        <p:spPr bwMode="auto">
          <a:xfrm flipH="1">
            <a:off x="5562600" y="2438400"/>
            <a:ext cx="1219200" cy="457200"/>
          </a:xfrm>
          <a:prstGeom prst="line">
            <a:avLst/>
          </a:prstGeom>
          <a:noFill/>
          <a:ln w="38100">
            <a:solidFill>
              <a:schemeClr val="tx1"/>
            </a:solidFill>
            <a:round/>
            <a:headEnd/>
            <a:tailEnd type="triangle" w="med" len="med"/>
          </a:ln>
        </p:spPr>
        <p:txBody>
          <a:bodyPr/>
          <a:lstStyle/>
          <a:p>
            <a:endParaRPr lang="en-US"/>
          </a:p>
        </p:txBody>
      </p:sp>
      <p:sp>
        <p:nvSpPr>
          <p:cNvPr id="23557" name="Line 6"/>
          <p:cNvSpPr>
            <a:spLocks noChangeShapeType="1"/>
          </p:cNvSpPr>
          <p:nvPr/>
        </p:nvSpPr>
        <p:spPr bwMode="auto">
          <a:xfrm>
            <a:off x="4191000" y="1905000"/>
            <a:ext cx="152400" cy="457200"/>
          </a:xfrm>
          <a:prstGeom prst="line">
            <a:avLst/>
          </a:prstGeom>
          <a:noFill/>
          <a:ln w="38100">
            <a:solidFill>
              <a:schemeClr val="tx1"/>
            </a:solidFill>
            <a:round/>
            <a:headEnd/>
            <a:tailEnd type="triangle" w="med" len="med"/>
          </a:ln>
        </p:spPr>
        <p:txBody>
          <a:bodyPr/>
          <a:lstStyle/>
          <a:p>
            <a:endParaRPr lang="en-US"/>
          </a:p>
        </p:txBody>
      </p:sp>
      <p:pic>
        <p:nvPicPr>
          <p:cNvPr id="23558" name="Picture 7" descr="pe07006_"/>
          <p:cNvPicPr>
            <a:picLocks noChangeAspect="1" noChangeArrowheads="1"/>
          </p:cNvPicPr>
          <p:nvPr/>
        </p:nvPicPr>
        <p:blipFill>
          <a:blip r:embed="rId3"/>
          <a:srcRect/>
          <a:stretch>
            <a:fillRect/>
          </a:stretch>
        </p:blipFill>
        <p:spPr bwMode="auto">
          <a:xfrm>
            <a:off x="6629400" y="1752600"/>
            <a:ext cx="1309688" cy="1352550"/>
          </a:xfrm>
          <a:prstGeom prst="rect">
            <a:avLst/>
          </a:prstGeom>
          <a:noFill/>
          <a:ln w="9525">
            <a:noFill/>
            <a:miter lim="800000"/>
            <a:headEnd/>
            <a:tailEnd/>
          </a:ln>
        </p:spPr>
      </p:pic>
      <p:pic>
        <p:nvPicPr>
          <p:cNvPr id="23559" name="Picture 8" descr="pe07017_"/>
          <p:cNvPicPr>
            <a:picLocks noChangeAspect="1" noChangeArrowheads="1"/>
          </p:cNvPicPr>
          <p:nvPr/>
        </p:nvPicPr>
        <p:blipFill>
          <a:blip r:embed="rId4"/>
          <a:srcRect/>
          <a:stretch>
            <a:fillRect/>
          </a:stretch>
        </p:blipFill>
        <p:spPr bwMode="auto">
          <a:xfrm>
            <a:off x="3581400" y="685800"/>
            <a:ext cx="1046163" cy="1216025"/>
          </a:xfrm>
          <a:prstGeom prst="rect">
            <a:avLst/>
          </a:prstGeom>
          <a:noFill/>
          <a:ln w="9525">
            <a:noFill/>
            <a:miter lim="800000"/>
            <a:headEnd/>
            <a:tailEnd/>
          </a:ln>
        </p:spPr>
      </p:pic>
      <p:pic>
        <p:nvPicPr>
          <p:cNvPr id="23560" name="Picture 9" descr="j0089082"/>
          <p:cNvPicPr>
            <a:picLocks noChangeAspect="1" noChangeArrowheads="1"/>
          </p:cNvPicPr>
          <p:nvPr/>
        </p:nvPicPr>
        <p:blipFill>
          <a:blip r:embed="rId5"/>
          <a:srcRect/>
          <a:stretch>
            <a:fillRect/>
          </a:stretch>
        </p:blipFill>
        <p:spPr bwMode="auto">
          <a:xfrm>
            <a:off x="1828800" y="4419600"/>
            <a:ext cx="1020763" cy="1338263"/>
          </a:xfrm>
          <a:prstGeom prst="rect">
            <a:avLst/>
          </a:prstGeom>
          <a:noFill/>
          <a:ln w="9525">
            <a:noFill/>
            <a:miter lim="800000"/>
            <a:headEnd/>
            <a:tailEnd/>
          </a:ln>
        </p:spPr>
      </p:pic>
      <p:pic>
        <p:nvPicPr>
          <p:cNvPr id="23561" name="Picture 10" descr="j0091589"/>
          <p:cNvPicPr>
            <a:picLocks noChangeAspect="1" noChangeArrowheads="1"/>
          </p:cNvPicPr>
          <p:nvPr/>
        </p:nvPicPr>
        <p:blipFill>
          <a:blip r:embed="rId6"/>
          <a:srcRect/>
          <a:stretch>
            <a:fillRect/>
          </a:stretch>
        </p:blipFill>
        <p:spPr bwMode="auto">
          <a:xfrm>
            <a:off x="6324600" y="4572000"/>
            <a:ext cx="1309688" cy="1447800"/>
          </a:xfrm>
          <a:prstGeom prst="rect">
            <a:avLst/>
          </a:prstGeom>
          <a:noFill/>
          <a:ln w="9525">
            <a:noFill/>
            <a:miter lim="800000"/>
            <a:headEnd/>
            <a:tailEnd/>
          </a:ln>
        </p:spPr>
      </p:pic>
      <p:pic>
        <p:nvPicPr>
          <p:cNvPr id="23562" name="Picture 11" descr="j0114052"/>
          <p:cNvPicPr>
            <a:picLocks noChangeAspect="1" noChangeArrowheads="1"/>
          </p:cNvPicPr>
          <p:nvPr/>
        </p:nvPicPr>
        <p:blipFill>
          <a:blip r:embed="rId7"/>
          <a:srcRect/>
          <a:stretch>
            <a:fillRect/>
          </a:stretch>
        </p:blipFill>
        <p:spPr bwMode="auto">
          <a:xfrm>
            <a:off x="609600" y="609600"/>
            <a:ext cx="1098550" cy="2133600"/>
          </a:xfrm>
          <a:prstGeom prst="rect">
            <a:avLst/>
          </a:prstGeom>
          <a:noFill/>
          <a:ln w="9525">
            <a:noFill/>
            <a:miter lim="800000"/>
            <a:headEnd/>
            <a:tailEnd/>
          </a:ln>
        </p:spPr>
      </p:pic>
      <p:pic>
        <p:nvPicPr>
          <p:cNvPr id="257037" name="Picture 13" descr="PE01496_"/>
          <p:cNvPicPr>
            <a:picLocks noGrp="1" noChangeAspect="1" noChangeArrowheads="1"/>
          </p:cNvPicPr>
          <p:nvPr>
            <p:ph sz="half" idx="4294967295"/>
          </p:nvPr>
        </p:nvPicPr>
        <p:blipFill>
          <a:blip r:embed="rId8"/>
          <a:srcRect/>
          <a:stretch>
            <a:fillRect/>
          </a:stretch>
        </p:blipFill>
        <p:spPr>
          <a:xfrm>
            <a:off x="3597275" y="2563813"/>
            <a:ext cx="1617663" cy="1752600"/>
          </a:xfrm>
          <a:effectLst>
            <a:outerShdw dist="25400" dir="16979900" algn="ctr" rotWithShape="0">
              <a:srgbClr val="808080"/>
            </a:outerShdw>
          </a:effectLst>
        </p:spPr>
      </p:pic>
      <p:sp>
        <p:nvSpPr>
          <p:cNvPr id="23564" name="Freeform 14"/>
          <p:cNvSpPr>
            <a:spLocks/>
          </p:cNvSpPr>
          <p:nvPr/>
        </p:nvSpPr>
        <p:spPr bwMode="auto">
          <a:xfrm>
            <a:off x="2847975" y="5381625"/>
            <a:ext cx="3516313" cy="465138"/>
          </a:xfrm>
          <a:custGeom>
            <a:avLst/>
            <a:gdLst>
              <a:gd name="T0" fmla="*/ 0 w 2215"/>
              <a:gd name="T1" fmla="*/ 2147483647 h 293"/>
              <a:gd name="T2" fmla="*/ 2147483647 w 2215"/>
              <a:gd name="T3" fmla="*/ 2147483647 h 293"/>
              <a:gd name="T4" fmla="*/ 2147483647 w 2215"/>
              <a:gd name="T5" fmla="*/ 2147483647 h 293"/>
              <a:gd name="T6" fmla="*/ 2147483647 w 2215"/>
              <a:gd name="T7" fmla="*/ 2147483647 h 293"/>
              <a:gd name="T8" fmla="*/ 2147483647 w 2215"/>
              <a:gd name="T9" fmla="*/ 2147483647 h 293"/>
              <a:gd name="T10" fmla="*/ 2147483647 w 2215"/>
              <a:gd name="T11" fmla="*/ 2147483647 h 293"/>
              <a:gd name="T12" fmla="*/ 2147483647 w 2215"/>
              <a:gd name="T13" fmla="*/ 2147483647 h 293"/>
              <a:gd name="T14" fmla="*/ 2147483647 w 2215"/>
              <a:gd name="T15" fmla="*/ 0 h 293"/>
              <a:gd name="T16" fmla="*/ 2147483647 w 2215"/>
              <a:gd name="T17" fmla="*/ 2147483647 h 293"/>
              <a:gd name="T18" fmla="*/ 2147483647 w 2215"/>
              <a:gd name="T19" fmla="*/ 2147483647 h 293"/>
              <a:gd name="T20" fmla="*/ 2147483647 w 2215"/>
              <a:gd name="T21" fmla="*/ 2147483647 h 293"/>
              <a:gd name="T22" fmla="*/ 2147483647 w 2215"/>
              <a:gd name="T23" fmla="*/ 2147483647 h 293"/>
              <a:gd name="T24" fmla="*/ 2147483647 w 2215"/>
              <a:gd name="T25" fmla="*/ 2147483647 h 293"/>
              <a:gd name="T26" fmla="*/ 2147483647 w 2215"/>
              <a:gd name="T27" fmla="*/ 2147483647 h 293"/>
              <a:gd name="T28" fmla="*/ 2147483647 w 2215"/>
              <a:gd name="T29" fmla="*/ 2147483647 h 293"/>
              <a:gd name="T30" fmla="*/ 2147483647 w 2215"/>
              <a:gd name="T31" fmla="*/ 2147483647 h 293"/>
              <a:gd name="T32" fmla="*/ 2147483647 w 2215"/>
              <a:gd name="T33" fmla="*/ 2147483647 h 293"/>
              <a:gd name="T34" fmla="*/ 2147483647 w 2215"/>
              <a:gd name="T35" fmla="*/ 2147483647 h 293"/>
              <a:gd name="T36" fmla="*/ 2147483647 w 2215"/>
              <a:gd name="T37" fmla="*/ 2147483647 h 293"/>
              <a:gd name="T38" fmla="*/ 2147483647 w 2215"/>
              <a:gd name="T39" fmla="*/ 2147483647 h 293"/>
              <a:gd name="T40" fmla="*/ 2147483647 w 2215"/>
              <a:gd name="T41" fmla="*/ 2147483647 h 293"/>
              <a:gd name="T42" fmla="*/ 2147483647 w 2215"/>
              <a:gd name="T43" fmla="*/ 2147483647 h 293"/>
              <a:gd name="T44" fmla="*/ 2147483647 w 2215"/>
              <a:gd name="T45" fmla="*/ 2147483647 h 293"/>
              <a:gd name="T46" fmla="*/ 2147483647 w 2215"/>
              <a:gd name="T47" fmla="*/ 2147483647 h 293"/>
              <a:gd name="T48" fmla="*/ 2147483647 w 2215"/>
              <a:gd name="T49" fmla="*/ 2147483647 h 293"/>
              <a:gd name="T50" fmla="*/ 2147483647 w 2215"/>
              <a:gd name="T51" fmla="*/ 2147483647 h 293"/>
              <a:gd name="T52" fmla="*/ 2147483647 w 2215"/>
              <a:gd name="T53" fmla="*/ 2147483647 h 293"/>
              <a:gd name="T54" fmla="*/ 2147483647 w 2215"/>
              <a:gd name="T55" fmla="*/ 2147483647 h 293"/>
              <a:gd name="T56" fmla="*/ 2147483647 w 2215"/>
              <a:gd name="T57" fmla="*/ 2147483647 h 293"/>
              <a:gd name="T58" fmla="*/ 2147483647 w 2215"/>
              <a:gd name="T59" fmla="*/ 2147483647 h 293"/>
              <a:gd name="T60" fmla="*/ 2147483647 w 2215"/>
              <a:gd name="T61" fmla="*/ 2147483647 h 293"/>
              <a:gd name="T62" fmla="*/ 2147483647 w 2215"/>
              <a:gd name="T63" fmla="*/ 2147483647 h 293"/>
              <a:gd name="T64" fmla="*/ 2147483647 w 2215"/>
              <a:gd name="T65" fmla="*/ 2147483647 h 293"/>
              <a:gd name="T66" fmla="*/ 2147483647 w 2215"/>
              <a:gd name="T67" fmla="*/ 2147483647 h 293"/>
              <a:gd name="T68" fmla="*/ 2147483647 w 2215"/>
              <a:gd name="T69" fmla="*/ 2147483647 h 293"/>
              <a:gd name="T70" fmla="*/ 2147483647 w 2215"/>
              <a:gd name="T71" fmla="*/ 2147483647 h 293"/>
              <a:gd name="T72" fmla="*/ 2147483647 w 2215"/>
              <a:gd name="T73" fmla="*/ 2147483647 h 293"/>
              <a:gd name="T74" fmla="*/ 2147483647 w 2215"/>
              <a:gd name="T75" fmla="*/ 2147483647 h 293"/>
              <a:gd name="T76" fmla="*/ 2147483647 w 2215"/>
              <a:gd name="T77" fmla="*/ 2147483647 h 293"/>
              <a:gd name="T78" fmla="*/ 2147483647 w 2215"/>
              <a:gd name="T79" fmla="*/ 2147483647 h 293"/>
              <a:gd name="T80" fmla="*/ 2147483647 w 2215"/>
              <a:gd name="T81" fmla="*/ 2147483647 h 293"/>
              <a:gd name="T82" fmla="*/ 2147483647 w 2215"/>
              <a:gd name="T83" fmla="*/ 2147483647 h 293"/>
              <a:gd name="T84" fmla="*/ 2147483647 w 2215"/>
              <a:gd name="T85" fmla="*/ 2147483647 h 293"/>
              <a:gd name="T86" fmla="*/ 2147483647 w 2215"/>
              <a:gd name="T87" fmla="*/ 2147483647 h 293"/>
              <a:gd name="T88" fmla="*/ 2147483647 w 2215"/>
              <a:gd name="T89" fmla="*/ 2147483647 h 293"/>
              <a:gd name="T90" fmla="*/ 2147483647 w 2215"/>
              <a:gd name="T91" fmla="*/ 2147483647 h 293"/>
              <a:gd name="T92" fmla="*/ 2147483647 w 2215"/>
              <a:gd name="T93" fmla="*/ 2147483647 h 293"/>
              <a:gd name="T94" fmla="*/ 2147483647 w 2215"/>
              <a:gd name="T95" fmla="*/ 2147483647 h 293"/>
              <a:gd name="T96" fmla="*/ 2147483647 w 2215"/>
              <a:gd name="T97" fmla="*/ 2147483647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5"/>
              <a:gd name="T148" fmla="*/ 0 h 293"/>
              <a:gd name="T149" fmla="*/ 2215 w 2215"/>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5" h="293">
                <a:moveTo>
                  <a:pt x="0" y="47"/>
                </a:moveTo>
                <a:cubicBezTo>
                  <a:pt x="9" y="38"/>
                  <a:pt x="15" y="19"/>
                  <a:pt x="28" y="19"/>
                </a:cubicBezTo>
                <a:cubicBezTo>
                  <a:pt x="38" y="19"/>
                  <a:pt x="36" y="37"/>
                  <a:pt x="38" y="47"/>
                </a:cubicBezTo>
                <a:cubicBezTo>
                  <a:pt x="42" y="66"/>
                  <a:pt x="44" y="85"/>
                  <a:pt x="47" y="104"/>
                </a:cubicBezTo>
                <a:cubicBezTo>
                  <a:pt x="60" y="67"/>
                  <a:pt x="83" y="41"/>
                  <a:pt x="104" y="9"/>
                </a:cubicBezTo>
                <a:cubicBezTo>
                  <a:pt x="117" y="63"/>
                  <a:pt x="130" y="116"/>
                  <a:pt x="142" y="170"/>
                </a:cubicBezTo>
                <a:cubicBezTo>
                  <a:pt x="186" y="105"/>
                  <a:pt x="136" y="188"/>
                  <a:pt x="170" y="94"/>
                </a:cubicBezTo>
                <a:cubicBezTo>
                  <a:pt x="182" y="62"/>
                  <a:pt x="206" y="34"/>
                  <a:pt x="217" y="0"/>
                </a:cubicBezTo>
                <a:cubicBezTo>
                  <a:pt x="220" y="9"/>
                  <a:pt x="225" y="18"/>
                  <a:pt x="227" y="28"/>
                </a:cubicBezTo>
                <a:cubicBezTo>
                  <a:pt x="231" y="43"/>
                  <a:pt x="231" y="60"/>
                  <a:pt x="236" y="75"/>
                </a:cubicBezTo>
                <a:cubicBezTo>
                  <a:pt x="244" y="101"/>
                  <a:pt x="264" y="151"/>
                  <a:pt x="264" y="151"/>
                </a:cubicBezTo>
                <a:cubicBezTo>
                  <a:pt x="343" y="136"/>
                  <a:pt x="300" y="154"/>
                  <a:pt x="378" y="75"/>
                </a:cubicBezTo>
                <a:cubicBezTo>
                  <a:pt x="387" y="66"/>
                  <a:pt x="406" y="47"/>
                  <a:pt x="406" y="47"/>
                </a:cubicBezTo>
                <a:cubicBezTo>
                  <a:pt x="421" y="103"/>
                  <a:pt x="414" y="149"/>
                  <a:pt x="472" y="170"/>
                </a:cubicBezTo>
                <a:cubicBezTo>
                  <a:pt x="500" y="134"/>
                  <a:pt x="530" y="103"/>
                  <a:pt x="557" y="66"/>
                </a:cubicBezTo>
                <a:cubicBezTo>
                  <a:pt x="568" y="117"/>
                  <a:pt x="576" y="173"/>
                  <a:pt x="604" y="217"/>
                </a:cubicBezTo>
                <a:cubicBezTo>
                  <a:pt x="644" y="191"/>
                  <a:pt x="671" y="161"/>
                  <a:pt x="699" y="123"/>
                </a:cubicBezTo>
                <a:cubicBezTo>
                  <a:pt x="702" y="113"/>
                  <a:pt x="705" y="104"/>
                  <a:pt x="708" y="94"/>
                </a:cubicBezTo>
                <a:cubicBezTo>
                  <a:pt x="711" y="85"/>
                  <a:pt x="713" y="58"/>
                  <a:pt x="718" y="66"/>
                </a:cubicBezTo>
                <a:cubicBezTo>
                  <a:pt x="730" y="87"/>
                  <a:pt x="748" y="178"/>
                  <a:pt x="756" y="208"/>
                </a:cubicBezTo>
                <a:cubicBezTo>
                  <a:pt x="768" y="205"/>
                  <a:pt x="783" y="206"/>
                  <a:pt x="793" y="198"/>
                </a:cubicBezTo>
                <a:cubicBezTo>
                  <a:pt x="812" y="182"/>
                  <a:pt x="841" y="109"/>
                  <a:pt x="859" y="85"/>
                </a:cubicBezTo>
                <a:cubicBezTo>
                  <a:pt x="862" y="76"/>
                  <a:pt x="859" y="57"/>
                  <a:pt x="869" y="57"/>
                </a:cubicBezTo>
                <a:cubicBezTo>
                  <a:pt x="879" y="57"/>
                  <a:pt x="873" y="77"/>
                  <a:pt x="878" y="85"/>
                </a:cubicBezTo>
                <a:cubicBezTo>
                  <a:pt x="899" y="122"/>
                  <a:pt x="939" y="186"/>
                  <a:pt x="973" y="208"/>
                </a:cubicBezTo>
                <a:cubicBezTo>
                  <a:pt x="994" y="165"/>
                  <a:pt x="1012" y="106"/>
                  <a:pt x="1039" y="66"/>
                </a:cubicBezTo>
                <a:cubicBezTo>
                  <a:pt x="1049" y="91"/>
                  <a:pt x="1053" y="119"/>
                  <a:pt x="1067" y="142"/>
                </a:cubicBezTo>
                <a:cubicBezTo>
                  <a:pt x="1092" y="185"/>
                  <a:pt x="1125" y="232"/>
                  <a:pt x="1152" y="274"/>
                </a:cubicBezTo>
                <a:cubicBezTo>
                  <a:pt x="1195" y="218"/>
                  <a:pt x="1219" y="178"/>
                  <a:pt x="1256" y="123"/>
                </a:cubicBezTo>
                <a:cubicBezTo>
                  <a:pt x="1287" y="214"/>
                  <a:pt x="1263" y="159"/>
                  <a:pt x="1332" y="264"/>
                </a:cubicBezTo>
                <a:cubicBezTo>
                  <a:pt x="1338" y="274"/>
                  <a:pt x="1350" y="293"/>
                  <a:pt x="1350" y="293"/>
                </a:cubicBezTo>
                <a:cubicBezTo>
                  <a:pt x="1399" y="261"/>
                  <a:pt x="1420" y="210"/>
                  <a:pt x="1445" y="160"/>
                </a:cubicBezTo>
                <a:cubicBezTo>
                  <a:pt x="1451" y="170"/>
                  <a:pt x="1459" y="179"/>
                  <a:pt x="1464" y="189"/>
                </a:cubicBezTo>
                <a:cubicBezTo>
                  <a:pt x="1468" y="198"/>
                  <a:pt x="1468" y="209"/>
                  <a:pt x="1473" y="217"/>
                </a:cubicBezTo>
                <a:cubicBezTo>
                  <a:pt x="1487" y="240"/>
                  <a:pt x="1520" y="283"/>
                  <a:pt x="1520" y="283"/>
                </a:cubicBezTo>
                <a:cubicBezTo>
                  <a:pt x="1579" y="265"/>
                  <a:pt x="1584" y="207"/>
                  <a:pt x="1615" y="160"/>
                </a:cubicBezTo>
                <a:cubicBezTo>
                  <a:pt x="1638" y="199"/>
                  <a:pt x="1647" y="239"/>
                  <a:pt x="1690" y="255"/>
                </a:cubicBezTo>
                <a:cubicBezTo>
                  <a:pt x="1729" y="217"/>
                  <a:pt x="1755" y="171"/>
                  <a:pt x="1794" y="132"/>
                </a:cubicBezTo>
                <a:cubicBezTo>
                  <a:pt x="1799" y="141"/>
                  <a:pt x="1822" y="198"/>
                  <a:pt x="1841" y="198"/>
                </a:cubicBezTo>
                <a:cubicBezTo>
                  <a:pt x="1854" y="198"/>
                  <a:pt x="1860" y="179"/>
                  <a:pt x="1870" y="170"/>
                </a:cubicBezTo>
                <a:cubicBezTo>
                  <a:pt x="1874" y="158"/>
                  <a:pt x="1894" y="94"/>
                  <a:pt x="1898" y="94"/>
                </a:cubicBezTo>
                <a:cubicBezTo>
                  <a:pt x="1917" y="94"/>
                  <a:pt x="1918" y="125"/>
                  <a:pt x="1926" y="142"/>
                </a:cubicBezTo>
                <a:cubicBezTo>
                  <a:pt x="1944" y="178"/>
                  <a:pt x="1943" y="194"/>
                  <a:pt x="1983" y="208"/>
                </a:cubicBezTo>
                <a:cubicBezTo>
                  <a:pt x="1989" y="198"/>
                  <a:pt x="1994" y="188"/>
                  <a:pt x="2002" y="179"/>
                </a:cubicBezTo>
                <a:cubicBezTo>
                  <a:pt x="2020" y="159"/>
                  <a:pt x="2059" y="123"/>
                  <a:pt x="2059" y="123"/>
                </a:cubicBezTo>
                <a:cubicBezTo>
                  <a:pt x="2098" y="150"/>
                  <a:pt x="2090" y="173"/>
                  <a:pt x="2134" y="189"/>
                </a:cubicBezTo>
                <a:cubicBezTo>
                  <a:pt x="2143" y="179"/>
                  <a:pt x="2149" y="157"/>
                  <a:pt x="2162" y="160"/>
                </a:cubicBezTo>
                <a:cubicBezTo>
                  <a:pt x="2189" y="165"/>
                  <a:pt x="2165" y="232"/>
                  <a:pt x="2210" y="189"/>
                </a:cubicBezTo>
                <a:cubicBezTo>
                  <a:pt x="2215" y="185"/>
                  <a:pt x="2210" y="176"/>
                  <a:pt x="2210" y="170"/>
                </a:cubicBezTo>
              </a:path>
            </a:pathLst>
          </a:custGeom>
          <a:noFill/>
          <a:ln w="57150">
            <a:solidFill>
              <a:srgbClr val="66CCFF"/>
            </a:solidFill>
            <a:round/>
            <a:headEnd/>
            <a:tailEnd/>
          </a:ln>
        </p:spPr>
        <p:txBody>
          <a:bodyPr/>
          <a:lstStyle/>
          <a:p>
            <a:endParaRPr lang="en-US"/>
          </a:p>
        </p:txBody>
      </p:sp>
      <p:sp>
        <p:nvSpPr>
          <p:cNvPr id="23565" name="Freeform 15"/>
          <p:cNvSpPr>
            <a:spLocks/>
          </p:cNvSpPr>
          <p:nvPr/>
        </p:nvSpPr>
        <p:spPr bwMode="auto">
          <a:xfrm>
            <a:off x="1295400" y="2743200"/>
            <a:ext cx="758825" cy="1754188"/>
          </a:xfrm>
          <a:custGeom>
            <a:avLst/>
            <a:gdLst>
              <a:gd name="T0" fmla="*/ 2147483647 w 478"/>
              <a:gd name="T1" fmla="*/ 2147483647 h 1105"/>
              <a:gd name="T2" fmla="*/ 2147483647 w 478"/>
              <a:gd name="T3" fmla="*/ 2147483647 h 1105"/>
              <a:gd name="T4" fmla="*/ 0 w 478"/>
              <a:gd name="T5" fmla="*/ 2147483647 h 1105"/>
              <a:gd name="T6" fmla="*/ 2147483647 w 478"/>
              <a:gd name="T7" fmla="*/ 2147483647 h 1105"/>
              <a:gd name="T8" fmla="*/ 2147483647 w 478"/>
              <a:gd name="T9" fmla="*/ 2147483647 h 1105"/>
              <a:gd name="T10" fmla="*/ 2147483647 w 478"/>
              <a:gd name="T11" fmla="*/ 2147483647 h 1105"/>
              <a:gd name="T12" fmla="*/ 2147483647 w 478"/>
              <a:gd name="T13" fmla="*/ 2147483647 h 1105"/>
              <a:gd name="T14" fmla="*/ 2147483647 w 478"/>
              <a:gd name="T15" fmla="*/ 2147483647 h 1105"/>
              <a:gd name="T16" fmla="*/ 2147483647 w 478"/>
              <a:gd name="T17" fmla="*/ 2147483647 h 1105"/>
              <a:gd name="T18" fmla="*/ 2147483647 w 478"/>
              <a:gd name="T19" fmla="*/ 2147483647 h 1105"/>
              <a:gd name="T20" fmla="*/ 2147483647 w 478"/>
              <a:gd name="T21" fmla="*/ 2147483647 h 1105"/>
              <a:gd name="T22" fmla="*/ 2147483647 w 478"/>
              <a:gd name="T23" fmla="*/ 2147483647 h 1105"/>
              <a:gd name="T24" fmla="*/ 2147483647 w 478"/>
              <a:gd name="T25" fmla="*/ 2147483647 h 1105"/>
              <a:gd name="T26" fmla="*/ 2147483647 w 478"/>
              <a:gd name="T27" fmla="*/ 2147483647 h 1105"/>
              <a:gd name="T28" fmla="*/ 2147483647 w 478"/>
              <a:gd name="T29" fmla="*/ 2147483647 h 1105"/>
              <a:gd name="T30" fmla="*/ 2147483647 w 478"/>
              <a:gd name="T31" fmla="*/ 2147483647 h 1105"/>
              <a:gd name="T32" fmla="*/ 2147483647 w 478"/>
              <a:gd name="T33" fmla="*/ 2147483647 h 1105"/>
              <a:gd name="T34" fmla="*/ 2147483647 w 478"/>
              <a:gd name="T35" fmla="*/ 2147483647 h 1105"/>
              <a:gd name="T36" fmla="*/ 2147483647 w 478"/>
              <a:gd name="T37" fmla="*/ 2147483647 h 1105"/>
              <a:gd name="T38" fmla="*/ 2147483647 w 478"/>
              <a:gd name="T39" fmla="*/ 2147483647 h 1105"/>
              <a:gd name="T40" fmla="*/ 2147483647 w 478"/>
              <a:gd name="T41" fmla="*/ 2147483647 h 1105"/>
              <a:gd name="T42" fmla="*/ 2147483647 w 478"/>
              <a:gd name="T43" fmla="*/ 2147483647 h 1105"/>
              <a:gd name="T44" fmla="*/ 2147483647 w 478"/>
              <a:gd name="T45" fmla="*/ 2147483647 h 1105"/>
              <a:gd name="T46" fmla="*/ 2147483647 w 478"/>
              <a:gd name="T47" fmla="*/ 2147483647 h 1105"/>
              <a:gd name="T48" fmla="*/ 2147483647 w 478"/>
              <a:gd name="T49" fmla="*/ 2147483647 h 1105"/>
              <a:gd name="T50" fmla="*/ 2147483647 w 478"/>
              <a:gd name="T51" fmla="*/ 2147483647 h 1105"/>
              <a:gd name="T52" fmla="*/ 2147483647 w 478"/>
              <a:gd name="T53" fmla="*/ 2147483647 h 1105"/>
              <a:gd name="T54" fmla="*/ 2147483647 w 478"/>
              <a:gd name="T55" fmla="*/ 2147483647 h 1105"/>
              <a:gd name="T56" fmla="*/ 2147483647 w 478"/>
              <a:gd name="T57" fmla="*/ 2147483647 h 1105"/>
              <a:gd name="T58" fmla="*/ 2147483647 w 478"/>
              <a:gd name="T59" fmla="*/ 2147483647 h 1105"/>
              <a:gd name="T60" fmla="*/ 2147483647 w 478"/>
              <a:gd name="T61" fmla="*/ 2147483647 h 1105"/>
              <a:gd name="T62" fmla="*/ 2147483647 w 478"/>
              <a:gd name="T63" fmla="*/ 2147483647 h 1105"/>
              <a:gd name="T64" fmla="*/ 2147483647 w 478"/>
              <a:gd name="T65" fmla="*/ 2147483647 h 1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1105"/>
              <a:gd name="T101" fmla="*/ 478 w 478"/>
              <a:gd name="T102" fmla="*/ 1105 h 1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1105">
                <a:moveTo>
                  <a:pt x="56" y="0"/>
                </a:moveTo>
                <a:cubicBezTo>
                  <a:pt x="65" y="3"/>
                  <a:pt x="82" y="0"/>
                  <a:pt x="84" y="10"/>
                </a:cubicBezTo>
                <a:cubicBezTo>
                  <a:pt x="92" y="48"/>
                  <a:pt x="58" y="51"/>
                  <a:pt x="37" y="57"/>
                </a:cubicBezTo>
                <a:cubicBezTo>
                  <a:pt x="53" y="60"/>
                  <a:pt x="77" y="52"/>
                  <a:pt x="84" y="66"/>
                </a:cubicBezTo>
                <a:cubicBezTo>
                  <a:pt x="94" y="86"/>
                  <a:pt x="10" y="111"/>
                  <a:pt x="84" y="85"/>
                </a:cubicBezTo>
                <a:cubicBezTo>
                  <a:pt x="55" y="115"/>
                  <a:pt x="33" y="120"/>
                  <a:pt x="0" y="142"/>
                </a:cubicBezTo>
                <a:cubicBezTo>
                  <a:pt x="25" y="145"/>
                  <a:pt x="53" y="138"/>
                  <a:pt x="75" y="151"/>
                </a:cubicBezTo>
                <a:cubicBezTo>
                  <a:pt x="85" y="157"/>
                  <a:pt x="36" y="166"/>
                  <a:pt x="47" y="170"/>
                </a:cubicBezTo>
                <a:cubicBezTo>
                  <a:pt x="65" y="176"/>
                  <a:pt x="84" y="164"/>
                  <a:pt x="103" y="161"/>
                </a:cubicBezTo>
                <a:cubicBezTo>
                  <a:pt x="128" y="164"/>
                  <a:pt x="158" y="155"/>
                  <a:pt x="179" y="170"/>
                </a:cubicBezTo>
                <a:cubicBezTo>
                  <a:pt x="194" y="181"/>
                  <a:pt x="90" y="199"/>
                  <a:pt x="113" y="199"/>
                </a:cubicBezTo>
                <a:cubicBezTo>
                  <a:pt x="127" y="199"/>
                  <a:pt x="270" y="170"/>
                  <a:pt x="273" y="170"/>
                </a:cubicBezTo>
                <a:cubicBezTo>
                  <a:pt x="270" y="180"/>
                  <a:pt x="273" y="194"/>
                  <a:pt x="264" y="199"/>
                </a:cubicBezTo>
                <a:cubicBezTo>
                  <a:pt x="220" y="221"/>
                  <a:pt x="169" y="222"/>
                  <a:pt x="122" y="236"/>
                </a:cubicBezTo>
                <a:cubicBezTo>
                  <a:pt x="109" y="240"/>
                  <a:pt x="97" y="242"/>
                  <a:pt x="84" y="246"/>
                </a:cubicBezTo>
                <a:cubicBezTo>
                  <a:pt x="75" y="249"/>
                  <a:pt x="46" y="255"/>
                  <a:pt x="56" y="255"/>
                </a:cubicBezTo>
                <a:cubicBezTo>
                  <a:pt x="75" y="255"/>
                  <a:pt x="94" y="249"/>
                  <a:pt x="113" y="246"/>
                </a:cubicBezTo>
                <a:cubicBezTo>
                  <a:pt x="220" y="227"/>
                  <a:pt x="185" y="237"/>
                  <a:pt x="245" y="218"/>
                </a:cubicBezTo>
                <a:cubicBezTo>
                  <a:pt x="189" y="273"/>
                  <a:pt x="228" y="245"/>
                  <a:pt x="151" y="274"/>
                </a:cubicBezTo>
                <a:cubicBezTo>
                  <a:pt x="119" y="286"/>
                  <a:pt x="88" y="302"/>
                  <a:pt x="56" y="312"/>
                </a:cubicBezTo>
                <a:cubicBezTo>
                  <a:pt x="47" y="315"/>
                  <a:pt x="18" y="321"/>
                  <a:pt x="28" y="321"/>
                </a:cubicBezTo>
                <a:cubicBezTo>
                  <a:pt x="65" y="321"/>
                  <a:pt x="97" y="301"/>
                  <a:pt x="132" y="293"/>
                </a:cubicBezTo>
                <a:cubicBezTo>
                  <a:pt x="154" y="288"/>
                  <a:pt x="176" y="287"/>
                  <a:pt x="198" y="284"/>
                </a:cubicBezTo>
                <a:cubicBezTo>
                  <a:pt x="220" y="287"/>
                  <a:pt x="276" y="275"/>
                  <a:pt x="264" y="293"/>
                </a:cubicBezTo>
                <a:cubicBezTo>
                  <a:pt x="243" y="324"/>
                  <a:pt x="195" y="325"/>
                  <a:pt x="160" y="340"/>
                </a:cubicBezTo>
                <a:cubicBezTo>
                  <a:pt x="145" y="347"/>
                  <a:pt x="129" y="353"/>
                  <a:pt x="113" y="359"/>
                </a:cubicBezTo>
                <a:cubicBezTo>
                  <a:pt x="103" y="363"/>
                  <a:pt x="74" y="369"/>
                  <a:pt x="84" y="369"/>
                </a:cubicBezTo>
                <a:cubicBezTo>
                  <a:pt x="139" y="369"/>
                  <a:pt x="245" y="340"/>
                  <a:pt x="245" y="340"/>
                </a:cubicBezTo>
                <a:cubicBezTo>
                  <a:pt x="264" y="346"/>
                  <a:pt x="291" y="342"/>
                  <a:pt x="302" y="359"/>
                </a:cubicBezTo>
                <a:cubicBezTo>
                  <a:pt x="309" y="370"/>
                  <a:pt x="276" y="364"/>
                  <a:pt x="264" y="369"/>
                </a:cubicBezTo>
                <a:cubicBezTo>
                  <a:pt x="254" y="373"/>
                  <a:pt x="246" y="382"/>
                  <a:pt x="236" y="387"/>
                </a:cubicBezTo>
                <a:cubicBezTo>
                  <a:pt x="227" y="392"/>
                  <a:pt x="197" y="397"/>
                  <a:pt x="207" y="397"/>
                </a:cubicBezTo>
                <a:cubicBezTo>
                  <a:pt x="225" y="397"/>
                  <a:pt x="280" y="383"/>
                  <a:pt x="302" y="378"/>
                </a:cubicBezTo>
                <a:cubicBezTo>
                  <a:pt x="296" y="394"/>
                  <a:pt x="297" y="415"/>
                  <a:pt x="283" y="425"/>
                </a:cubicBezTo>
                <a:cubicBezTo>
                  <a:pt x="241" y="454"/>
                  <a:pt x="151" y="482"/>
                  <a:pt x="94" y="501"/>
                </a:cubicBezTo>
                <a:cubicBezTo>
                  <a:pt x="85" y="507"/>
                  <a:pt x="55" y="518"/>
                  <a:pt x="66" y="520"/>
                </a:cubicBezTo>
                <a:cubicBezTo>
                  <a:pt x="91" y="525"/>
                  <a:pt x="116" y="509"/>
                  <a:pt x="141" y="510"/>
                </a:cubicBezTo>
                <a:cubicBezTo>
                  <a:pt x="185" y="512"/>
                  <a:pt x="229" y="523"/>
                  <a:pt x="273" y="529"/>
                </a:cubicBezTo>
                <a:cubicBezTo>
                  <a:pt x="224" y="557"/>
                  <a:pt x="176" y="586"/>
                  <a:pt x="122" y="605"/>
                </a:cubicBezTo>
                <a:cubicBezTo>
                  <a:pt x="202" y="616"/>
                  <a:pt x="277" y="606"/>
                  <a:pt x="358" y="614"/>
                </a:cubicBezTo>
                <a:cubicBezTo>
                  <a:pt x="319" y="653"/>
                  <a:pt x="302" y="652"/>
                  <a:pt x="245" y="661"/>
                </a:cubicBezTo>
                <a:cubicBezTo>
                  <a:pt x="236" y="667"/>
                  <a:pt x="227" y="675"/>
                  <a:pt x="217" y="680"/>
                </a:cubicBezTo>
                <a:cubicBezTo>
                  <a:pt x="205" y="685"/>
                  <a:pt x="166" y="691"/>
                  <a:pt x="179" y="690"/>
                </a:cubicBezTo>
                <a:cubicBezTo>
                  <a:pt x="233" y="686"/>
                  <a:pt x="339" y="671"/>
                  <a:pt x="339" y="671"/>
                </a:cubicBezTo>
                <a:cubicBezTo>
                  <a:pt x="380" y="674"/>
                  <a:pt x="425" y="662"/>
                  <a:pt x="462" y="680"/>
                </a:cubicBezTo>
                <a:cubicBezTo>
                  <a:pt x="478" y="688"/>
                  <a:pt x="432" y="701"/>
                  <a:pt x="415" y="709"/>
                </a:cubicBezTo>
                <a:cubicBezTo>
                  <a:pt x="380" y="725"/>
                  <a:pt x="338" y="724"/>
                  <a:pt x="302" y="737"/>
                </a:cubicBezTo>
                <a:cubicBezTo>
                  <a:pt x="352" y="740"/>
                  <a:pt x="406" y="727"/>
                  <a:pt x="453" y="746"/>
                </a:cubicBezTo>
                <a:cubicBezTo>
                  <a:pt x="473" y="754"/>
                  <a:pt x="416" y="767"/>
                  <a:pt x="396" y="775"/>
                </a:cubicBezTo>
                <a:cubicBezTo>
                  <a:pt x="331" y="800"/>
                  <a:pt x="129" y="833"/>
                  <a:pt x="349" y="812"/>
                </a:cubicBezTo>
                <a:cubicBezTo>
                  <a:pt x="384" y="815"/>
                  <a:pt x="421" y="808"/>
                  <a:pt x="453" y="822"/>
                </a:cubicBezTo>
                <a:cubicBezTo>
                  <a:pt x="466" y="828"/>
                  <a:pt x="428" y="835"/>
                  <a:pt x="415" y="841"/>
                </a:cubicBezTo>
                <a:cubicBezTo>
                  <a:pt x="392" y="851"/>
                  <a:pt x="362" y="855"/>
                  <a:pt x="339" y="860"/>
                </a:cubicBezTo>
                <a:cubicBezTo>
                  <a:pt x="376" y="871"/>
                  <a:pt x="419" y="861"/>
                  <a:pt x="453" y="878"/>
                </a:cubicBezTo>
                <a:cubicBezTo>
                  <a:pt x="463" y="883"/>
                  <a:pt x="435" y="892"/>
                  <a:pt x="424" y="897"/>
                </a:cubicBezTo>
                <a:cubicBezTo>
                  <a:pt x="406" y="905"/>
                  <a:pt x="368" y="916"/>
                  <a:pt x="368" y="916"/>
                </a:cubicBezTo>
                <a:cubicBezTo>
                  <a:pt x="384" y="919"/>
                  <a:pt x="399" y="922"/>
                  <a:pt x="415" y="926"/>
                </a:cubicBezTo>
                <a:cubicBezTo>
                  <a:pt x="425" y="928"/>
                  <a:pt x="445" y="925"/>
                  <a:pt x="443" y="935"/>
                </a:cubicBezTo>
                <a:cubicBezTo>
                  <a:pt x="435" y="970"/>
                  <a:pt x="353" y="971"/>
                  <a:pt x="339" y="973"/>
                </a:cubicBezTo>
                <a:cubicBezTo>
                  <a:pt x="339" y="973"/>
                  <a:pt x="396" y="990"/>
                  <a:pt x="396" y="992"/>
                </a:cubicBezTo>
                <a:cubicBezTo>
                  <a:pt x="396" y="1003"/>
                  <a:pt x="358" y="1006"/>
                  <a:pt x="368" y="1011"/>
                </a:cubicBezTo>
                <a:cubicBezTo>
                  <a:pt x="382" y="1018"/>
                  <a:pt x="399" y="1004"/>
                  <a:pt x="415" y="1001"/>
                </a:cubicBezTo>
                <a:cubicBezTo>
                  <a:pt x="406" y="1014"/>
                  <a:pt x="381" y="1024"/>
                  <a:pt x="387" y="1039"/>
                </a:cubicBezTo>
                <a:cubicBezTo>
                  <a:pt x="393" y="1054"/>
                  <a:pt x="419" y="1044"/>
                  <a:pt x="434" y="1048"/>
                </a:cubicBezTo>
                <a:cubicBezTo>
                  <a:pt x="444" y="1050"/>
                  <a:pt x="453" y="1055"/>
                  <a:pt x="462" y="1058"/>
                </a:cubicBezTo>
                <a:cubicBezTo>
                  <a:pt x="449" y="1061"/>
                  <a:pt x="434" y="1059"/>
                  <a:pt x="424" y="1067"/>
                </a:cubicBezTo>
                <a:cubicBezTo>
                  <a:pt x="413" y="1076"/>
                  <a:pt x="416" y="1095"/>
                  <a:pt x="406" y="1105"/>
                </a:cubicBezTo>
              </a:path>
            </a:pathLst>
          </a:custGeom>
          <a:noFill/>
          <a:ln w="19050">
            <a:solidFill>
              <a:srgbClr val="FF0066"/>
            </a:solidFill>
            <a:round/>
            <a:headEnd/>
            <a:tailEnd/>
          </a:ln>
        </p:spPr>
        <p:txBody>
          <a:bodyPr/>
          <a:lstStyle/>
          <a:p>
            <a:endParaRPr lang="en-US"/>
          </a:p>
        </p:txBody>
      </p:sp>
      <p:sp>
        <p:nvSpPr>
          <p:cNvPr id="23566" name="Freeform 16"/>
          <p:cNvSpPr>
            <a:spLocks/>
          </p:cNvSpPr>
          <p:nvPr/>
        </p:nvSpPr>
        <p:spPr bwMode="auto">
          <a:xfrm>
            <a:off x="1663700" y="1228725"/>
            <a:ext cx="1933575" cy="211138"/>
          </a:xfrm>
          <a:custGeom>
            <a:avLst/>
            <a:gdLst>
              <a:gd name="T0" fmla="*/ 0 w 1218"/>
              <a:gd name="T1" fmla="*/ 2147483647 h 133"/>
              <a:gd name="T2" fmla="*/ 2147483647 w 1218"/>
              <a:gd name="T3" fmla="*/ 2147483647 h 133"/>
              <a:gd name="T4" fmla="*/ 2147483647 w 1218"/>
              <a:gd name="T5" fmla="*/ 2147483647 h 133"/>
              <a:gd name="T6" fmla="*/ 2147483647 w 1218"/>
              <a:gd name="T7" fmla="*/ 2147483647 h 133"/>
              <a:gd name="T8" fmla="*/ 2147483647 w 1218"/>
              <a:gd name="T9" fmla="*/ 2147483647 h 133"/>
              <a:gd name="T10" fmla="*/ 2147483647 w 1218"/>
              <a:gd name="T11" fmla="*/ 2147483647 h 133"/>
              <a:gd name="T12" fmla="*/ 2147483647 w 1218"/>
              <a:gd name="T13" fmla="*/ 2147483647 h 133"/>
              <a:gd name="T14" fmla="*/ 2147483647 w 1218"/>
              <a:gd name="T15" fmla="*/ 0 h 133"/>
              <a:gd name="T16" fmla="*/ 2147483647 w 1218"/>
              <a:gd name="T17" fmla="*/ 2147483647 h 133"/>
              <a:gd name="T18" fmla="*/ 2147483647 w 1218"/>
              <a:gd name="T19" fmla="*/ 2147483647 h 133"/>
              <a:gd name="T20" fmla="*/ 2147483647 w 1218"/>
              <a:gd name="T21" fmla="*/ 2147483647 h 133"/>
              <a:gd name="T22" fmla="*/ 2147483647 w 1218"/>
              <a:gd name="T23" fmla="*/ 0 h 133"/>
              <a:gd name="T24" fmla="*/ 2147483647 w 1218"/>
              <a:gd name="T25" fmla="*/ 2147483647 h 133"/>
              <a:gd name="T26" fmla="*/ 2147483647 w 1218"/>
              <a:gd name="T27" fmla="*/ 2147483647 h 133"/>
              <a:gd name="T28" fmla="*/ 2147483647 w 1218"/>
              <a:gd name="T29" fmla="*/ 2147483647 h 133"/>
              <a:gd name="T30" fmla="*/ 2147483647 w 1218"/>
              <a:gd name="T31" fmla="*/ 2147483647 h 133"/>
              <a:gd name="T32" fmla="*/ 2147483647 w 1218"/>
              <a:gd name="T33" fmla="*/ 2147483647 h 133"/>
              <a:gd name="T34" fmla="*/ 2147483647 w 1218"/>
              <a:gd name="T35" fmla="*/ 2147483647 h 133"/>
              <a:gd name="T36" fmla="*/ 2147483647 w 1218"/>
              <a:gd name="T37" fmla="*/ 2147483647 h 133"/>
              <a:gd name="T38" fmla="*/ 2147483647 w 1218"/>
              <a:gd name="T39" fmla="*/ 2147483647 h 133"/>
              <a:gd name="T40" fmla="*/ 2147483647 w 1218"/>
              <a:gd name="T41" fmla="*/ 2147483647 h 133"/>
              <a:gd name="T42" fmla="*/ 2147483647 w 1218"/>
              <a:gd name="T43" fmla="*/ 2147483647 h 133"/>
              <a:gd name="T44" fmla="*/ 2147483647 w 1218"/>
              <a:gd name="T45" fmla="*/ 2147483647 h 133"/>
              <a:gd name="T46" fmla="*/ 2147483647 w 1218"/>
              <a:gd name="T47" fmla="*/ 2147483647 h 133"/>
              <a:gd name="T48" fmla="*/ 2147483647 w 1218"/>
              <a:gd name="T49" fmla="*/ 2147483647 h 133"/>
              <a:gd name="T50" fmla="*/ 2147483647 w 1218"/>
              <a:gd name="T51" fmla="*/ 2147483647 h 133"/>
              <a:gd name="T52" fmla="*/ 2147483647 w 1218"/>
              <a:gd name="T53" fmla="*/ 2147483647 h 133"/>
              <a:gd name="T54" fmla="*/ 2147483647 w 1218"/>
              <a:gd name="T55" fmla="*/ 2147483647 h 133"/>
              <a:gd name="T56" fmla="*/ 2147483647 w 1218"/>
              <a:gd name="T57" fmla="*/ 2147483647 h 133"/>
              <a:gd name="T58" fmla="*/ 2147483647 w 1218"/>
              <a:gd name="T59" fmla="*/ 2147483647 h 133"/>
              <a:gd name="T60" fmla="*/ 2147483647 w 1218"/>
              <a:gd name="T61" fmla="*/ 2147483647 h 133"/>
              <a:gd name="T62" fmla="*/ 2147483647 w 1218"/>
              <a:gd name="T63" fmla="*/ 2147483647 h 133"/>
              <a:gd name="T64" fmla="*/ 2147483647 w 1218"/>
              <a:gd name="T65" fmla="*/ 2147483647 h 133"/>
              <a:gd name="T66" fmla="*/ 2147483647 w 1218"/>
              <a:gd name="T67" fmla="*/ 2147483647 h 133"/>
              <a:gd name="T68" fmla="*/ 2147483647 w 1218"/>
              <a:gd name="T69" fmla="*/ 2147483647 h 133"/>
              <a:gd name="T70" fmla="*/ 2147483647 w 1218"/>
              <a:gd name="T71" fmla="*/ 0 h 133"/>
              <a:gd name="T72" fmla="*/ 2147483647 w 1218"/>
              <a:gd name="T73" fmla="*/ 2147483647 h 133"/>
              <a:gd name="T74" fmla="*/ 2147483647 w 1218"/>
              <a:gd name="T75" fmla="*/ 2147483647 h 133"/>
              <a:gd name="T76" fmla="*/ 2147483647 w 1218"/>
              <a:gd name="T77" fmla="*/ 2147483647 h 133"/>
              <a:gd name="T78" fmla="*/ 2147483647 w 1218"/>
              <a:gd name="T79" fmla="*/ 2147483647 h 133"/>
              <a:gd name="T80" fmla="*/ 2147483647 w 1218"/>
              <a:gd name="T81" fmla="*/ 2147483647 h 133"/>
              <a:gd name="T82" fmla="*/ 2147483647 w 1218"/>
              <a:gd name="T83" fmla="*/ 2147483647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8"/>
              <a:gd name="T127" fmla="*/ 0 h 133"/>
              <a:gd name="T128" fmla="*/ 1218 w 1218"/>
              <a:gd name="T129" fmla="*/ 133 h 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8" h="133">
                <a:moveTo>
                  <a:pt x="0" y="85"/>
                </a:moveTo>
                <a:cubicBezTo>
                  <a:pt x="16" y="40"/>
                  <a:pt x="36" y="55"/>
                  <a:pt x="76" y="29"/>
                </a:cubicBezTo>
                <a:cubicBezTo>
                  <a:pt x="79" y="38"/>
                  <a:pt x="82" y="48"/>
                  <a:pt x="85" y="57"/>
                </a:cubicBezTo>
                <a:cubicBezTo>
                  <a:pt x="89" y="70"/>
                  <a:pt x="83" y="89"/>
                  <a:pt x="95" y="95"/>
                </a:cubicBezTo>
                <a:cubicBezTo>
                  <a:pt x="104" y="99"/>
                  <a:pt x="100" y="75"/>
                  <a:pt x="104" y="66"/>
                </a:cubicBezTo>
                <a:cubicBezTo>
                  <a:pt x="109" y="56"/>
                  <a:pt x="117" y="47"/>
                  <a:pt x="123" y="38"/>
                </a:cubicBezTo>
                <a:cubicBezTo>
                  <a:pt x="126" y="51"/>
                  <a:pt x="121" y="69"/>
                  <a:pt x="132" y="76"/>
                </a:cubicBezTo>
                <a:cubicBezTo>
                  <a:pt x="160" y="93"/>
                  <a:pt x="210" y="17"/>
                  <a:pt x="227" y="0"/>
                </a:cubicBezTo>
                <a:cubicBezTo>
                  <a:pt x="233" y="10"/>
                  <a:pt x="241" y="19"/>
                  <a:pt x="246" y="29"/>
                </a:cubicBezTo>
                <a:cubicBezTo>
                  <a:pt x="250" y="38"/>
                  <a:pt x="245" y="59"/>
                  <a:pt x="255" y="57"/>
                </a:cubicBezTo>
                <a:cubicBezTo>
                  <a:pt x="273" y="53"/>
                  <a:pt x="279" y="31"/>
                  <a:pt x="293" y="19"/>
                </a:cubicBezTo>
                <a:cubicBezTo>
                  <a:pt x="302" y="12"/>
                  <a:pt x="312" y="6"/>
                  <a:pt x="321" y="0"/>
                </a:cubicBezTo>
                <a:cubicBezTo>
                  <a:pt x="324" y="38"/>
                  <a:pt x="302" y="89"/>
                  <a:pt x="331" y="114"/>
                </a:cubicBezTo>
                <a:cubicBezTo>
                  <a:pt x="351" y="131"/>
                  <a:pt x="368" y="76"/>
                  <a:pt x="387" y="57"/>
                </a:cubicBezTo>
                <a:cubicBezTo>
                  <a:pt x="395" y="49"/>
                  <a:pt x="406" y="44"/>
                  <a:pt x="416" y="38"/>
                </a:cubicBezTo>
                <a:cubicBezTo>
                  <a:pt x="419" y="47"/>
                  <a:pt x="416" y="63"/>
                  <a:pt x="425" y="66"/>
                </a:cubicBezTo>
                <a:cubicBezTo>
                  <a:pt x="461" y="78"/>
                  <a:pt x="481" y="48"/>
                  <a:pt x="501" y="29"/>
                </a:cubicBezTo>
                <a:cubicBezTo>
                  <a:pt x="504" y="54"/>
                  <a:pt x="494" y="85"/>
                  <a:pt x="510" y="104"/>
                </a:cubicBezTo>
                <a:cubicBezTo>
                  <a:pt x="519" y="115"/>
                  <a:pt x="537" y="93"/>
                  <a:pt x="548" y="85"/>
                </a:cubicBezTo>
                <a:cubicBezTo>
                  <a:pt x="621" y="31"/>
                  <a:pt x="554" y="60"/>
                  <a:pt x="614" y="38"/>
                </a:cubicBezTo>
                <a:cubicBezTo>
                  <a:pt x="620" y="47"/>
                  <a:pt x="622" y="62"/>
                  <a:pt x="633" y="66"/>
                </a:cubicBezTo>
                <a:cubicBezTo>
                  <a:pt x="661" y="75"/>
                  <a:pt x="696" y="30"/>
                  <a:pt x="727" y="19"/>
                </a:cubicBezTo>
                <a:cubicBezTo>
                  <a:pt x="733" y="29"/>
                  <a:pt x="742" y="37"/>
                  <a:pt x="746" y="48"/>
                </a:cubicBezTo>
                <a:cubicBezTo>
                  <a:pt x="755" y="72"/>
                  <a:pt x="745" y="107"/>
                  <a:pt x="765" y="123"/>
                </a:cubicBezTo>
                <a:cubicBezTo>
                  <a:pt x="777" y="133"/>
                  <a:pt x="780" y="94"/>
                  <a:pt x="793" y="85"/>
                </a:cubicBezTo>
                <a:cubicBezTo>
                  <a:pt x="804" y="77"/>
                  <a:pt x="818" y="79"/>
                  <a:pt x="831" y="76"/>
                </a:cubicBezTo>
                <a:cubicBezTo>
                  <a:pt x="835" y="70"/>
                  <a:pt x="869" y="17"/>
                  <a:pt x="878" y="19"/>
                </a:cubicBezTo>
                <a:cubicBezTo>
                  <a:pt x="891" y="22"/>
                  <a:pt x="885" y="44"/>
                  <a:pt x="888" y="57"/>
                </a:cubicBezTo>
                <a:cubicBezTo>
                  <a:pt x="907" y="51"/>
                  <a:pt x="924" y="36"/>
                  <a:pt x="944" y="38"/>
                </a:cubicBezTo>
                <a:cubicBezTo>
                  <a:pt x="955" y="39"/>
                  <a:pt x="961" y="55"/>
                  <a:pt x="963" y="66"/>
                </a:cubicBezTo>
                <a:cubicBezTo>
                  <a:pt x="965" y="79"/>
                  <a:pt x="941" y="104"/>
                  <a:pt x="954" y="104"/>
                </a:cubicBezTo>
                <a:cubicBezTo>
                  <a:pt x="972" y="104"/>
                  <a:pt x="978" y="78"/>
                  <a:pt x="992" y="66"/>
                </a:cubicBezTo>
                <a:cubicBezTo>
                  <a:pt x="1000" y="59"/>
                  <a:pt x="1011" y="54"/>
                  <a:pt x="1020" y="48"/>
                </a:cubicBezTo>
                <a:cubicBezTo>
                  <a:pt x="1023" y="57"/>
                  <a:pt x="1019" y="74"/>
                  <a:pt x="1029" y="76"/>
                </a:cubicBezTo>
                <a:cubicBezTo>
                  <a:pt x="1043" y="79"/>
                  <a:pt x="1055" y="64"/>
                  <a:pt x="1067" y="57"/>
                </a:cubicBezTo>
                <a:cubicBezTo>
                  <a:pt x="1120" y="28"/>
                  <a:pt x="1105" y="38"/>
                  <a:pt x="1143" y="0"/>
                </a:cubicBezTo>
                <a:cubicBezTo>
                  <a:pt x="1140" y="13"/>
                  <a:pt x="1137" y="25"/>
                  <a:pt x="1133" y="38"/>
                </a:cubicBezTo>
                <a:cubicBezTo>
                  <a:pt x="1130" y="47"/>
                  <a:pt x="1115" y="63"/>
                  <a:pt x="1124" y="66"/>
                </a:cubicBezTo>
                <a:cubicBezTo>
                  <a:pt x="1137" y="71"/>
                  <a:pt x="1149" y="54"/>
                  <a:pt x="1162" y="48"/>
                </a:cubicBezTo>
                <a:cubicBezTo>
                  <a:pt x="1171" y="35"/>
                  <a:pt x="1175" y="14"/>
                  <a:pt x="1190" y="10"/>
                </a:cubicBezTo>
                <a:cubicBezTo>
                  <a:pt x="1199" y="7"/>
                  <a:pt x="1190" y="35"/>
                  <a:pt x="1199" y="38"/>
                </a:cubicBezTo>
                <a:cubicBezTo>
                  <a:pt x="1208" y="41"/>
                  <a:pt x="1212" y="25"/>
                  <a:pt x="1218" y="19"/>
                </a:cubicBezTo>
              </a:path>
            </a:pathLst>
          </a:custGeom>
          <a:noFill/>
          <a:ln w="57150">
            <a:solidFill>
              <a:srgbClr val="FFFF00"/>
            </a:solidFill>
            <a:prstDash val="sysDot"/>
            <a:round/>
            <a:headEnd/>
            <a:tailEnd/>
          </a:ln>
        </p:spPr>
        <p:txBody>
          <a:bodyPr/>
          <a:lstStyle/>
          <a:p>
            <a:endParaRPr lang="en-US"/>
          </a:p>
        </p:txBody>
      </p:sp>
      <p:sp>
        <p:nvSpPr>
          <p:cNvPr id="23567" name="Freeform 17"/>
          <p:cNvSpPr>
            <a:spLocks/>
          </p:cNvSpPr>
          <p:nvPr/>
        </p:nvSpPr>
        <p:spPr bwMode="auto">
          <a:xfrm>
            <a:off x="4513263" y="1285875"/>
            <a:ext cx="2503487" cy="798513"/>
          </a:xfrm>
          <a:custGeom>
            <a:avLst/>
            <a:gdLst>
              <a:gd name="T0" fmla="*/ 2147483647 w 1577"/>
              <a:gd name="T1" fmla="*/ 2147483647 h 503"/>
              <a:gd name="T2" fmla="*/ 2147483647 w 1577"/>
              <a:gd name="T3" fmla="*/ 2147483647 h 503"/>
              <a:gd name="T4" fmla="*/ 2147483647 w 1577"/>
              <a:gd name="T5" fmla="*/ 2147483647 h 503"/>
              <a:gd name="T6" fmla="*/ 2147483647 w 1577"/>
              <a:gd name="T7" fmla="*/ 2147483647 h 503"/>
              <a:gd name="T8" fmla="*/ 2147483647 w 1577"/>
              <a:gd name="T9" fmla="*/ 2147483647 h 503"/>
              <a:gd name="T10" fmla="*/ 2147483647 w 1577"/>
              <a:gd name="T11" fmla="*/ 2147483647 h 503"/>
              <a:gd name="T12" fmla="*/ 2147483647 w 1577"/>
              <a:gd name="T13" fmla="*/ 2147483647 h 503"/>
              <a:gd name="T14" fmla="*/ 2147483647 w 1577"/>
              <a:gd name="T15" fmla="*/ 2147483647 h 503"/>
              <a:gd name="T16" fmla="*/ 2147483647 w 1577"/>
              <a:gd name="T17" fmla="*/ 2147483647 h 503"/>
              <a:gd name="T18" fmla="*/ 2147483647 w 1577"/>
              <a:gd name="T19" fmla="*/ 2147483647 h 503"/>
              <a:gd name="T20" fmla="*/ 2147483647 w 1577"/>
              <a:gd name="T21" fmla="*/ 2147483647 h 503"/>
              <a:gd name="T22" fmla="*/ 2147483647 w 1577"/>
              <a:gd name="T23" fmla="*/ 2147483647 h 503"/>
              <a:gd name="T24" fmla="*/ 2147483647 w 1577"/>
              <a:gd name="T25" fmla="*/ 2147483647 h 503"/>
              <a:gd name="T26" fmla="*/ 2147483647 w 1577"/>
              <a:gd name="T27" fmla="*/ 2147483647 h 503"/>
              <a:gd name="T28" fmla="*/ 2147483647 w 1577"/>
              <a:gd name="T29" fmla="*/ 2147483647 h 503"/>
              <a:gd name="T30" fmla="*/ 2147483647 w 1577"/>
              <a:gd name="T31" fmla="*/ 2147483647 h 503"/>
              <a:gd name="T32" fmla="*/ 2147483647 w 1577"/>
              <a:gd name="T33" fmla="*/ 2147483647 h 503"/>
              <a:gd name="T34" fmla="*/ 2147483647 w 1577"/>
              <a:gd name="T35" fmla="*/ 2147483647 h 503"/>
              <a:gd name="T36" fmla="*/ 2147483647 w 1577"/>
              <a:gd name="T37" fmla="*/ 2147483647 h 503"/>
              <a:gd name="T38" fmla="*/ 2147483647 w 1577"/>
              <a:gd name="T39" fmla="*/ 2147483647 h 503"/>
              <a:gd name="T40" fmla="*/ 2147483647 w 1577"/>
              <a:gd name="T41" fmla="*/ 2147483647 h 503"/>
              <a:gd name="T42" fmla="*/ 2147483647 w 1577"/>
              <a:gd name="T43" fmla="*/ 2147483647 h 503"/>
              <a:gd name="T44" fmla="*/ 2147483647 w 1577"/>
              <a:gd name="T45" fmla="*/ 2147483647 h 503"/>
              <a:gd name="T46" fmla="*/ 2147483647 w 1577"/>
              <a:gd name="T47" fmla="*/ 2147483647 h 503"/>
              <a:gd name="T48" fmla="*/ 2147483647 w 1577"/>
              <a:gd name="T49" fmla="*/ 2147483647 h 503"/>
              <a:gd name="T50" fmla="*/ 2147483647 w 1577"/>
              <a:gd name="T51" fmla="*/ 2147483647 h 503"/>
              <a:gd name="T52" fmla="*/ 2147483647 w 1577"/>
              <a:gd name="T53" fmla="*/ 2147483647 h 503"/>
              <a:gd name="T54" fmla="*/ 2147483647 w 1577"/>
              <a:gd name="T55" fmla="*/ 2147483647 h 503"/>
              <a:gd name="T56" fmla="*/ 2147483647 w 1577"/>
              <a:gd name="T57" fmla="*/ 2147483647 h 503"/>
              <a:gd name="T58" fmla="*/ 2147483647 w 1577"/>
              <a:gd name="T59" fmla="*/ 2147483647 h 503"/>
              <a:gd name="T60" fmla="*/ 2147483647 w 1577"/>
              <a:gd name="T61" fmla="*/ 2147483647 h 503"/>
              <a:gd name="T62" fmla="*/ 2147483647 w 1577"/>
              <a:gd name="T63" fmla="*/ 2147483647 h 503"/>
              <a:gd name="T64" fmla="*/ 2147483647 w 1577"/>
              <a:gd name="T65" fmla="*/ 2147483647 h 503"/>
              <a:gd name="T66" fmla="*/ 2147483647 w 1577"/>
              <a:gd name="T67" fmla="*/ 2147483647 h 503"/>
              <a:gd name="T68" fmla="*/ 2147483647 w 1577"/>
              <a:gd name="T69" fmla="*/ 2147483647 h 503"/>
              <a:gd name="T70" fmla="*/ 2147483647 w 1577"/>
              <a:gd name="T71" fmla="*/ 2147483647 h 503"/>
              <a:gd name="T72" fmla="*/ 2147483647 w 1577"/>
              <a:gd name="T73" fmla="*/ 2147483647 h 503"/>
              <a:gd name="T74" fmla="*/ 2147483647 w 1577"/>
              <a:gd name="T75" fmla="*/ 2147483647 h 503"/>
              <a:gd name="T76" fmla="*/ 2147483647 w 1577"/>
              <a:gd name="T77" fmla="*/ 2147483647 h 503"/>
              <a:gd name="T78" fmla="*/ 2147483647 w 1577"/>
              <a:gd name="T79" fmla="*/ 2147483647 h 503"/>
              <a:gd name="T80" fmla="*/ 2147483647 w 1577"/>
              <a:gd name="T81" fmla="*/ 2147483647 h 503"/>
              <a:gd name="T82" fmla="*/ 2147483647 w 1577"/>
              <a:gd name="T83" fmla="*/ 2147483647 h 503"/>
              <a:gd name="T84" fmla="*/ 2147483647 w 1577"/>
              <a:gd name="T85" fmla="*/ 2147483647 h 503"/>
              <a:gd name="T86" fmla="*/ 2147483647 w 1577"/>
              <a:gd name="T87" fmla="*/ 2147483647 h 503"/>
              <a:gd name="T88" fmla="*/ 2147483647 w 1577"/>
              <a:gd name="T89" fmla="*/ 2147483647 h 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77"/>
              <a:gd name="T136" fmla="*/ 0 h 503"/>
              <a:gd name="T137" fmla="*/ 1577 w 1577"/>
              <a:gd name="T138" fmla="*/ 503 h 5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77" h="503">
                <a:moveTo>
                  <a:pt x="18" y="21"/>
                </a:moveTo>
                <a:cubicBezTo>
                  <a:pt x="47" y="101"/>
                  <a:pt x="0" y="0"/>
                  <a:pt x="65" y="40"/>
                </a:cubicBezTo>
                <a:cubicBezTo>
                  <a:pt x="76" y="47"/>
                  <a:pt x="72" y="65"/>
                  <a:pt x="75" y="78"/>
                </a:cubicBezTo>
                <a:cubicBezTo>
                  <a:pt x="78" y="106"/>
                  <a:pt x="71" y="138"/>
                  <a:pt x="84" y="163"/>
                </a:cubicBezTo>
                <a:cubicBezTo>
                  <a:pt x="89" y="173"/>
                  <a:pt x="97" y="144"/>
                  <a:pt x="103" y="134"/>
                </a:cubicBezTo>
                <a:cubicBezTo>
                  <a:pt x="132" y="83"/>
                  <a:pt x="106" y="106"/>
                  <a:pt x="150" y="78"/>
                </a:cubicBezTo>
                <a:cubicBezTo>
                  <a:pt x="153" y="90"/>
                  <a:pt x="158" y="102"/>
                  <a:pt x="160" y="115"/>
                </a:cubicBezTo>
                <a:cubicBezTo>
                  <a:pt x="164" y="137"/>
                  <a:pt x="149" y="171"/>
                  <a:pt x="169" y="181"/>
                </a:cubicBezTo>
                <a:cubicBezTo>
                  <a:pt x="185" y="189"/>
                  <a:pt x="190" y="150"/>
                  <a:pt x="198" y="134"/>
                </a:cubicBezTo>
                <a:cubicBezTo>
                  <a:pt x="226" y="78"/>
                  <a:pt x="180" y="133"/>
                  <a:pt x="235" y="78"/>
                </a:cubicBezTo>
                <a:cubicBezTo>
                  <a:pt x="236" y="85"/>
                  <a:pt x="248" y="192"/>
                  <a:pt x="264" y="200"/>
                </a:cubicBezTo>
                <a:cubicBezTo>
                  <a:pt x="276" y="206"/>
                  <a:pt x="273" y="173"/>
                  <a:pt x="283" y="163"/>
                </a:cubicBezTo>
                <a:cubicBezTo>
                  <a:pt x="299" y="147"/>
                  <a:pt x="339" y="125"/>
                  <a:pt x="339" y="125"/>
                </a:cubicBezTo>
                <a:cubicBezTo>
                  <a:pt x="360" y="261"/>
                  <a:pt x="348" y="208"/>
                  <a:pt x="367" y="285"/>
                </a:cubicBezTo>
                <a:cubicBezTo>
                  <a:pt x="432" y="221"/>
                  <a:pt x="473" y="142"/>
                  <a:pt x="537" y="78"/>
                </a:cubicBezTo>
                <a:cubicBezTo>
                  <a:pt x="540" y="87"/>
                  <a:pt x="545" y="96"/>
                  <a:pt x="547" y="106"/>
                </a:cubicBezTo>
                <a:cubicBezTo>
                  <a:pt x="584" y="326"/>
                  <a:pt x="543" y="253"/>
                  <a:pt x="604" y="172"/>
                </a:cubicBezTo>
                <a:cubicBezTo>
                  <a:pt x="612" y="161"/>
                  <a:pt x="623" y="153"/>
                  <a:pt x="632" y="144"/>
                </a:cubicBezTo>
                <a:cubicBezTo>
                  <a:pt x="635" y="135"/>
                  <a:pt x="651" y="78"/>
                  <a:pt x="660" y="78"/>
                </a:cubicBezTo>
                <a:cubicBezTo>
                  <a:pt x="673" y="78"/>
                  <a:pt x="666" y="103"/>
                  <a:pt x="670" y="115"/>
                </a:cubicBezTo>
                <a:cubicBezTo>
                  <a:pt x="673" y="125"/>
                  <a:pt x="676" y="134"/>
                  <a:pt x="679" y="144"/>
                </a:cubicBezTo>
                <a:cubicBezTo>
                  <a:pt x="701" y="284"/>
                  <a:pt x="677" y="301"/>
                  <a:pt x="726" y="219"/>
                </a:cubicBezTo>
                <a:cubicBezTo>
                  <a:pt x="729" y="206"/>
                  <a:pt x="728" y="192"/>
                  <a:pt x="736" y="181"/>
                </a:cubicBezTo>
                <a:cubicBezTo>
                  <a:pt x="751" y="159"/>
                  <a:pt x="792" y="125"/>
                  <a:pt x="792" y="125"/>
                </a:cubicBezTo>
                <a:cubicBezTo>
                  <a:pt x="808" y="362"/>
                  <a:pt x="773" y="269"/>
                  <a:pt x="877" y="191"/>
                </a:cubicBezTo>
                <a:cubicBezTo>
                  <a:pt x="875" y="205"/>
                  <a:pt x="857" y="303"/>
                  <a:pt x="877" y="323"/>
                </a:cubicBezTo>
                <a:cubicBezTo>
                  <a:pt x="885" y="331"/>
                  <a:pt x="896" y="310"/>
                  <a:pt x="906" y="304"/>
                </a:cubicBezTo>
                <a:cubicBezTo>
                  <a:pt x="927" y="262"/>
                  <a:pt x="949" y="252"/>
                  <a:pt x="981" y="219"/>
                </a:cubicBezTo>
                <a:cubicBezTo>
                  <a:pt x="987" y="235"/>
                  <a:pt x="995" y="250"/>
                  <a:pt x="1000" y="266"/>
                </a:cubicBezTo>
                <a:cubicBezTo>
                  <a:pt x="1007" y="288"/>
                  <a:pt x="999" y="321"/>
                  <a:pt x="1019" y="333"/>
                </a:cubicBezTo>
                <a:cubicBezTo>
                  <a:pt x="1032" y="341"/>
                  <a:pt x="1036" y="306"/>
                  <a:pt x="1047" y="295"/>
                </a:cubicBezTo>
                <a:cubicBezTo>
                  <a:pt x="1071" y="271"/>
                  <a:pt x="1099" y="252"/>
                  <a:pt x="1123" y="229"/>
                </a:cubicBezTo>
                <a:cubicBezTo>
                  <a:pt x="1126" y="245"/>
                  <a:pt x="1130" y="260"/>
                  <a:pt x="1132" y="276"/>
                </a:cubicBezTo>
                <a:cubicBezTo>
                  <a:pt x="1136" y="304"/>
                  <a:pt x="1122" y="341"/>
                  <a:pt x="1142" y="361"/>
                </a:cubicBezTo>
                <a:cubicBezTo>
                  <a:pt x="1155" y="374"/>
                  <a:pt x="1168" y="337"/>
                  <a:pt x="1180" y="323"/>
                </a:cubicBezTo>
                <a:cubicBezTo>
                  <a:pt x="1230" y="266"/>
                  <a:pt x="1184" y="301"/>
                  <a:pt x="1236" y="266"/>
                </a:cubicBezTo>
                <a:cubicBezTo>
                  <a:pt x="1270" y="366"/>
                  <a:pt x="1229" y="226"/>
                  <a:pt x="1236" y="323"/>
                </a:cubicBezTo>
                <a:cubicBezTo>
                  <a:pt x="1238" y="355"/>
                  <a:pt x="1249" y="386"/>
                  <a:pt x="1255" y="418"/>
                </a:cubicBezTo>
                <a:cubicBezTo>
                  <a:pt x="1280" y="379"/>
                  <a:pt x="1320" y="349"/>
                  <a:pt x="1359" y="323"/>
                </a:cubicBezTo>
                <a:cubicBezTo>
                  <a:pt x="1347" y="375"/>
                  <a:pt x="1336" y="421"/>
                  <a:pt x="1350" y="474"/>
                </a:cubicBezTo>
                <a:cubicBezTo>
                  <a:pt x="1434" y="411"/>
                  <a:pt x="1408" y="444"/>
                  <a:pt x="1444" y="389"/>
                </a:cubicBezTo>
                <a:cubicBezTo>
                  <a:pt x="1448" y="406"/>
                  <a:pt x="1467" y="490"/>
                  <a:pt x="1472" y="493"/>
                </a:cubicBezTo>
                <a:cubicBezTo>
                  <a:pt x="1486" y="501"/>
                  <a:pt x="1490" y="466"/>
                  <a:pt x="1501" y="455"/>
                </a:cubicBezTo>
                <a:cubicBezTo>
                  <a:pt x="1509" y="447"/>
                  <a:pt x="1520" y="442"/>
                  <a:pt x="1529" y="436"/>
                </a:cubicBezTo>
                <a:cubicBezTo>
                  <a:pt x="1577" y="366"/>
                  <a:pt x="1538" y="456"/>
                  <a:pt x="1538" y="503"/>
                </a:cubicBezTo>
              </a:path>
            </a:pathLst>
          </a:custGeom>
          <a:noFill/>
          <a:ln w="57150">
            <a:solidFill>
              <a:srgbClr val="FF0066"/>
            </a:solidFill>
            <a:prstDash val="sysDot"/>
            <a:round/>
            <a:headEnd/>
            <a:tailEnd/>
          </a:ln>
        </p:spPr>
        <p:txBody>
          <a:bodyPr/>
          <a:lstStyle/>
          <a:p>
            <a:endParaRPr lang="en-US"/>
          </a:p>
        </p:txBody>
      </p:sp>
      <p:sp>
        <p:nvSpPr>
          <p:cNvPr id="23568" name="Freeform 18"/>
          <p:cNvSpPr>
            <a:spLocks/>
          </p:cNvSpPr>
          <p:nvPr/>
        </p:nvSpPr>
        <p:spPr bwMode="auto">
          <a:xfrm>
            <a:off x="6896100" y="3162300"/>
            <a:ext cx="419100" cy="1439863"/>
          </a:xfrm>
          <a:custGeom>
            <a:avLst/>
            <a:gdLst>
              <a:gd name="T0" fmla="*/ 2147483647 w 264"/>
              <a:gd name="T1" fmla="*/ 0 h 907"/>
              <a:gd name="T2" fmla="*/ 2147483647 w 264"/>
              <a:gd name="T3" fmla="*/ 2147483647 h 907"/>
              <a:gd name="T4" fmla="*/ 2147483647 w 264"/>
              <a:gd name="T5" fmla="*/ 2147483647 h 907"/>
              <a:gd name="T6" fmla="*/ 2147483647 w 264"/>
              <a:gd name="T7" fmla="*/ 2147483647 h 907"/>
              <a:gd name="T8" fmla="*/ 2147483647 w 264"/>
              <a:gd name="T9" fmla="*/ 2147483647 h 907"/>
              <a:gd name="T10" fmla="*/ 2147483647 w 264"/>
              <a:gd name="T11" fmla="*/ 2147483647 h 907"/>
              <a:gd name="T12" fmla="*/ 2147483647 w 264"/>
              <a:gd name="T13" fmla="*/ 2147483647 h 907"/>
              <a:gd name="T14" fmla="*/ 2147483647 w 264"/>
              <a:gd name="T15" fmla="*/ 2147483647 h 907"/>
              <a:gd name="T16" fmla="*/ 2147483647 w 264"/>
              <a:gd name="T17" fmla="*/ 2147483647 h 907"/>
              <a:gd name="T18" fmla="*/ 2147483647 w 264"/>
              <a:gd name="T19" fmla="*/ 2147483647 h 907"/>
              <a:gd name="T20" fmla="*/ 2147483647 w 264"/>
              <a:gd name="T21" fmla="*/ 2147483647 h 907"/>
              <a:gd name="T22" fmla="*/ 2147483647 w 264"/>
              <a:gd name="T23" fmla="*/ 2147483647 h 907"/>
              <a:gd name="T24" fmla="*/ 2147483647 w 264"/>
              <a:gd name="T25" fmla="*/ 2147483647 h 907"/>
              <a:gd name="T26" fmla="*/ 2147483647 w 264"/>
              <a:gd name="T27" fmla="*/ 2147483647 h 907"/>
              <a:gd name="T28" fmla="*/ 2147483647 w 264"/>
              <a:gd name="T29" fmla="*/ 2147483647 h 907"/>
              <a:gd name="T30" fmla="*/ 2147483647 w 264"/>
              <a:gd name="T31" fmla="*/ 2147483647 h 907"/>
              <a:gd name="T32" fmla="*/ 2147483647 w 264"/>
              <a:gd name="T33" fmla="*/ 2147483647 h 907"/>
              <a:gd name="T34" fmla="*/ 2147483647 w 264"/>
              <a:gd name="T35" fmla="*/ 2147483647 h 907"/>
              <a:gd name="T36" fmla="*/ 2147483647 w 264"/>
              <a:gd name="T37" fmla="*/ 2147483647 h 907"/>
              <a:gd name="T38" fmla="*/ 2147483647 w 264"/>
              <a:gd name="T39" fmla="*/ 2147483647 h 907"/>
              <a:gd name="T40" fmla="*/ 2147483647 w 264"/>
              <a:gd name="T41" fmla="*/ 2147483647 h 907"/>
              <a:gd name="T42" fmla="*/ 2147483647 w 264"/>
              <a:gd name="T43" fmla="*/ 2147483647 h 907"/>
              <a:gd name="T44" fmla="*/ 2147483647 w 264"/>
              <a:gd name="T45" fmla="*/ 2147483647 h 907"/>
              <a:gd name="T46" fmla="*/ 0 w 264"/>
              <a:gd name="T47" fmla="*/ 2147483647 h 907"/>
              <a:gd name="T48" fmla="*/ 2147483647 w 264"/>
              <a:gd name="T49" fmla="*/ 2147483647 h 907"/>
              <a:gd name="T50" fmla="*/ 2147483647 w 264"/>
              <a:gd name="T51" fmla="*/ 2147483647 h 907"/>
              <a:gd name="T52" fmla="*/ 2147483647 w 264"/>
              <a:gd name="T53" fmla="*/ 2147483647 h 907"/>
              <a:gd name="T54" fmla="*/ 2147483647 w 264"/>
              <a:gd name="T55" fmla="*/ 2147483647 h 907"/>
              <a:gd name="T56" fmla="*/ 2147483647 w 264"/>
              <a:gd name="T57" fmla="*/ 2147483647 h 907"/>
              <a:gd name="T58" fmla="*/ 2147483647 w 264"/>
              <a:gd name="T59" fmla="*/ 2147483647 h 907"/>
              <a:gd name="T60" fmla="*/ 2147483647 w 264"/>
              <a:gd name="T61" fmla="*/ 2147483647 h 907"/>
              <a:gd name="T62" fmla="*/ 2147483647 w 264"/>
              <a:gd name="T63" fmla="*/ 2147483647 h 907"/>
              <a:gd name="T64" fmla="*/ 2147483647 w 264"/>
              <a:gd name="T65" fmla="*/ 2147483647 h 907"/>
              <a:gd name="T66" fmla="*/ 2147483647 w 264"/>
              <a:gd name="T67" fmla="*/ 2147483647 h 907"/>
              <a:gd name="T68" fmla="*/ 2147483647 w 264"/>
              <a:gd name="T69" fmla="*/ 2147483647 h 907"/>
              <a:gd name="T70" fmla="*/ 2147483647 w 264"/>
              <a:gd name="T71" fmla="*/ 2147483647 h 9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4"/>
              <a:gd name="T109" fmla="*/ 0 h 907"/>
              <a:gd name="T110" fmla="*/ 264 w 264"/>
              <a:gd name="T111" fmla="*/ 907 h 9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4" h="907">
                <a:moveTo>
                  <a:pt x="226" y="0"/>
                </a:moveTo>
                <a:cubicBezTo>
                  <a:pt x="181" y="16"/>
                  <a:pt x="170" y="60"/>
                  <a:pt x="122" y="76"/>
                </a:cubicBezTo>
                <a:cubicBezTo>
                  <a:pt x="144" y="79"/>
                  <a:pt x="171" y="71"/>
                  <a:pt x="188" y="85"/>
                </a:cubicBezTo>
                <a:cubicBezTo>
                  <a:pt x="197" y="92"/>
                  <a:pt x="177" y="105"/>
                  <a:pt x="170" y="114"/>
                </a:cubicBezTo>
                <a:cubicBezTo>
                  <a:pt x="161" y="124"/>
                  <a:pt x="151" y="133"/>
                  <a:pt x="141" y="142"/>
                </a:cubicBezTo>
                <a:cubicBezTo>
                  <a:pt x="184" y="155"/>
                  <a:pt x="221" y="137"/>
                  <a:pt x="264" y="151"/>
                </a:cubicBezTo>
                <a:cubicBezTo>
                  <a:pt x="216" y="201"/>
                  <a:pt x="257" y="165"/>
                  <a:pt x="179" y="208"/>
                </a:cubicBezTo>
                <a:cubicBezTo>
                  <a:pt x="169" y="213"/>
                  <a:pt x="161" y="223"/>
                  <a:pt x="151" y="227"/>
                </a:cubicBezTo>
                <a:cubicBezTo>
                  <a:pt x="139" y="232"/>
                  <a:pt x="100" y="236"/>
                  <a:pt x="113" y="236"/>
                </a:cubicBezTo>
                <a:cubicBezTo>
                  <a:pt x="132" y="236"/>
                  <a:pt x="151" y="230"/>
                  <a:pt x="170" y="227"/>
                </a:cubicBezTo>
                <a:cubicBezTo>
                  <a:pt x="144" y="265"/>
                  <a:pt x="116" y="283"/>
                  <a:pt x="75" y="303"/>
                </a:cubicBezTo>
                <a:cubicBezTo>
                  <a:pt x="88" y="309"/>
                  <a:pt x="100" y="317"/>
                  <a:pt x="113" y="321"/>
                </a:cubicBezTo>
                <a:cubicBezTo>
                  <a:pt x="132" y="326"/>
                  <a:pt x="166" y="312"/>
                  <a:pt x="170" y="331"/>
                </a:cubicBezTo>
                <a:cubicBezTo>
                  <a:pt x="173" y="349"/>
                  <a:pt x="65" y="400"/>
                  <a:pt x="47" y="406"/>
                </a:cubicBezTo>
                <a:cubicBezTo>
                  <a:pt x="87" y="417"/>
                  <a:pt x="138" y="399"/>
                  <a:pt x="170" y="425"/>
                </a:cubicBezTo>
                <a:cubicBezTo>
                  <a:pt x="182" y="435"/>
                  <a:pt x="145" y="445"/>
                  <a:pt x="132" y="454"/>
                </a:cubicBezTo>
                <a:cubicBezTo>
                  <a:pt x="120" y="462"/>
                  <a:pt x="107" y="468"/>
                  <a:pt x="94" y="473"/>
                </a:cubicBezTo>
                <a:cubicBezTo>
                  <a:pt x="75" y="480"/>
                  <a:pt x="37" y="491"/>
                  <a:pt x="37" y="491"/>
                </a:cubicBezTo>
                <a:cubicBezTo>
                  <a:pt x="130" y="515"/>
                  <a:pt x="14" y="491"/>
                  <a:pt x="122" y="491"/>
                </a:cubicBezTo>
                <a:cubicBezTo>
                  <a:pt x="151" y="491"/>
                  <a:pt x="179" y="498"/>
                  <a:pt x="207" y="501"/>
                </a:cubicBezTo>
                <a:cubicBezTo>
                  <a:pt x="149" y="548"/>
                  <a:pt x="135" y="543"/>
                  <a:pt x="66" y="558"/>
                </a:cubicBezTo>
                <a:cubicBezTo>
                  <a:pt x="104" y="561"/>
                  <a:pt x="146" y="549"/>
                  <a:pt x="179" y="567"/>
                </a:cubicBezTo>
                <a:cubicBezTo>
                  <a:pt x="195" y="576"/>
                  <a:pt x="149" y="588"/>
                  <a:pt x="132" y="595"/>
                </a:cubicBezTo>
                <a:cubicBezTo>
                  <a:pt x="92" y="613"/>
                  <a:pt x="42" y="619"/>
                  <a:pt x="0" y="633"/>
                </a:cubicBezTo>
                <a:cubicBezTo>
                  <a:pt x="57" y="636"/>
                  <a:pt x="115" y="626"/>
                  <a:pt x="170" y="642"/>
                </a:cubicBezTo>
                <a:cubicBezTo>
                  <a:pt x="185" y="646"/>
                  <a:pt x="147" y="664"/>
                  <a:pt x="132" y="671"/>
                </a:cubicBezTo>
                <a:cubicBezTo>
                  <a:pt x="108" y="682"/>
                  <a:pt x="81" y="681"/>
                  <a:pt x="56" y="690"/>
                </a:cubicBezTo>
                <a:cubicBezTo>
                  <a:pt x="88" y="693"/>
                  <a:pt x="122" y="687"/>
                  <a:pt x="151" y="699"/>
                </a:cubicBezTo>
                <a:cubicBezTo>
                  <a:pt x="162" y="704"/>
                  <a:pt x="132" y="713"/>
                  <a:pt x="122" y="718"/>
                </a:cubicBezTo>
                <a:cubicBezTo>
                  <a:pt x="104" y="727"/>
                  <a:pt x="85" y="730"/>
                  <a:pt x="66" y="737"/>
                </a:cubicBezTo>
                <a:cubicBezTo>
                  <a:pt x="85" y="740"/>
                  <a:pt x="118" y="728"/>
                  <a:pt x="122" y="746"/>
                </a:cubicBezTo>
                <a:cubicBezTo>
                  <a:pt x="127" y="766"/>
                  <a:pt x="22" y="791"/>
                  <a:pt x="9" y="794"/>
                </a:cubicBezTo>
                <a:cubicBezTo>
                  <a:pt x="37" y="803"/>
                  <a:pt x="74" y="792"/>
                  <a:pt x="94" y="812"/>
                </a:cubicBezTo>
                <a:cubicBezTo>
                  <a:pt x="102" y="820"/>
                  <a:pt x="84" y="834"/>
                  <a:pt x="75" y="841"/>
                </a:cubicBezTo>
                <a:cubicBezTo>
                  <a:pt x="59" y="855"/>
                  <a:pt x="29" y="863"/>
                  <a:pt x="9" y="869"/>
                </a:cubicBezTo>
                <a:cubicBezTo>
                  <a:pt x="77" y="887"/>
                  <a:pt x="36" y="877"/>
                  <a:pt x="9" y="907"/>
                </a:cubicBezTo>
              </a:path>
            </a:pathLst>
          </a:custGeom>
          <a:noFill/>
          <a:ln w="57150">
            <a:solidFill>
              <a:srgbClr val="FF0066"/>
            </a:solidFill>
            <a:round/>
            <a:headEnd/>
            <a:tailEnd/>
          </a:ln>
        </p:spPr>
        <p:txBody>
          <a:bodyPr/>
          <a:lstStyle/>
          <a:p>
            <a:endParaRPr lang="en-US"/>
          </a:p>
        </p:txBody>
      </p:sp>
      <p:sp>
        <p:nvSpPr>
          <p:cNvPr id="23569" name="Rectangle 19"/>
          <p:cNvSpPr>
            <a:spLocks noChangeArrowheads="1"/>
          </p:cNvSpPr>
          <p:nvPr/>
        </p:nvSpPr>
        <p:spPr bwMode="auto">
          <a:xfrm>
            <a:off x="2133600" y="0"/>
            <a:ext cx="5689600" cy="701675"/>
          </a:xfrm>
          <a:prstGeom prst="rect">
            <a:avLst/>
          </a:prstGeom>
          <a:noFill/>
          <a:ln w="9525">
            <a:noFill/>
            <a:miter lim="800000"/>
            <a:headEnd/>
            <a:tailEnd/>
          </a:ln>
        </p:spPr>
        <p:txBody>
          <a:bodyPr wrap="none">
            <a:spAutoFit/>
          </a:bodyPr>
          <a:lstStyle/>
          <a:p>
            <a:pPr defTabSz="914400" eaLnBrk="0" hangingPunct="0"/>
            <a:r>
              <a:rPr lang="en-US" sz="4000">
                <a:solidFill>
                  <a:srgbClr val="FFFFFF"/>
                </a:solidFill>
                <a:latin typeface="Verdana" pitchFamily="34" charset="0"/>
              </a:rPr>
              <a:t>Alcoholic Family System</a:t>
            </a:r>
            <a:endParaRPr lang="en-US" sz="2600">
              <a:solidFill>
                <a:srgbClr val="FFFFFF"/>
              </a:solidFill>
              <a:latin typeface="Verdan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3581400" y="3168650"/>
            <a:ext cx="1981200" cy="528638"/>
          </a:xfrm>
          <a:prstGeom prst="rect">
            <a:avLst/>
          </a:prstGeom>
          <a:solidFill>
            <a:schemeClr val="bg1"/>
          </a:solidFill>
          <a:ln w="9525">
            <a:solidFill>
              <a:srgbClr val="FFFF00"/>
            </a:solidFill>
            <a:miter lim="800000"/>
            <a:headEnd/>
            <a:tailEnd/>
          </a:ln>
        </p:spPr>
        <p:txBody>
          <a:bodyPr>
            <a:spAutoFit/>
          </a:bodyPr>
          <a:lstStyle/>
          <a:p>
            <a:pPr algn="ctr" defTabSz="914400">
              <a:spcBef>
                <a:spcPct val="50000"/>
              </a:spcBef>
            </a:pPr>
            <a:r>
              <a:rPr lang="en-US" sz="2800" b="1">
                <a:solidFill>
                  <a:srgbClr val="FFFF00"/>
                </a:solidFill>
              </a:rPr>
              <a:t>Dis-Ease</a:t>
            </a:r>
          </a:p>
        </p:txBody>
      </p:sp>
      <p:sp>
        <p:nvSpPr>
          <p:cNvPr id="25602" name="Line 3"/>
          <p:cNvSpPr>
            <a:spLocks noChangeShapeType="1"/>
          </p:cNvSpPr>
          <p:nvPr/>
        </p:nvSpPr>
        <p:spPr bwMode="auto">
          <a:xfrm flipH="1" flipV="1">
            <a:off x="1295400" y="2895600"/>
            <a:ext cx="2286000" cy="609600"/>
          </a:xfrm>
          <a:prstGeom prst="line">
            <a:avLst/>
          </a:prstGeom>
          <a:noFill/>
          <a:ln w="38100">
            <a:solidFill>
              <a:schemeClr val="tx1"/>
            </a:solidFill>
            <a:round/>
            <a:headEnd/>
            <a:tailEnd type="triangle" w="med" len="med"/>
          </a:ln>
        </p:spPr>
        <p:txBody>
          <a:bodyPr/>
          <a:lstStyle/>
          <a:p>
            <a:endParaRPr lang="en-US"/>
          </a:p>
        </p:txBody>
      </p:sp>
      <p:sp>
        <p:nvSpPr>
          <p:cNvPr id="25603" name="Line 4"/>
          <p:cNvSpPr>
            <a:spLocks noChangeShapeType="1"/>
          </p:cNvSpPr>
          <p:nvPr/>
        </p:nvSpPr>
        <p:spPr bwMode="auto">
          <a:xfrm flipH="1">
            <a:off x="2438400" y="3733800"/>
            <a:ext cx="2133600" cy="838200"/>
          </a:xfrm>
          <a:prstGeom prst="line">
            <a:avLst/>
          </a:prstGeom>
          <a:noFill/>
          <a:ln w="38100">
            <a:solidFill>
              <a:schemeClr val="tx1"/>
            </a:solidFill>
            <a:round/>
            <a:headEnd/>
            <a:tailEnd type="triangle" w="med" len="med"/>
          </a:ln>
        </p:spPr>
        <p:txBody>
          <a:bodyPr/>
          <a:lstStyle/>
          <a:p>
            <a:endParaRPr lang="en-US"/>
          </a:p>
        </p:txBody>
      </p:sp>
      <p:sp>
        <p:nvSpPr>
          <p:cNvPr id="25604" name="Line 5"/>
          <p:cNvSpPr>
            <a:spLocks noChangeShapeType="1"/>
          </p:cNvSpPr>
          <p:nvPr/>
        </p:nvSpPr>
        <p:spPr bwMode="auto">
          <a:xfrm>
            <a:off x="4800600" y="3733800"/>
            <a:ext cx="609600" cy="1066800"/>
          </a:xfrm>
          <a:prstGeom prst="line">
            <a:avLst/>
          </a:prstGeom>
          <a:noFill/>
          <a:ln w="38100">
            <a:solidFill>
              <a:schemeClr val="tx1"/>
            </a:solidFill>
            <a:round/>
            <a:headEnd/>
            <a:tailEnd type="triangle" w="med" len="med"/>
          </a:ln>
        </p:spPr>
        <p:txBody>
          <a:bodyPr/>
          <a:lstStyle/>
          <a:p>
            <a:endParaRPr lang="en-US"/>
          </a:p>
        </p:txBody>
      </p:sp>
      <p:sp>
        <p:nvSpPr>
          <p:cNvPr id="25605" name="Line 6"/>
          <p:cNvSpPr>
            <a:spLocks noChangeShapeType="1"/>
          </p:cNvSpPr>
          <p:nvPr/>
        </p:nvSpPr>
        <p:spPr bwMode="auto">
          <a:xfrm>
            <a:off x="5638800" y="3352800"/>
            <a:ext cx="1524000" cy="609600"/>
          </a:xfrm>
          <a:prstGeom prst="line">
            <a:avLst/>
          </a:prstGeom>
          <a:noFill/>
          <a:ln w="38100">
            <a:solidFill>
              <a:schemeClr val="tx1"/>
            </a:solidFill>
            <a:round/>
            <a:headEnd/>
            <a:tailEnd type="triangle" w="med" len="med"/>
          </a:ln>
        </p:spPr>
        <p:txBody>
          <a:bodyPr/>
          <a:lstStyle/>
          <a:p>
            <a:endParaRPr lang="en-US"/>
          </a:p>
        </p:txBody>
      </p:sp>
      <p:sp>
        <p:nvSpPr>
          <p:cNvPr id="25606" name="Line 7"/>
          <p:cNvSpPr>
            <a:spLocks noChangeShapeType="1"/>
          </p:cNvSpPr>
          <p:nvPr/>
        </p:nvSpPr>
        <p:spPr bwMode="auto">
          <a:xfrm flipH="1" flipV="1">
            <a:off x="3962400" y="2209800"/>
            <a:ext cx="228600" cy="914400"/>
          </a:xfrm>
          <a:prstGeom prst="line">
            <a:avLst/>
          </a:prstGeom>
          <a:noFill/>
          <a:ln w="38100">
            <a:solidFill>
              <a:schemeClr val="tx1"/>
            </a:solidFill>
            <a:round/>
            <a:headEnd/>
            <a:tailEnd type="triangle" w="med" len="med"/>
          </a:ln>
        </p:spPr>
        <p:txBody>
          <a:bodyPr/>
          <a:lstStyle/>
          <a:p>
            <a:endParaRPr lang="en-US"/>
          </a:p>
        </p:txBody>
      </p:sp>
      <p:pic>
        <p:nvPicPr>
          <p:cNvPr id="25607" name="Picture 8" descr="j0091589"/>
          <p:cNvPicPr>
            <a:picLocks noChangeAspect="1" noChangeArrowheads="1"/>
          </p:cNvPicPr>
          <p:nvPr/>
        </p:nvPicPr>
        <p:blipFill>
          <a:blip r:embed="rId3"/>
          <a:srcRect/>
          <a:stretch>
            <a:fillRect/>
          </a:stretch>
        </p:blipFill>
        <p:spPr bwMode="auto">
          <a:xfrm>
            <a:off x="5029200" y="4800600"/>
            <a:ext cx="1241425" cy="1371600"/>
          </a:xfrm>
          <a:prstGeom prst="rect">
            <a:avLst/>
          </a:prstGeom>
          <a:noFill/>
          <a:ln w="9525">
            <a:noFill/>
            <a:miter lim="800000"/>
            <a:headEnd/>
            <a:tailEnd/>
          </a:ln>
        </p:spPr>
      </p:pic>
      <p:pic>
        <p:nvPicPr>
          <p:cNvPr id="25608" name="Picture 9" descr="pe07020_"/>
          <p:cNvPicPr>
            <a:picLocks noChangeAspect="1" noChangeArrowheads="1"/>
          </p:cNvPicPr>
          <p:nvPr/>
        </p:nvPicPr>
        <p:blipFill>
          <a:blip r:embed="rId4"/>
          <a:srcRect/>
          <a:stretch>
            <a:fillRect/>
          </a:stretch>
        </p:blipFill>
        <p:spPr bwMode="auto">
          <a:xfrm>
            <a:off x="2895600" y="838200"/>
            <a:ext cx="1371600" cy="1316038"/>
          </a:xfrm>
          <a:prstGeom prst="rect">
            <a:avLst/>
          </a:prstGeom>
          <a:noFill/>
          <a:ln w="9525">
            <a:noFill/>
            <a:miter lim="800000"/>
            <a:headEnd/>
            <a:tailEnd/>
          </a:ln>
        </p:spPr>
      </p:pic>
      <p:pic>
        <p:nvPicPr>
          <p:cNvPr id="25609" name="Picture 10" descr="pe07006_"/>
          <p:cNvPicPr>
            <a:picLocks noChangeAspect="1" noChangeArrowheads="1"/>
          </p:cNvPicPr>
          <p:nvPr/>
        </p:nvPicPr>
        <p:blipFill>
          <a:blip r:embed="rId5"/>
          <a:srcRect/>
          <a:stretch>
            <a:fillRect/>
          </a:stretch>
        </p:blipFill>
        <p:spPr bwMode="auto">
          <a:xfrm>
            <a:off x="7162800" y="3352800"/>
            <a:ext cx="1309688" cy="1352550"/>
          </a:xfrm>
          <a:prstGeom prst="rect">
            <a:avLst/>
          </a:prstGeom>
          <a:noFill/>
          <a:ln w="9525">
            <a:noFill/>
            <a:miter lim="800000"/>
            <a:headEnd/>
            <a:tailEnd/>
          </a:ln>
        </p:spPr>
      </p:pic>
      <p:pic>
        <p:nvPicPr>
          <p:cNvPr id="25610" name="Picture 11" descr="j0114052"/>
          <p:cNvPicPr>
            <a:picLocks noChangeAspect="1" noChangeArrowheads="1"/>
          </p:cNvPicPr>
          <p:nvPr/>
        </p:nvPicPr>
        <p:blipFill>
          <a:blip r:embed="rId6"/>
          <a:srcRect/>
          <a:stretch>
            <a:fillRect/>
          </a:stretch>
        </p:blipFill>
        <p:spPr bwMode="auto">
          <a:xfrm>
            <a:off x="304800" y="1295400"/>
            <a:ext cx="1058863" cy="2133600"/>
          </a:xfrm>
          <a:prstGeom prst="rect">
            <a:avLst/>
          </a:prstGeom>
          <a:noFill/>
          <a:ln w="9525">
            <a:noFill/>
            <a:miter lim="800000"/>
            <a:headEnd/>
            <a:tailEnd/>
          </a:ln>
        </p:spPr>
      </p:pic>
      <p:pic>
        <p:nvPicPr>
          <p:cNvPr id="25611" name="Picture 12" descr="j0089082"/>
          <p:cNvPicPr>
            <a:picLocks noChangeAspect="1" noChangeArrowheads="1"/>
          </p:cNvPicPr>
          <p:nvPr/>
        </p:nvPicPr>
        <p:blipFill>
          <a:blip r:embed="rId7"/>
          <a:srcRect/>
          <a:stretch>
            <a:fillRect/>
          </a:stretch>
        </p:blipFill>
        <p:spPr bwMode="auto">
          <a:xfrm>
            <a:off x="1371600" y="4343400"/>
            <a:ext cx="1066800" cy="1219200"/>
          </a:xfrm>
          <a:prstGeom prst="rect">
            <a:avLst/>
          </a:prstGeom>
          <a:noFill/>
          <a:ln w="9525">
            <a:noFill/>
            <a:miter lim="800000"/>
            <a:headEnd/>
            <a:tailEnd/>
          </a:ln>
        </p:spPr>
      </p:pic>
      <p:sp>
        <p:nvSpPr>
          <p:cNvPr id="25612" name="Line 13"/>
          <p:cNvSpPr>
            <a:spLocks noChangeShapeType="1"/>
          </p:cNvSpPr>
          <p:nvPr/>
        </p:nvSpPr>
        <p:spPr bwMode="auto">
          <a:xfrm flipV="1">
            <a:off x="5105400" y="2286000"/>
            <a:ext cx="1143000" cy="838200"/>
          </a:xfrm>
          <a:prstGeom prst="line">
            <a:avLst/>
          </a:prstGeom>
          <a:noFill/>
          <a:ln w="38100">
            <a:solidFill>
              <a:schemeClr val="tx1"/>
            </a:solidFill>
            <a:round/>
            <a:headEnd/>
            <a:tailEnd type="triangle" w="med" len="med"/>
          </a:ln>
        </p:spPr>
        <p:txBody>
          <a:bodyPr/>
          <a:lstStyle/>
          <a:p>
            <a:endParaRPr lang="en-US"/>
          </a:p>
        </p:txBody>
      </p:sp>
      <p:pic>
        <p:nvPicPr>
          <p:cNvPr id="25613" name="Picture 14" descr="Anger3"/>
          <p:cNvPicPr>
            <a:picLocks noChangeAspect="1" noChangeArrowheads="1"/>
          </p:cNvPicPr>
          <p:nvPr/>
        </p:nvPicPr>
        <p:blipFill>
          <a:blip r:embed="rId8"/>
          <a:srcRect/>
          <a:stretch>
            <a:fillRect/>
          </a:stretch>
        </p:blipFill>
        <p:spPr bwMode="auto">
          <a:xfrm>
            <a:off x="6248400" y="762000"/>
            <a:ext cx="1470025"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noFill/>
        </p:spPr>
        <p:txBody>
          <a:bodyPr/>
          <a:lstStyle/>
          <a:p>
            <a:pPr eaLnBrk="1" hangingPunct="1"/>
            <a:r>
              <a:rPr lang="en-US" smtClean="0">
                <a:latin typeface="Corbel" pitchFamily="34" charset="0"/>
                <a:ea typeface="ＭＳ Ｐゴシック" pitchFamily="34" charset="-128"/>
              </a:rPr>
              <a:t>Systemic Family Intervention</a:t>
            </a:r>
          </a:p>
        </p:txBody>
      </p:sp>
      <p:sp>
        <p:nvSpPr>
          <p:cNvPr id="27650" name="Rectangle 3"/>
          <p:cNvSpPr>
            <a:spLocks noGrp="1" noChangeArrowheads="1"/>
          </p:cNvSpPr>
          <p:nvPr>
            <p:ph idx="1"/>
          </p:nvPr>
        </p:nvSpPr>
        <p:spPr/>
        <p:txBody>
          <a:bodyPr/>
          <a:lstStyle/>
          <a:p>
            <a:pPr eaLnBrk="1" hangingPunct="1"/>
            <a:r>
              <a:rPr lang="en-US" sz="2800" smtClean="0">
                <a:latin typeface="Corbel" pitchFamily="34" charset="0"/>
                <a:ea typeface="ＭＳ Ｐゴシック" pitchFamily="34" charset="-128"/>
              </a:rPr>
              <a:t>Invitational</a:t>
            </a:r>
          </a:p>
          <a:p>
            <a:pPr eaLnBrk="1" hangingPunct="1"/>
            <a:r>
              <a:rPr lang="en-US" sz="2800" smtClean="0">
                <a:latin typeface="Corbel" pitchFamily="34" charset="0"/>
                <a:ea typeface="ＭＳ Ｐゴシック" pitchFamily="34" charset="-128"/>
              </a:rPr>
              <a:t>Motivational</a:t>
            </a:r>
          </a:p>
          <a:p>
            <a:pPr eaLnBrk="1" hangingPunct="1"/>
            <a:r>
              <a:rPr lang="en-US" sz="2800" smtClean="0">
                <a:latin typeface="Corbel" pitchFamily="34" charset="0"/>
                <a:ea typeface="ＭＳ Ｐゴシック" pitchFamily="34" charset="-128"/>
              </a:rPr>
              <a:t>Family Focused</a:t>
            </a:r>
          </a:p>
          <a:p>
            <a:pPr eaLnBrk="1" hangingPunct="1"/>
            <a:r>
              <a:rPr lang="en-US" sz="2800" smtClean="0">
                <a:latin typeface="Corbel" pitchFamily="34" charset="0"/>
                <a:ea typeface="ＭＳ Ｐゴシック" pitchFamily="34" charset="-128"/>
              </a:rPr>
              <a:t>Respectful</a:t>
            </a:r>
          </a:p>
          <a:p>
            <a:pPr eaLnBrk="1" hangingPunct="1"/>
            <a:r>
              <a:rPr lang="en-US" sz="2800" smtClean="0">
                <a:latin typeface="Corbel" pitchFamily="34" charset="0"/>
                <a:ea typeface="ＭＳ Ｐゴシック" pitchFamily="34" charset="-128"/>
              </a:rPr>
              <a:t>Honest and non-deceptive</a:t>
            </a:r>
          </a:p>
          <a:p>
            <a:pPr eaLnBrk="1" hangingPunct="1"/>
            <a:r>
              <a:rPr lang="en-US" sz="2800" smtClean="0">
                <a:latin typeface="Corbel" pitchFamily="34" charset="0"/>
                <a:ea typeface="ＭＳ Ｐゴシック" pitchFamily="34" charset="-128"/>
              </a:rPr>
              <a:t>Process oriented not an event</a:t>
            </a:r>
          </a:p>
          <a:p>
            <a:pPr eaLnBrk="1" hangingPunct="1"/>
            <a:r>
              <a:rPr lang="en-US" sz="2800" smtClean="0">
                <a:latin typeface="Corbel" pitchFamily="34" charset="0"/>
                <a:ea typeface="ＭＳ Ｐゴシック" pitchFamily="34" charset="-128"/>
              </a:rPr>
              <a:t>Highly effective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7357</TotalTime>
  <Words>2674</Words>
  <Application>Microsoft Office PowerPoint</Application>
  <PresentationFormat>On-screen Show (4:3)</PresentationFormat>
  <Paragraphs>328</Paragraphs>
  <Slides>48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ＭＳ Ｐゴシック</vt:lpstr>
      <vt:lpstr>Calibri</vt:lpstr>
      <vt:lpstr>Corbel</vt:lpstr>
      <vt:lpstr>Verdana</vt:lpstr>
      <vt:lpstr>Wingdings</vt:lpstr>
      <vt:lpstr>Wingdings 2</vt:lpstr>
      <vt:lpstr>Tahoma</vt:lpstr>
      <vt:lpstr>Black</vt:lpstr>
      <vt:lpstr>Family Focused Intervention  and Treatment</vt:lpstr>
      <vt:lpstr>Change Theory and Intervention</vt:lpstr>
      <vt:lpstr>Apply to families what has been proven to work in PHP’s</vt:lpstr>
      <vt:lpstr>Teaching Points</vt:lpstr>
      <vt:lpstr>Family Interventions</vt:lpstr>
      <vt:lpstr>3 Main Models of Family Intervention</vt:lpstr>
      <vt:lpstr>Slide 7</vt:lpstr>
      <vt:lpstr>Slide 8</vt:lpstr>
      <vt:lpstr>Systemic Family Intervention</vt:lpstr>
      <vt:lpstr>Systemic Family Intervention Overview</vt:lpstr>
      <vt:lpstr>What is the goal of family intervention?</vt:lpstr>
      <vt:lpstr>Systemic Family Intervention Today</vt:lpstr>
      <vt:lpstr> Utilize Experiential / Sculpting and Psychodrama Techniques </vt:lpstr>
      <vt:lpstr>Principles Involved in  Effective Invitational Interventions </vt:lpstr>
      <vt:lpstr>Why is prior notification so important?</vt:lpstr>
      <vt:lpstr>Risk of the surprise model</vt:lpstr>
      <vt:lpstr>Families Perception Pre-Intervention &amp; Pre-Contact</vt:lpstr>
      <vt:lpstr>1st contact </vt:lpstr>
      <vt:lpstr>Families Perception 1st Contact with Interventionist</vt:lpstr>
      <vt:lpstr>Assessment</vt:lpstr>
      <vt:lpstr>Families Perception  Assessment</vt:lpstr>
      <vt:lpstr>Invitation Process</vt:lpstr>
      <vt:lpstr>Slide 23</vt:lpstr>
      <vt:lpstr>Families at beginning of Invitation</vt:lpstr>
      <vt:lpstr>Family Perception after 1st contact </vt:lpstr>
      <vt:lpstr>Families Perception  Day one, The Disease</vt:lpstr>
      <vt:lpstr>Families Perception Day 2  Enabling and Codependency</vt:lpstr>
      <vt:lpstr>Families: The Missing Link</vt:lpstr>
      <vt:lpstr>Slide 29</vt:lpstr>
      <vt:lpstr>The Pink Cloud</vt:lpstr>
      <vt:lpstr>Slide 31</vt:lpstr>
      <vt:lpstr>Trauma of Early Recovery</vt:lpstr>
      <vt:lpstr>Many families cannot survive the trauma of early recovery</vt:lpstr>
      <vt:lpstr>How Can Families Survive?</vt:lpstr>
      <vt:lpstr>Family Twelve Step Programs</vt:lpstr>
      <vt:lpstr>Where we are today</vt:lpstr>
      <vt:lpstr>Couple’s therapy in early recovery</vt:lpstr>
      <vt:lpstr>Developing healthy relationship dynamics in early recovery can be difficult</vt:lpstr>
      <vt:lpstr>Current recommendations during a Systemic Family Intervention</vt:lpstr>
      <vt:lpstr>Treatment options for Families</vt:lpstr>
      <vt:lpstr>Intensive Workshops</vt:lpstr>
      <vt:lpstr>Case Management</vt:lpstr>
      <vt:lpstr>Onsite Family Re-Integration Workshops</vt:lpstr>
      <vt:lpstr>Individual Family Reintegration Workshop</vt:lpstr>
      <vt:lpstr>Aftercare and Case Management</vt:lpstr>
      <vt:lpstr>Urine Testing and Monitoring</vt:lpstr>
      <vt:lpstr>Family Recovery</vt:lpstr>
      <vt:lpstr>To Download Presentation</vt:lpstr>
    </vt:vector>
  </TitlesOfParts>
  <Company>Tracy Intervention Services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Improved Outcomes by Focusing on  Families</dc:title>
  <dc:creator>James Tracy</dc:creator>
  <cp:lastModifiedBy>Sandy Patrick</cp:lastModifiedBy>
  <cp:revision>71</cp:revision>
  <dcterms:created xsi:type="dcterms:W3CDTF">2010-06-07T03:49:23Z</dcterms:created>
  <dcterms:modified xsi:type="dcterms:W3CDTF">2011-01-18T20:57:52Z</dcterms:modified>
</cp:coreProperties>
</file>