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4CC32F-82D8-4C2E-AC89-29AA7A331925}" type="datetimeFigureOut">
              <a:rPr lang="en-US" smtClean="0"/>
              <a:t>1/26/2012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47F1CA-C8A9-4D0E-AB4F-5C0502E834B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CC32F-82D8-4C2E-AC89-29AA7A331925}" type="datetimeFigureOut">
              <a:rPr lang="en-US" smtClean="0"/>
              <a:t>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7F1CA-C8A9-4D0E-AB4F-5C0502E834B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CC32F-82D8-4C2E-AC89-29AA7A331925}" type="datetimeFigureOut">
              <a:rPr lang="en-US" smtClean="0"/>
              <a:t>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7F1CA-C8A9-4D0E-AB4F-5C0502E834B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CC32F-82D8-4C2E-AC89-29AA7A331925}" type="datetimeFigureOut">
              <a:rPr lang="en-US" smtClean="0"/>
              <a:t>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7F1CA-C8A9-4D0E-AB4F-5C0502E834B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CC32F-82D8-4C2E-AC89-29AA7A331925}" type="datetimeFigureOut">
              <a:rPr lang="en-US" smtClean="0"/>
              <a:t>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7F1CA-C8A9-4D0E-AB4F-5C0502E834B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CC32F-82D8-4C2E-AC89-29AA7A331925}" type="datetimeFigureOut">
              <a:rPr lang="en-US" smtClean="0"/>
              <a:t>1/26/2012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7F1CA-C8A9-4D0E-AB4F-5C0502E834B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CC32F-82D8-4C2E-AC89-29AA7A331925}" type="datetimeFigureOut">
              <a:rPr lang="en-US" smtClean="0"/>
              <a:t>1/26/2012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7F1CA-C8A9-4D0E-AB4F-5C0502E834B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CC32F-82D8-4C2E-AC89-29AA7A331925}" type="datetimeFigureOut">
              <a:rPr lang="en-US" smtClean="0"/>
              <a:t>1/26/2012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7F1CA-C8A9-4D0E-AB4F-5C0502E834B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4CC32F-82D8-4C2E-AC89-29AA7A331925}" type="datetimeFigureOut">
              <a:rPr lang="en-US" smtClean="0"/>
              <a:t>1/26/2012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7F1CA-C8A9-4D0E-AB4F-5C0502E834B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4CC32F-82D8-4C2E-AC89-29AA7A331925}" type="datetimeFigureOut">
              <a:rPr lang="en-US" smtClean="0"/>
              <a:t>1/26/2012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7F1CA-C8A9-4D0E-AB4F-5C0502E834B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4CC32F-82D8-4C2E-AC89-29AA7A331925}" type="datetimeFigureOut">
              <a:rPr lang="en-US" smtClean="0"/>
              <a:t>1/26/2012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47F1CA-C8A9-4D0E-AB4F-5C0502E834B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4CC32F-82D8-4C2E-AC89-29AA7A331925}" type="datetimeFigureOut">
              <a:rPr lang="en-US" smtClean="0"/>
              <a:t>1/26/2012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47F1CA-C8A9-4D0E-AB4F-5C0502E834B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534400" cy="4190999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Alcohol Use Disorders</a:t>
            </a:r>
            <a:br>
              <a:rPr lang="en-US" sz="3200" dirty="0" smtClean="0"/>
            </a:br>
            <a:r>
              <a:rPr lang="en-US" sz="3200" dirty="0" smtClean="0"/>
              <a:t>Treatment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400" dirty="0" smtClean="0"/>
              <a:t>Abstinence – </a:t>
            </a:r>
            <a:r>
              <a:rPr lang="en-US" sz="4400" dirty="0" err="1" smtClean="0"/>
              <a:t>vs</a:t>
            </a:r>
            <a:r>
              <a:rPr lang="en-US" sz="4400" dirty="0" smtClean="0"/>
              <a:t> - Moderation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 Review of 50 Years of Controversy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Disease Clarification</a:t>
            </a:r>
            <a:br>
              <a:rPr lang="en-US" sz="3200" dirty="0" smtClean="0"/>
            </a:br>
            <a:r>
              <a:rPr lang="en-US" sz="3200" dirty="0" smtClean="0"/>
              <a:t>Treatment Revisited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7086600" cy="838200"/>
          </a:xfrm>
        </p:spPr>
        <p:txBody>
          <a:bodyPr/>
          <a:lstStyle/>
          <a:p>
            <a:pPr algn="r"/>
            <a:r>
              <a:rPr lang="en-US" dirty="0" smtClean="0"/>
              <a:t>Burns M. Brady, MD, FASAM, FAAFP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64820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sz="1800" dirty="0" smtClean="0">
                <a:solidFill>
                  <a:schemeClr val="accent1"/>
                </a:solidFill>
              </a:rPr>
              <a:t>G.  </a:t>
            </a:r>
            <a:r>
              <a:rPr lang="en-US" dirty="0" err="1" smtClean="0"/>
              <a:t>Sobell</a:t>
            </a:r>
            <a:r>
              <a:rPr lang="en-US" dirty="0" smtClean="0"/>
              <a:t> and </a:t>
            </a:r>
            <a:r>
              <a:rPr lang="en-US" dirty="0" err="1" smtClean="0"/>
              <a:t>Sobell</a:t>
            </a:r>
            <a:r>
              <a:rPr lang="en-US" dirty="0" smtClean="0"/>
              <a:t> editorial – (1995)</a:t>
            </a:r>
          </a:p>
          <a:p>
            <a:pPr>
              <a:buNone/>
            </a:pPr>
            <a:r>
              <a:rPr lang="en-US" dirty="0" smtClean="0"/>
              <a:t>		 	</a:t>
            </a:r>
            <a:r>
              <a:rPr lang="en-US" sz="1800" dirty="0" smtClean="0">
                <a:solidFill>
                  <a:schemeClr val="accent1"/>
                </a:solidFill>
              </a:rPr>
              <a:t>1.  </a:t>
            </a:r>
            <a:r>
              <a:rPr lang="en-US" dirty="0" smtClean="0"/>
              <a:t>Semantic shift from controlled drinking to: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sz="1800" dirty="0" smtClean="0">
                <a:solidFill>
                  <a:schemeClr val="accent1"/>
                </a:solidFill>
              </a:rPr>
              <a:t>a.  </a:t>
            </a:r>
            <a:r>
              <a:rPr lang="en-US" dirty="0" smtClean="0"/>
              <a:t>Moderation training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sz="1800" dirty="0" smtClean="0">
                <a:solidFill>
                  <a:schemeClr val="accent1"/>
                </a:solidFill>
              </a:rPr>
              <a:t>b.  </a:t>
            </a:r>
            <a:r>
              <a:rPr lang="en-US" dirty="0" smtClean="0"/>
              <a:t>Harm reduction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    This to cover large groups of non dependent (abuse) 	    drinkers and many dependent drinkers would not quit.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    Abstinence – anchor </a:t>
            </a:r>
            <a:r>
              <a:rPr lang="en-US" u="sng" dirty="0" smtClean="0"/>
              <a:t>minimal</a:t>
            </a:r>
            <a:r>
              <a:rPr lang="en-US" dirty="0" smtClean="0"/>
              <a:t> </a:t>
            </a:r>
            <a:r>
              <a:rPr lang="en-US" u="sng" dirty="0" smtClean="0"/>
              <a:t>harm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Moderate drinking – harm reduction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sz="1800" dirty="0" smtClean="0">
                <a:solidFill>
                  <a:schemeClr val="accent1"/>
                </a:solidFill>
              </a:rPr>
              <a:t>2.  </a:t>
            </a:r>
            <a:r>
              <a:rPr lang="en-US" dirty="0" smtClean="0"/>
              <a:t>Severe drinkers – abstinence (dependent)</a:t>
            </a:r>
          </a:p>
          <a:p>
            <a:pPr>
              <a:buNone/>
            </a:pPr>
            <a:r>
              <a:rPr lang="en-US" dirty="0" smtClean="0"/>
              <a:t>			   Moderate drinkers – CD (abuse)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Autofit/>
          </a:bodyPr>
          <a:lstStyle/>
          <a:p>
            <a:r>
              <a:rPr lang="en-US" sz="1300" dirty="0" smtClean="0">
                <a:solidFill>
                  <a:schemeClr val="accent1"/>
                </a:solidFill>
              </a:rPr>
              <a:t>II.</a:t>
            </a:r>
            <a:r>
              <a:rPr lang="en-US" sz="1300" dirty="0" smtClean="0">
                <a:solidFill>
                  <a:schemeClr val="tx1"/>
                </a:solidFill>
              </a:rPr>
              <a:t> 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Sobell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and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Sobell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(cont’d)</a:t>
            </a:r>
            <a:endParaRPr lang="en-US" sz="13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>
            <a:normAutofit/>
          </a:bodyPr>
          <a:lstStyle/>
          <a:p>
            <a:pPr marL="681228" indent="-571500">
              <a:spcBef>
                <a:spcPts val="0"/>
              </a:spcBef>
              <a:buAutoNum type="romanUcPeriod" startAt="3"/>
            </a:pPr>
            <a:r>
              <a:rPr lang="en-US" sz="1600" dirty="0" smtClean="0"/>
              <a:t>Audrey </a:t>
            </a:r>
            <a:r>
              <a:rPr lang="en-US" sz="1600" dirty="0" err="1" smtClean="0"/>
              <a:t>Kishline</a:t>
            </a:r>
            <a:r>
              <a:rPr lang="en-US" sz="1600" dirty="0" smtClean="0"/>
              <a:t> – Moderate Drinking </a:t>
            </a:r>
          </a:p>
          <a:p>
            <a:pPr marL="681228" indent="-571500">
              <a:spcBef>
                <a:spcPts val="0"/>
              </a:spcBef>
              <a:buNone/>
            </a:pPr>
            <a:r>
              <a:rPr lang="en-US" sz="1600" dirty="0" smtClean="0"/>
              <a:t>			         (1994) published</a:t>
            </a:r>
          </a:p>
          <a:p>
            <a:pPr marL="681228" indent="-571500">
              <a:spcBef>
                <a:spcPts val="0"/>
              </a:spcBef>
              <a:buNone/>
            </a:pPr>
            <a:endParaRPr lang="en-US" sz="1600" dirty="0" smtClean="0"/>
          </a:p>
          <a:p>
            <a:pPr marL="681228" indent="-571500"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400" dirty="0" smtClean="0">
                <a:solidFill>
                  <a:schemeClr val="accent1"/>
                </a:solidFill>
              </a:rPr>
              <a:t>A.   </a:t>
            </a:r>
            <a:r>
              <a:rPr lang="en-US" sz="1600" dirty="0" smtClean="0"/>
              <a:t>Moderation Management</a:t>
            </a:r>
          </a:p>
          <a:p>
            <a:pPr marL="681228" indent="-571500">
              <a:spcBef>
                <a:spcPts val="0"/>
              </a:spcBef>
              <a:buNone/>
            </a:pPr>
            <a:endParaRPr lang="en-US" sz="1600" dirty="0" smtClean="0"/>
          </a:p>
          <a:p>
            <a:pPr marL="681228" indent="-571500">
              <a:spcBef>
                <a:spcPts val="0"/>
              </a:spcBef>
              <a:buNone/>
            </a:pPr>
            <a:r>
              <a:rPr lang="en-US" sz="1600" dirty="0" smtClean="0"/>
              <a:t>	     Result of </a:t>
            </a:r>
            <a:r>
              <a:rPr lang="en-US" sz="1600" dirty="0" err="1" smtClean="0"/>
              <a:t>Kishline’s</a:t>
            </a:r>
            <a:r>
              <a:rPr lang="en-US" sz="1600" dirty="0" smtClean="0"/>
              <a:t> search of Rx for her own alcoholism.  “When I  </a:t>
            </a:r>
          </a:p>
          <a:p>
            <a:pPr marL="681228" indent="-571500">
              <a:spcBef>
                <a:spcPts val="0"/>
              </a:spcBef>
              <a:buNone/>
            </a:pPr>
            <a:r>
              <a:rPr lang="en-US" sz="1600" dirty="0" smtClean="0"/>
              <a:t>	     began to look for moderation options – the first revelation that I  </a:t>
            </a:r>
          </a:p>
          <a:p>
            <a:pPr marL="681228" indent="-571500">
              <a:spcBef>
                <a:spcPts val="0"/>
              </a:spcBef>
              <a:buNone/>
            </a:pPr>
            <a:r>
              <a:rPr lang="en-US" sz="1600" dirty="0" smtClean="0"/>
              <a:t>	     came across was that many experts in the alcohol studies field do </a:t>
            </a:r>
          </a:p>
          <a:p>
            <a:pPr marL="681228" indent="-571500">
              <a:spcBef>
                <a:spcPts val="0"/>
              </a:spcBef>
              <a:buNone/>
            </a:pPr>
            <a:r>
              <a:rPr lang="en-US" sz="1600" dirty="0" smtClean="0"/>
              <a:t>	     not believe that alcohol abuse is a disease.  From my previous </a:t>
            </a:r>
          </a:p>
          <a:p>
            <a:pPr marL="681228" indent="-571500">
              <a:spcBef>
                <a:spcPts val="0"/>
              </a:spcBef>
              <a:buNone/>
            </a:pPr>
            <a:r>
              <a:rPr lang="en-US" sz="1600" dirty="0" smtClean="0"/>
              <a:t>	     experience with traditional Rx, I had been under the impression </a:t>
            </a:r>
          </a:p>
          <a:p>
            <a:pPr marL="681228" indent="-571500">
              <a:spcBef>
                <a:spcPts val="0"/>
              </a:spcBef>
              <a:buNone/>
            </a:pPr>
            <a:r>
              <a:rPr lang="en-US" sz="1600" dirty="0" smtClean="0"/>
              <a:t>	     that the disease model represented a biological and medical fact.  I </a:t>
            </a:r>
          </a:p>
          <a:p>
            <a:pPr marL="681228" indent="-571500">
              <a:spcBef>
                <a:spcPts val="0"/>
              </a:spcBef>
              <a:buNone/>
            </a:pPr>
            <a:r>
              <a:rPr lang="en-US" sz="1600" dirty="0" smtClean="0"/>
              <a:t>	     was amazed to find out that it was just a theory – one that has </a:t>
            </a:r>
          </a:p>
          <a:p>
            <a:pPr marL="681228" indent="-571500">
              <a:spcBef>
                <a:spcPts val="0"/>
              </a:spcBef>
              <a:buNone/>
            </a:pPr>
            <a:r>
              <a:rPr lang="en-US" sz="1600" dirty="0" smtClean="0"/>
              <a:t>	     been highly criticized and discarded by many researchers in the field.”</a:t>
            </a:r>
          </a:p>
          <a:p>
            <a:pPr marL="681228" indent="-571500">
              <a:spcBef>
                <a:spcPts val="0"/>
              </a:spcBef>
              <a:buNone/>
            </a:pPr>
            <a:endParaRPr lang="en-US" sz="1600" dirty="0" smtClean="0"/>
          </a:p>
          <a:p>
            <a:pPr marL="681228" indent="-571500">
              <a:spcBef>
                <a:spcPts val="0"/>
              </a:spcBef>
              <a:buNone/>
            </a:pPr>
            <a:r>
              <a:rPr lang="en-US" sz="1600" dirty="0" smtClean="0"/>
              <a:t>	</a:t>
            </a:r>
            <a:r>
              <a:rPr lang="en-US" sz="1400" dirty="0" smtClean="0">
                <a:solidFill>
                  <a:schemeClr val="accent1"/>
                </a:solidFill>
              </a:rPr>
              <a:t>B.   </a:t>
            </a:r>
            <a:r>
              <a:rPr lang="en-US" sz="1600" dirty="0" err="1" smtClean="0"/>
              <a:t>Kishline</a:t>
            </a:r>
            <a:r>
              <a:rPr lang="en-US" sz="1600" dirty="0" smtClean="0"/>
              <a:t> integrated many behavioral techniques into a self-help  </a:t>
            </a:r>
          </a:p>
          <a:p>
            <a:pPr marL="681228" indent="-571500">
              <a:spcBef>
                <a:spcPts val="0"/>
              </a:spcBef>
              <a:buNone/>
            </a:pPr>
            <a:r>
              <a:rPr lang="en-US" sz="1600" dirty="0" smtClean="0"/>
              <a:t>	     format.  “People wishing to meet and share their experience in  </a:t>
            </a:r>
          </a:p>
          <a:p>
            <a:pPr marL="681228" indent="-571500">
              <a:spcBef>
                <a:spcPts val="0"/>
              </a:spcBef>
              <a:buNone/>
            </a:pPr>
            <a:r>
              <a:rPr lang="en-US" sz="1600" dirty="0" smtClean="0"/>
              <a:t>	     reducing their drinking. MM stole it from AA – I admit”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sz="1400" dirty="0" smtClean="0">
                <a:solidFill>
                  <a:schemeClr val="accent1"/>
                </a:solidFill>
              </a:rPr>
              <a:t>C.   </a:t>
            </a:r>
            <a:r>
              <a:rPr lang="en-US" sz="2400" dirty="0" smtClean="0"/>
              <a:t>Program states it is not for dependent 	  	    drinkers – advocates one month free of 	   	    alcohol before beginning the program – if 	    difficult to do this – advocates abstinence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1400" dirty="0" smtClean="0">
                <a:solidFill>
                  <a:schemeClr val="accent1"/>
                </a:solidFill>
              </a:rPr>
              <a:t>D.   </a:t>
            </a:r>
            <a:r>
              <a:rPr lang="en-US" sz="2400" dirty="0" err="1" smtClean="0"/>
              <a:t>Kishline</a:t>
            </a:r>
            <a:r>
              <a:rPr lang="en-US" sz="2400" dirty="0" smtClean="0"/>
              <a:t> in 2000 left the MM program and 	    returned to AA.  She did not stop her 	  	    drinking and one month later killed 2 people 	    in a head-on collision.  She spent 3½ years 	    in prison – currently is abstinent and in AA at 	    last published report.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Autofit/>
          </a:bodyPr>
          <a:lstStyle/>
          <a:p>
            <a:r>
              <a:rPr lang="en-US" sz="13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III.  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Audrey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Kishline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(cont’d)</a:t>
            </a:r>
            <a:endParaRPr lang="en-US" sz="1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971799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Disease Clarification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48199"/>
            <a:ext cx="7772400" cy="163111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267200"/>
          </a:xfrm>
        </p:spPr>
        <p:txBody>
          <a:bodyPr>
            <a:normAutofit lnSpcReduction="10000"/>
          </a:bodyPr>
          <a:lstStyle/>
          <a:p>
            <a:pPr marL="681228" indent="-571500">
              <a:buAutoNum type="romanUcPeriod"/>
            </a:pPr>
            <a:r>
              <a:rPr lang="en-US" sz="4400" dirty="0" smtClean="0"/>
              <a:t>1990-2000   </a:t>
            </a:r>
          </a:p>
          <a:p>
            <a:pPr marL="681228" indent="-571500">
              <a:buNone/>
            </a:pPr>
            <a:r>
              <a:rPr lang="en-US" sz="4400" dirty="0" smtClean="0"/>
              <a:t>	Decade of the Brain</a:t>
            </a:r>
          </a:p>
          <a:p>
            <a:pPr marL="681228" indent="-571500">
              <a:buNone/>
            </a:pPr>
            <a:endParaRPr lang="en-US" sz="4400" dirty="0" smtClean="0"/>
          </a:p>
          <a:p>
            <a:pPr marL="966978" indent="-857250">
              <a:buAutoNum type="romanUcPeriod" startAt="2"/>
            </a:pPr>
            <a:r>
              <a:rPr lang="en-US" sz="4400" dirty="0" smtClean="0"/>
              <a:t>Human genome 2003</a:t>
            </a:r>
          </a:p>
          <a:p>
            <a:pPr marL="966978" indent="-857250">
              <a:buNone/>
            </a:pPr>
            <a:endParaRPr lang="en-US" sz="4400" dirty="0" smtClean="0"/>
          </a:p>
          <a:p>
            <a:pPr marL="966978" indent="-857250">
              <a:buAutoNum type="romanUcPeriod" startAt="3"/>
            </a:pPr>
            <a:r>
              <a:rPr lang="en-US" sz="4400" dirty="0" smtClean="0"/>
              <a:t>New Age addict/alcoholic</a:t>
            </a:r>
          </a:p>
          <a:p>
            <a:pPr marL="966978" indent="-857250">
              <a:buNone/>
            </a:pP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52400"/>
            <a:ext cx="4504611" cy="6132818"/>
          </a:xfrm>
        </p:spPr>
      </p:pic>
    </p:spTree>
    <p:extLst>
      <p:ext uri="{BB962C8B-B14F-4D97-AF65-F5344CB8AC3E}">
        <p14:creationId xmlns:p14="http://schemas.microsoft.com/office/powerpoint/2010/main" val="1213107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 fontScale="77500" lnSpcReduction="20000"/>
          </a:bodyPr>
          <a:lstStyle/>
          <a:p>
            <a:pPr marL="681228" indent="-571500">
              <a:buAutoNum type="romanUcPeriod"/>
            </a:pPr>
            <a:endParaRPr lang="en-US" dirty="0" smtClean="0"/>
          </a:p>
          <a:p>
            <a:pPr marL="681228" indent="-571500">
              <a:buNone/>
            </a:pPr>
            <a:r>
              <a:rPr lang="en-US" b="1" dirty="0" smtClean="0"/>
              <a:t>Battle Lines</a:t>
            </a:r>
          </a:p>
          <a:p>
            <a:pPr marL="681228" indent="-571500">
              <a:buAutoNum type="romanUcPeriod"/>
            </a:pPr>
            <a:r>
              <a:rPr lang="en-US" dirty="0" smtClean="0"/>
              <a:t>Alcoholics Anonymous: The disease concept – abstinence</a:t>
            </a:r>
          </a:p>
          <a:p>
            <a:pPr marL="681228" indent="-571500">
              <a:buAutoNum type="romanUcPeriod"/>
            </a:pPr>
            <a:r>
              <a:rPr lang="en-US" dirty="0" smtClean="0"/>
              <a:t>Davies paper: “Alcohol Addicts” who returned to controlled drinking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b="1" dirty="0" smtClean="0"/>
              <a:t>The Advent of the Behaviorist</a:t>
            </a:r>
          </a:p>
          <a:p>
            <a:pPr marL="681228" indent="-571500">
              <a:buAutoNum type="romanUcPeriod"/>
            </a:pPr>
            <a:r>
              <a:rPr lang="en-US" dirty="0" smtClean="0"/>
              <a:t>Rand Report</a:t>
            </a:r>
          </a:p>
          <a:p>
            <a:pPr marL="681228" indent="-571500">
              <a:buAutoNum type="romanUcPeriod"/>
            </a:pPr>
            <a:r>
              <a:rPr lang="en-US" dirty="0" err="1" smtClean="0"/>
              <a:t>Sobell</a:t>
            </a:r>
            <a:r>
              <a:rPr lang="en-US" dirty="0" smtClean="0"/>
              <a:t> and </a:t>
            </a:r>
            <a:r>
              <a:rPr lang="en-US" dirty="0" err="1" smtClean="0"/>
              <a:t>Sobell</a:t>
            </a:r>
            <a:r>
              <a:rPr lang="en-US" dirty="0" smtClean="0"/>
              <a:t> research</a:t>
            </a:r>
          </a:p>
          <a:p>
            <a:pPr marL="681228" indent="-571500">
              <a:buAutoNum type="romanUcPeriod"/>
            </a:pPr>
            <a:r>
              <a:rPr lang="en-US" dirty="0" smtClean="0"/>
              <a:t>Audrey </a:t>
            </a:r>
            <a:r>
              <a:rPr lang="en-US" dirty="0" err="1" smtClean="0"/>
              <a:t>Kishline</a:t>
            </a:r>
            <a:r>
              <a:rPr lang="en-US" dirty="0" smtClean="0"/>
              <a:t>: G. Alan </a:t>
            </a:r>
            <a:r>
              <a:rPr lang="en-US" dirty="0" err="1" smtClean="0"/>
              <a:t>Marlatt</a:t>
            </a: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	Moderation Management – Harm Reduction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b="1" dirty="0" smtClean="0"/>
              <a:t>Disease Clarification</a:t>
            </a:r>
          </a:p>
          <a:p>
            <a:pPr marL="681228" indent="-571500">
              <a:buAutoNum type="romanUcPeriod"/>
            </a:pPr>
            <a:r>
              <a:rPr lang="en-US" dirty="0" smtClean="0"/>
              <a:t>1990 – 2000: Decade of the Brain</a:t>
            </a:r>
          </a:p>
          <a:p>
            <a:pPr marL="681228" indent="-571500">
              <a:buAutoNum type="romanUcPeriod"/>
            </a:pPr>
            <a:r>
              <a:rPr lang="en-US" dirty="0" smtClean="0"/>
              <a:t>Human genome 2003</a:t>
            </a:r>
          </a:p>
          <a:p>
            <a:pPr marL="681228" indent="-571500">
              <a:buAutoNum type="romanUcPeriod"/>
            </a:pPr>
            <a:r>
              <a:rPr lang="en-US" dirty="0" smtClean="0"/>
              <a:t>New Age Addict/Alcoholic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9600" dirty="0" smtClean="0"/>
              <a:t>Battle 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fontScale="62500" lnSpcReduction="20000"/>
          </a:bodyPr>
          <a:lstStyle/>
          <a:p>
            <a:pPr marL="681228" indent="-571500">
              <a:buAutoNum type="romanUcPeriod"/>
            </a:pPr>
            <a:r>
              <a:rPr lang="en-US" dirty="0" smtClean="0"/>
              <a:t>Alcoholics Anonymous – the disease concept</a:t>
            </a:r>
          </a:p>
          <a:p>
            <a:pPr marL="681228" indent="-571500">
              <a:buNone/>
            </a:pPr>
            <a:r>
              <a:rPr lang="en-US" dirty="0" smtClean="0"/>
              <a:t>	</a:t>
            </a:r>
          </a:p>
          <a:p>
            <a:pPr marL="681228" indent="-571500">
              <a:buNone/>
            </a:pPr>
            <a:r>
              <a:rPr lang="en-US" sz="1900" dirty="0" smtClean="0">
                <a:solidFill>
                  <a:schemeClr val="accent1"/>
                </a:solidFill>
              </a:rPr>
              <a:t>	A.</a:t>
            </a:r>
            <a:r>
              <a:rPr lang="en-US" sz="1900" dirty="0" smtClean="0"/>
              <a:t>   </a:t>
            </a:r>
            <a:r>
              <a:rPr lang="en-US" dirty="0" smtClean="0"/>
              <a:t>Alcoholism – an illness with a</a:t>
            </a:r>
          </a:p>
          <a:p>
            <a:pPr marL="681228" indent="-571500">
              <a:buNone/>
            </a:pPr>
            <a:r>
              <a:rPr lang="en-US" dirty="0" smtClean="0"/>
              <a:t>		  	</a:t>
            </a:r>
            <a:r>
              <a:rPr lang="en-US" sz="1900" dirty="0" smtClean="0">
                <a:solidFill>
                  <a:schemeClr val="accent1"/>
                </a:solidFill>
              </a:rPr>
              <a:t>1.  </a:t>
            </a:r>
            <a:r>
              <a:rPr lang="en-US" dirty="0" smtClean="0"/>
              <a:t>spiritual solution (Steps 1, 2, 3)</a:t>
            </a:r>
          </a:p>
          <a:p>
            <a:pPr marL="681228" indent="-571500">
              <a:buNone/>
            </a:pPr>
            <a:r>
              <a:rPr lang="en-US" dirty="0" smtClean="0"/>
              <a:t>	     </a:t>
            </a:r>
            <a:r>
              <a:rPr lang="en-US" sz="1900" dirty="0" smtClean="0"/>
              <a:t> 	</a:t>
            </a:r>
            <a:r>
              <a:rPr lang="en-US" sz="1900" dirty="0" smtClean="0">
                <a:solidFill>
                  <a:schemeClr val="accent1"/>
                </a:solidFill>
              </a:rPr>
              <a:t>2.  </a:t>
            </a:r>
            <a:r>
              <a:rPr lang="en-US" dirty="0" smtClean="0"/>
              <a:t>program of action (Steps 4-12)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	</a:t>
            </a:r>
            <a:r>
              <a:rPr lang="en-US" sz="1900" dirty="0" smtClean="0">
                <a:solidFill>
                  <a:schemeClr val="accent1"/>
                </a:solidFill>
              </a:rPr>
              <a:t>B.   </a:t>
            </a:r>
            <a:r>
              <a:rPr lang="en-US" dirty="0" smtClean="0"/>
              <a:t>No recovery goal except abstinence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	</a:t>
            </a:r>
            <a:r>
              <a:rPr lang="en-US" sz="1900" dirty="0" smtClean="0">
                <a:solidFill>
                  <a:schemeClr val="accent1"/>
                </a:solidFill>
              </a:rPr>
              <a:t>C.   </a:t>
            </a:r>
            <a:r>
              <a:rPr lang="en-US" dirty="0" smtClean="0"/>
              <a:t>Origin USA – now worldwide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	</a:t>
            </a:r>
            <a:r>
              <a:rPr lang="en-US" sz="1900" dirty="0" smtClean="0">
                <a:solidFill>
                  <a:schemeClr val="accent1"/>
                </a:solidFill>
              </a:rPr>
              <a:t>D.   </a:t>
            </a:r>
            <a:r>
              <a:rPr lang="en-US" dirty="0" smtClean="0"/>
              <a:t>Remains the gold standard for the treatment of   </a:t>
            </a:r>
          </a:p>
          <a:p>
            <a:pPr marL="681228" indent="-571500">
              <a:buNone/>
            </a:pPr>
            <a:r>
              <a:rPr lang="en-US" dirty="0" smtClean="0"/>
              <a:t>             alcohol use disorders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	</a:t>
            </a:r>
            <a:r>
              <a:rPr lang="en-US" sz="1900" dirty="0" smtClean="0">
                <a:solidFill>
                  <a:schemeClr val="accent1"/>
                </a:solidFill>
              </a:rPr>
              <a:t>E.   </a:t>
            </a:r>
            <a:r>
              <a:rPr lang="en-US" dirty="0" smtClean="0"/>
              <a:t>Virtually all compulsivities have adapted and adopted </a:t>
            </a:r>
          </a:p>
          <a:p>
            <a:pPr marL="681228" indent="-571500">
              <a:buNone/>
            </a:pPr>
            <a:r>
              <a:rPr lang="en-US" dirty="0" smtClean="0"/>
              <a:t>             the 12 Step model (fellowship, design for living) e.g., NA, </a:t>
            </a:r>
          </a:p>
          <a:p>
            <a:pPr marL="681228" indent="-571500">
              <a:buNone/>
            </a:pPr>
            <a:r>
              <a:rPr lang="en-US" dirty="0" smtClean="0"/>
              <a:t>             SA, OA, GA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 algn="ctr">
              <a:buNone/>
            </a:pPr>
            <a:r>
              <a:rPr lang="en-US" dirty="0" smtClean="0"/>
              <a:t>Studies of outcomes vary widely. e.g., populations and resources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Abstinence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81228" indent="-571500">
              <a:buAutoNum type="romanUcPeriod" startAt="2"/>
            </a:pPr>
            <a:r>
              <a:rPr lang="en-US" dirty="0" smtClean="0"/>
              <a:t>Davies paper: “Alcohol Addicts” who returned to controlled drinking</a:t>
            </a:r>
          </a:p>
          <a:p>
            <a:pPr marL="681228" indent="-571500">
              <a:buNone/>
            </a:pPr>
            <a:r>
              <a:rPr lang="en-US" dirty="0" smtClean="0"/>
              <a:t>	</a:t>
            </a:r>
          </a:p>
          <a:p>
            <a:pPr marL="681228" indent="-571500">
              <a:buNone/>
            </a:pPr>
            <a:r>
              <a:rPr lang="en-US" dirty="0" smtClean="0"/>
              <a:t>	</a:t>
            </a:r>
            <a:r>
              <a:rPr lang="en-US" sz="2200" dirty="0" smtClean="0">
                <a:solidFill>
                  <a:schemeClr val="accent1"/>
                </a:solidFill>
              </a:rPr>
              <a:t>A.  </a:t>
            </a:r>
            <a:r>
              <a:rPr lang="en-US" dirty="0" smtClean="0"/>
              <a:t>1962 – D.L. Davies – British psychiatrist – long term follow up of </a:t>
            </a:r>
          </a:p>
          <a:p>
            <a:pPr marL="681228" indent="-571500">
              <a:buNone/>
            </a:pPr>
            <a:r>
              <a:rPr lang="en-US" dirty="0" smtClean="0"/>
              <a:t>             93 patients treated for “Alcohol Addiction” at </a:t>
            </a:r>
            <a:r>
              <a:rPr lang="en-US" dirty="0" err="1" smtClean="0"/>
              <a:t>Mandsley</a:t>
            </a:r>
            <a:r>
              <a:rPr lang="en-US" dirty="0" smtClean="0"/>
              <a:t> Hospital in </a:t>
            </a:r>
          </a:p>
          <a:p>
            <a:pPr marL="681228" indent="-571500">
              <a:buNone/>
            </a:pPr>
            <a:r>
              <a:rPr lang="en-US" dirty="0" smtClean="0"/>
              <a:t>             London. “7 patients were able to drink normally for 7-11 years.”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	</a:t>
            </a:r>
            <a:r>
              <a:rPr lang="en-US" sz="2200" dirty="0" smtClean="0">
                <a:solidFill>
                  <a:schemeClr val="accent1"/>
                </a:solidFill>
              </a:rPr>
              <a:t>B.  </a:t>
            </a:r>
            <a:r>
              <a:rPr lang="en-US" dirty="0" smtClean="0"/>
              <a:t>All 93 received traditional abstinence education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	     His conclusion: “It is not to be denied that the majority of alcohol  </a:t>
            </a:r>
          </a:p>
          <a:p>
            <a:pPr marL="681228" indent="-571500">
              <a:buNone/>
            </a:pPr>
            <a:r>
              <a:rPr lang="en-US" dirty="0" smtClean="0"/>
              <a:t>             addicts are incapable of achieving normal drinking. All patients </a:t>
            </a:r>
          </a:p>
          <a:p>
            <a:pPr marL="681228" indent="-571500">
              <a:buNone/>
            </a:pPr>
            <a:r>
              <a:rPr lang="en-US" dirty="0" smtClean="0"/>
              <a:t>             should be told to aim at total abstinence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	</a:t>
            </a:r>
            <a:r>
              <a:rPr lang="en-US" sz="2200" dirty="0" smtClean="0">
                <a:solidFill>
                  <a:schemeClr val="accent1"/>
                </a:solidFill>
              </a:rPr>
              <a:t>C.  </a:t>
            </a:r>
            <a:r>
              <a:rPr lang="en-US" dirty="0" smtClean="0"/>
              <a:t>Follow up comments opened the door pertaining to:</a:t>
            </a:r>
          </a:p>
          <a:p>
            <a:pPr marL="681228" indent="-571500">
              <a:buNone/>
            </a:pPr>
            <a:r>
              <a:rPr lang="en-US" dirty="0" smtClean="0"/>
              <a:t>		  	</a:t>
            </a:r>
            <a:r>
              <a:rPr lang="en-US" sz="2200" dirty="0" smtClean="0">
                <a:solidFill>
                  <a:schemeClr val="accent1"/>
                </a:solidFill>
              </a:rPr>
              <a:t>1.  </a:t>
            </a:r>
            <a:r>
              <a:rPr lang="en-US" dirty="0" smtClean="0"/>
              <a:t>Degree of dependence</a:t>
            </a:r>
          </a:p>
          <a:p>
            <a:pPr marL="681228" indent="-571500">
              <a:buNone/>
            </a:pPr>
            <a:r>
              <a:rPr lang="en-US" sz="2200" dirty="0" smtClean="0"/>
              <a:t>                 	</a:t>
            </a:r>
            <a:r>
              <a:rPr lang="en-US" sz="2200" dirty="0" smtClean="0">
                <a:solidFill>
                  <a:schemeClr val="accent1"/>
                </a:solidFill>
              </a:rPr>
              <a:t>2.</a:t>
            </a:r>
            <a:r>
              <a:rPr lang="en-US" sz="2200" dirty="0" smtClean="0"/>
              <a:t>  </a:t>
            </a:r>
            <a:r>
              <a:rPr lang="en-US" dirty="0" smtClean="0"/>
              <a:t>Fallacy of the disease concept</a:t>
            </a:r>
          </a:p>
          <a:p>
            <a:pPr marL="681228" indent="-57150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Controlled Drinking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1"/>
            <a:ext cx="8686800" cy="32004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/>
              <a:t>The Advent of the Behaviorist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95799"/>
            <a:ext cx="7772400" cy="315511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169091"/>
          </a:xfrm>
        </p:spPr>
        <p:txBody>
          <a:bodyPr>
            <a:normAutofit fontScale="55000" lnSpcReduction="20000"/>
          </a:bodyPr>
          <a:lstStyle/>
          <a:p>
            <a:pPr marL="681228" indent="-571500">
              <a:buAutoNum type="romanUcPeriod"/>
            </a:pPr>
            <a:r>
              <a:rPr lang="en-US" dirty="0" smtClean="0"/>
              <a:t>Rand Report</a:t>
            </a:r>
          </a:p>
          <a:p>
            <a:pPr marL="681228" indent="-571500">
              <a:buAutoNum type="romanUcPeriod"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	</a:t>
            </a:r>
            <a:r>
              <a:rPr lang="en-US" sz="2500" dirty="0" smtClean="0">
                <a:solidFill>
                  <a:schemeClr val="accent1"/>
                </a:solidFill>
              </a:rPr>
              <a:t>A.  </a:t>
            </a:r>
            <a:r>
              <a:rPr lang="en-US" dirty="0" smtClean="0"/>
              <a:t>NIAAA (1970) – a network of treatment centers around the US.  This </a:t>
            </a:r>
          </a:p>
          <a:p>
            <a:pPr marL="681228" indent="-571500">
              <a:buNone/>
            </a:pPr>
            <a:r>
              <a:rPr lang="en-US" dirty="0" smtClean="0"/>
              <a:t>                included a monitoring system to collect data on patients served Rx – </a:t>
            </a:r>
          </a:p>
          <a:p>
            <a:pPr marL="681228" indent="-571500">
              <a:buNone/>
            </a:pPr>
            <a:r>
              <a:rPr lang="en-US" dirty="0" smtClean="0"/>
              <a:t>                abstinence based.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	     Rand Corp. evaluated the efficacy of the treatment.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	     Conclusion: 22% of treated patients were “normal drinkers” at 18 month    </a:t>
            </a:r>
          </a:p>
          <a:p>
            <a:pPr marL="681228" indent="-571500">
              <a:buNone/>
            </a:pPr>
            <a:r>
              <a:rPr lang="en-US" dirty="0" smtClean="0"/>
              <a:t>               follow up – low levels of drinking, little or no symptoms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	</a:t>
            </a:r>
            <a:r>
              <a:rPr lang="en-US" sz="2500" dirty="0" smtClean="0">
                <a:solidFill>
                  <a:schemeClr val="accent1"/>
                </a:solidFill>
              </a:rPr>
              <a:t>B.  </a:t>
            </a:r>
            <a:r>
              <a:rPr lang="en-US" dirty="0" smtClean="0"/>
              <a:t>Response – much controversy.  4 year follow up – same % yet not necessarily </a:t>
            </a:r>
          </a:p>
          <a:p>
            <a:pPr marL="681228" indent="-571500">
              <a:buNone/>
            </a:pPr>
            <a:r>
              <a:rPr lang="en-US" dirty="0" smtClean="0"/>
              <a:t>              same patients.  “Some patients improve, some deteriorate, most move back </a:t>
            </a:r>
          </a:p>
          <a:p>
            <a:pPr marL="681228" indent="-571500">
              <a:buNone/>
            </a:pPr>
            <a:r>
              <a:rPr lang="en-US" dirty="0" smtClean="0"/>
              <a:t>	     and forth between these extremes.”  Only a small number were long time  </a:t>
            </a:r>
          </a:p>
          <a:p>
            <a:pPr marL="681228" indent="-571500">
              <a:buNone/>
            </a:pPr>
            <a:r>
              <a:rPr lang="en-US" dirty="0" smtClean="0"/>
              <a:t>	     abstainers.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	</a:t>
            </a:r>
            <a:r>
              <a:rPr lang="en-US" sz="2500" dirty="0" smtClean="0">
                <a:solidFill>
                  <a:schemeClr val="accent1"/>
                </a:solidFill>
              </a:rPr>
              <a:t>C.  </a:t>
            </a:r>
            <a:r>
              <a:rPr lang="en-US" dirty="0" smtClean="0"/>
              <a:t>Rand conclusion:  </a:t>
            </a:r>
          </a:p>
          <a:p>
            <a:pPr marL="681228" indent="-571500">
              <a:buNone/>
            </a:pPr>
            <a:r>
              <a:rPr lang="en-US" dirty="0" smtClean="0"/>
              <a:t>		 </a:t>
            </a:r>
            <a:r>
              <a:rPr lang="en-US" dirty="0" smtClean="0">
                <a:solidFill>
                  <a:schemeClr val="accent1"/>
                </a:solidFill>
              </a:rPr>
              <a:t> 	</a:t>
            </a:r>
            <a:r>
              <a:rPr lang="en-US" sz="2500" dirty="0" smtClean="0">
                <a:solidFill>
                  <a:schemeClr val="accent1"/>
                </a:solidFill>
              </a:rPr>
              <a:t>1.  </a:t>
            </a:r>
            <a:r>
              <a:rPr lang="en-US" dirty="0" smtClean="0"/>
              <a:t>“Individuals could be judged to be better without abstinence”</a:t>
            </a:r>
          </a:p>
          <a:p>
            <a:pPr marL="681228" indent="-571500">
              <a:buNone/>
            </a:pPr>
            <a:r>
              <a:rPr lang="en-US" dirty="0" smtClean="0"/>
              <a:t>		 </a:t>
            </a:r>
            <a:r>
              <a:rPr lang="en-US" sz="2500" dirty="0" smtClean="0"/>
              <a:t> 	</a:t>
            </a:r>
            <a:r>
              <a:rPr lang="en-US" sz="2500" dirty="0" smtClean="0">
                <a:solidFill>
                  <a:schemeClr val="accent1"/>
                </a:solidFill>
              </a:rPr>
              <a:t>2.  </a:t>
            </a:r>
            <a:r>
              <a:rPr lang="en-US" dirty="0" smtClean="0"/>
              <a:t>Long term abstinence too infrequent to make it the sole goal of Rx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>
            <a:normAutofit fontScale="47500" lnSpcReduction="20000"/>
          </a:bodyPr>
          <a:lstStyle/>
          <a:p>
            <a:pPr marL="681228" indent="-571500">
              <a:buAutoNum type="romanUcPeriod" startAt="2"/>
            </a:pPr>
            <a:r>
              <a:rPr lang="en-US" dirty="0" err="1" smtClean="0"/>
              <a:t>Sobell</a:t>
            </a:r>
            <a:r>
              <a:rPr lang="en-US" dirty="0" smtClean="0"/>
              <a:t> and </a:t>
            </a:r>
            <a:r>
              <a:rPr lang="en-US" dirty="0" err="1" smtClean="0"/>
              <a:t>Sobell</a:t>
            </a:r>
            <a:endParaRPr lang="en-US" dirty="0" smtClean="0"/>
          </a:p>
          <a:p>
            <a:pPr marL="681228" indent="-571500">
              <a:buAutoNum type="romanUcPeriod" startAt="2"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A.  </a:t>
            </a:r>
            <a:r>
              <a:rPr lang="en-US" dirty="0" smtClean="0"/>
              <a:t>Psychologist (1970, 1978) – research a form of “individualized behavior therapy” for </a:t>
            </a:r>
          </a:p>
          <a:p>
            <a:pPr marL="681228" indent="-571500">
              <a:buNone/>
            </a:pPr>
            <a:r>
              <a:rPr lang="en-US" dirty="0" smtClean="0"/>
              <a:t>		 alcoholism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		 One module – to train alcohol dependent subjects to drink in a “controlled” fashion.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B.  </a:t>
            </a:r>
            <a:r>
              <a:rPr lang="en-US" dirty="0" smtClean="0"/>
              <a:t>70 male patients voluntarily admitted to Patton State Hospital in California – each </a:t>
            </a:r>
          </a:p>
          <a:p>
            <a:pPr marL="681228" indent="-571500">
              <a:buNone/>
            </a:pPr>
            <a:r>
              <a:rPr lang="en-US" dirty="0" smtClean="0"/>
              <a:t>	     classified as </a:t>
            </a:r>
            <a:r>
              <a:rPr lang="en-US" dirty="0" err="1" smtClean="0"/>
              <a:t>Jellinek’s</a:t>
            </a:r>
            <a:r>
              <a:rPr lang="en-US" dirty="0" smtClean="0"/>
              <a:t> gamma-type alcoholics (“loss of control”)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C.  </a:t>
            </a:r>
            <a:r>
              <a:rPr lang="en-US" dirty="0" smtClean="0"/>
              <a:t>Assigned</a:t>
            </a:r>
          </a:p>
          <a:p>
            <a:pPr marL="681228" indent="-571500">
              <a:buNone/>
            </a:pPr>
            <a:r>
              <a:rPr lang="en-US" dirty="0" smtClean="0"/>
              <a:t>		  </a:t>
            </a:r>
            <a:r>
              <a:rPr lang="en-US" dirty="0" smtClean="0">
                <a:solidFill>
                  <a:schemeClr val="accent1"/>
                </a:solidFill>
              </a:rPr>
              <a:t> 	1.  </a:t>
            </a:r>
            <a:r>
              <a:rPr lang="en-US" dirty="0" smtClean="0"/>
              <a:t>CD (control drinking) goal</a:t>
            </a:r>
          </a:p>
          <a:p>
            <a:pPr marL="681228" indent="-571500">
              <a:buNone/>
            </a:pPr>
            <a:r>
              <a:rPr lang="en-US" dirty="0" smtClean="0"/>
              <a:t>		  </a:t>
            </a:r>
            <a:r>
              <a:rPr lang="en-US" dirty="0" smtClean="0">
                <a:solidFill>
                  <a:schemeClr val="accent1"/>
                </a:solidFill>
              </a:rPr>
              <a:t> 	2.  </a:t>
            </a:r>
            <a:r>
              <a:rPr lang="en-US" dirty="0" smtClean="0"/>
              <a:t>Abstinence goal</a:t>
            </a:r>
          </a:p>
          <a:p>
            <a:pPr marL="681228" indent="-571500">
              <a:buNone/>
            </a:pPr>
            <a:r>
              <a:rPr lang="en-US" dirty="0" smtClean="0"/>
              <a:t>	</a:t>
            </a:r>
          </a:p>
          <a:p>
            <a:pPr marL="681228" indent="-571500">
              <a:buNone/>
            </a:pPr>
            <a:r>
              <a:rPr lang="en-US" dirty="0" smtClean="0"/>
              <a:t>		   Assignment took into consideration patient’s goals and other factors, e.g., drinking </a:t>
            </a:r>
          </a:p>
          <a:p>
            <a:pPr marL="681228" indent="-571500">
              <a:buNone/>
            </a:pPr>
            <a:r>
              <a:rPr lang="en-US" dirty="0" smtClean="0"/>
              <a:t>		   patterns, environment support.  </a:t>
            </a:r>
            <a:r>
              <a:rPr lang="en-US" u="sng" dirty="0" smtClean="0"/>
              <a:t>Not pure random.</a:t>
            </a:r>
            <a:endParaRPr lang="en-US" dirty="0" smtClean="0"/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D.  </a:t>
            </a:r>
            <a:r>
              <a:rPr lang="en-US" dirty="0" smtClean="0"/>
              <a:t>Both groups – 17 sessions of behavioral treatment (problem solving and aversive </a:t>
            </a:r>
          </a:p>
          <a:p>
            <a:pPr marL="681228" indent="-571500">
              <a:buNone/>
            </a:pPr>
            <a:r>
              <a:rPr lang="en-US" dirty="0" smtClean="0"/>
              <a:t>		 electrical shocks)</a:t>
            </a:r>
          </a:p>
          <a:p>
            <a:pPr marL="681228" indent="-571500">
              <a:buNone/>
            </a:pPr>
            <a:endParaRPr lang="en-US" dirty="0" smtClean="0"/>
          </a:p>
          <a:p>
            <a:pPr marL="681228" indent="-571500">
              <a:buNone/>
            </a:pPr>
            <a:r>
              <a:rPr lang="en-US" dirty="0" smtClean="0"/>
              <a:t>	     CD group – trained in drinking skills – induce non problem drinking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sz="2000" dirty="0" smtClean="0">
                <a:solidFill>
                  <a:schemeClr val="accent1"/>
                </a:solidFill>
              </a:rPr>
              <a:t>E.  </a:t>
            </a:r>
            <a:r>
              <a:rPr lang="en-US" dirty="0" smtClean="0"/>
              <a:t>Primary outcome measure – “Days Functioning Well”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    Conclusion – CD group significantly </a:t>
            </a:r>
            <a:r>
              <a:rPr lang="en-US" dirty="0" smtClean="0">
                <a:latin typeface="Wingdings 3" pitchFamily="18" charset="2"/>
              </a:rPr>
              <a:t>h</a:t>
            </a:r>
            <a:r>
              <a:rPr lang="en-US" dirty="0" smtClean="0"/>
              <a:t> days over </a:t>
            </a:r>
          </a:p>
          <a:p>
            <a:pPr>
              <a:buNone/>
            </a:pPr>
            <a:r>
              <a:rPr lang="en-US" dirty="0" smtClean="0"/>
              <a:t>		    abstinence group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    Rand, Davies – report showed non problem drinking in </a:t>
            </a:r>
          </a:p>
          <a:p>
            <a:pPr>
              <a:buNone/>
            </a:pPr>
            <a:r>
              <a:rPr lang="en-US" dirty="0" smtClean="0"/>
              <a:t>		    patients treated in abstinence programs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dirty="0" err="1" smtClean="0"/>
              <a:t>Sobell</a:t>
            </a:r>
            <a:r>
              <a:rPr lang="en-US" dirty="0" smtClean="0"/>
              <a:t>, </a:t>
            </a:r>
            <a:r>
              <a:rPr lang="en-US" dirty="0" err="1" smtClean="0"/>
              <a:t>Sobell</a:t>
            </a:r>
            <a:r>
              <a:rPr lang="en-US" dirty="0" smtClean="0"/>
              <a:t> – report showed skills could be transmitted </a:t>
            </a:r>
          </a:p>
          <a:p>
            <a:pPr>
              <a:buNone/>
            </a:pPr>
            <a:r>
              <a:rPr lang="en-US" dirty="0" smtClean="0"/>
              <a:t>		    to enable controlled drinking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300" dirty="0" smtClean="0">
                <a:solidFill>
                  <a:schemeClr val="accent1"/>
                </a:solidFill>
              </a:rPr>
              <a:t>F.  </a:t>
            </a:r>
            <a:r>
              <a:rPr lang="en-US" dirty="0" err="1" smtClean="0"/>
              <a:t>Pendery</a:t>
            </a:r>
            <a:r>
              <a:rPr lang="en-US" dirty="0" smtClean="0"/>
              <a:t>, et all (1982) – scathing article in the journal </a:t>
            </a:r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u="sng" dirty="0" smtClean="0"/>
              <a:t>Science</a:t>
            </a:r>
            <a:r>
              <a:rPr lang="en-US" dirty="0" smtClean="0"/>
              <a:t>:  “Controlled Drinking by Alcoholics: New </a:t>
            </a:r>
          </a:p>
          <a:p>
            <a:pPr>
              <a:buNone/>
            </a:pPr>
            <a:r>
              <a:rPr lang="en-US" dirty="0" smtClean="0"/>
              <a:t>		    Findings and a Reevaluation of a Major Affirmative Study”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    10 year follow up </a:t>
            </a:r>
            <a:r>
              <a:rPr lang="en-US" dirty="0" err="1" smtClean="0"/>
              <a:t>Sobell</a:t>
            </a:r>
            <a:r>
              <a:rPr lang="en-US" dirty="0" smtClean="0"/>
              <a:t> subjects - “one subject was maintaining 	    	    pattern of controlled drinking. Eight subjects drinking excessively, six 	    were abstinent, one lost to follow up and four dead (alcohol related)”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    One investigator accused the </a:t>
            </a:r>
            <a:r>
              <a:rPr lang="en-US" dirty="0" err="1" smtClean="0"/>
              <a:t>Sobells</a:t>
            </a:r>
            <a:r>
              <a:rPr lang="en-US" dirty="0" smtClean="0"/>
              <a:t> of fraud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    The </a:t>
            </a:r>
            <a:r>
              <a:rPr lang="en-US" dirty="0" err="1" smtClean="0"/>
              <a:t>Sobells</a:t>
            </a:r>
            <a:r>
              <a:rPr lang="en-US" dirty="0" smtClean="0"/>
              <a:t> asked for an independent evaluation of their work – 3 panels 	    including 2 Federal appointed groups – they were exonerated of fraud.  	    </a:t>
            </a:r>
            <a:r>
              <a:rPr lang="en-US" dirty="0" err="1" smtClean="0"/>
              <a:t>Pendery’s</a:t>
            </a:r>
            <a:r>
              <a:rPr lang="en-US" dirty="0" smtClean="0"/>
              <a:t> report was approved as fact.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Autofit/>
          </a:bodyPr>
          <a:lstStyle/>
          <a:p>
            <a:r>
              <a:rPr lang="en-US" sz="1300" dirty="0" smtClean="0">
                <a:solidFill>
                  <a:schemeClr val="accent1"/>
                </a:solidFill>
              </a:rPr>
              <a:t>II.  </a:t>
            </a:r>
            <a:r>
              <a:rPr lang="en-US" sz="1300" dirty="0" err="1" smtClean="0"/>
              <a:t>Sobell</a:t>
            </a:r>
            <a:r>
              <a:rPr lang="en-US" sz="1300" dirty="0" smtClean="0"/>
              <a:t> and </a:t>
            </a:r>
            <a:r>
              <a:rPr lang="en-US" sz="1300" dirty="0" err="1" smtClean="0"/>
              <a:t>Sobell</a:t>
            </a:r>
            <a:r>
              <a:rPr lang="en-US" sz="1300" dirty="0" smtClean="0"/>
              <a:t> (cont’d)</a:t>
            </a: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1606</TotalTime>
  <Words>117</Words>
  <Application>Microsoft Office PowerPoint</Application>
  <PresentationFormat>On-screen Show (4:3)</PresentationFormat>
  <Paragraphs>158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Alcohol Use Disorders Treatment  Abstinence – vs - Moderation  A Review of 50 Years of Controversy  Disease Clarification Treatment Revisited</vt:lpstr>
      <vt:lpstr>PowerPoint Presentation</vt:lpstr>
      <vt:lpstr>Battle Lines</vt:lpstr>
      <vt:lpstr>Abstinence</vt:lpstr>
      <vt:lpstr>Controlled Drinking</vt:lpstr>
      <vt:lpstr>The Advent of the Behaviorist</vt:lpstr>
      <vt:lpstr>PowerPoint Presentation</vt:lpstr>
      <vt:lpstr>PowerPoint Presentation</vt:lpstr>
      <vt:lpstr>II.  Sobell and Sobell (cont’d)</vt:lpstr>
      <vt:lpstr>II.  Sobell and Sobell (cont’d)</vt:lpstr>
      <vt:lpstr>PowerPoint Presentation</vt:lpstr>
      <vt:lpstr>III.  Audrey Kishline (cont’d)</vt:lpstr>
      <vt:lpstr>Disease Clarification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Use Disorders Treatment  Abstinence – vs - Moderation  A Review of 50 Years of Controversy  Disease Clarification Treatment Revisited</dc:title>
  <dc:creator>Sandy Patrick</dc:creator>
  <cp:lastModifiedBy>Michael Patrick</cp:lastModifiedBy>
  <cp:revision>35</cp:revision>
  <dcterms:created xsi:type="dcterms:W3CDTF">2011-06-01T13:19:07Z</dcterms:created>
  <dcterms:modified xsi:type="dcterms:W3CDTF">2012-01-27T04:00:27Z</dcterms:modified>
</cp:coreProperties>
</file>