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34" autoAdjust="0"/>
    <p:restoredTop sz="94624" autoAdjust="0"/>
  </p:normalViewPr>
  <p:slideViewPr>
    <p:cSldViewPr>
      <p:cViewPr varScale="1">
        <p:scale>
          <a:sx n="91" d="100"/>
          <a:sy n="91" d="100"/>
        </p:scale>
        <p:origin x="-198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2C792-2298-447C-8A9F-5C8B6E4F6288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3B4BC-BFEC-4B7F-8051-CA7F73C421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00-D830-4ED3-A7DB-014FAF734779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5C7-1F54-484D-8DCC-44F0FBEF5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00-D830-4ED3-A7DB-014FAF734779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5C7-1F54-484D-8DCC-44F0FBEF5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00-D830-4ED3-A7DB-014FAF734779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5C7-1F54-484D-8DCC-44F0FBEF5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00-D830-4ED3-A7DB-014FAF734779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5C7-1F54-484D-8DCC-44F0FBEF5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00-D830-4ED3-A7DB-014FAF734779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5C7-1F54-484D-8DCC-44F0FBEF5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00-D830-4ED3-A7DB-014FAF734779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5C7-1F54-484D-8DCC-44F0FBEF5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00-D830-4ED3-A7DB-014FAF734779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5C7-1F54-484D-8DCC-44F0FBEF5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00-D830-4ED3-A7DB-014FAF734779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5C7-1F54-484D-8DCC-44F0FBEF5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00-D830-4ED3-A7DB-014FAF734779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5C7-1F54-484D-8DCC-44F0FBEF5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00-D830-4ED3-A7DB-014FAF734779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5C7-1F54-484D-8DCC-44F0FBEF5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4200-D830-4ED3-A7DB-014FAF734779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5C7-1F54-484D-8DCC-44F0FBEF5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E4200-D830-4ED3-A7DB-014FAF734779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335C7-1F54-484D-8DCC-44F0FBEF5E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Original Family Disease Model: Is It Still Effective?</a:t>
            </a:r>
            <a:br>
              <a:rPr lang="en-US" sz="2800" dirty="0" smtClean="0"/>
            </a:br>
            <a:r>
              <a:rPr lang="en-US" sz="2800" dirty="0" smtClean="0"/>
              <a:t>John Walsh CADC , BRII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My Challenge to 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Never do a presentation without mentioning family</a:t>
            </a:r>
          </a:p>
          <a:p>
            <a:r>
              <a:rPr lang="en-US" dirty="0" smtClean="0"/>
              <a:t>Never do an assessment, intake ,admission, or consult without attempting to have family involvement</a:t>
            </a:r>
          </a:p>
          <a:p>
            <a:r>
              <a:rPr lang="en-US" dirty="0" smtClean="0"/>
              <a:t>50 to 85% of the alcoholics/addicts you treat came from a chemically dependent family themselves, think about what this means</a:t>
            </a:r>
          </a:p>
          <a:p>
            <a:r>
              <a:rPr lang="en-US" dirty="0" smtClean="0"/>
              <a:t>If you can’t Treat the family member, send them to somebody that can and will</a:t>
            </a:r>
          </a:p>
          <a:p>
            <a:r>
              <a:rPr lang="en-US" dirty="0" smtClean="0"/>
              <a:t>Make yourself part of the new paradigm of </a:t>
            </a:r>
            <a:r>
              <a:rPr lang="en-US" smtClean="0"/>
              <a:t>treating family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Family Support Groups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Family support groups in existence for over 180</a:t>
            </a:r>
          </a:p>
          <a:p>
            <a:pPr marL="514350" indent="-514350">
              <a:buNone/>
            </a:pPr>
            <a:r>
              <a:rPr lang="en-US" dirty="0"/>
              <a:t>y</a:t>
            </a:r>
            <a:r>
              <a:rPr lang="en-US" dirty="0" smtClean="0"/>
              <a:t>ears</a:t>
            </a:r>
          </a:p>
          <a:p>
            <a:pPr marL="514350" indent="-514350">
              <a:buNone/>
            </a:pPr>
            <a:r>
              <a:rPr lang="en-US" dirty="0" smtClean="0"/>
              <a:t>Part of temperance movement of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marL="514350" indent="-514350">
              <a:buNone/>
            </a:pPr>
            <a:r>
              <a:rPr lang="en-US" dirty="0" smtClean="0"/>
              <a:t>Martha Washington Society for adults</a:t>
            </a:r>
          </a:p>
          <a:p>
            <a:pPr marL="514350" indent="-514350">
              <a:buNone/>
            </a:pPr>
            <a:r>
              <a:rPr lang="en-US" dirty="0" smtClean="0"/>
              <a:t>Junior auxiliaries</a:t>
            </a:r>
          </a:p>
          <a:p>
            <a:pPr marL="514350" indent="-514350">
              <a:buNone/>
            </a:pPr>
            <a:r>
              <a:rPr lang="en-US" dirty="0" smtClean="0"/>
              <a:t>Al-Anon  1951   Alateen  1957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Professional Family Illness Models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Joan Jackson-1954,The Adjustment of the Family to the Crisis of Alcoholism</a:t>
            </a:r>
          </a:p>
          <a:p>
            <a:pPr>
              <a:buNone/>
            </a:pPr>
            <a:r>
              <a:rPr lang="en-US" sz="2800" dirty="0" smtClean="0"/>
              <a:t>Dorothy Petraitis-Family Systems Therapist. Behaviors intersect with emotions when addiction present.</a:t>
            </a:r>
          </a:p>
          <a:p>
            <a:pPr>
              <a:buNone/>
            </a:pPr>
            <a:r>
              <a:rPr lang="en-US" sz="2800" dirty="0" smtClean="0"/>
              <a:t>Barbara Campbell-The Concerned Persons Project 1975</a:t>
            </a:r>
          </a:p>
          <a:p>
            <a:pPr>
              <a:buNone/>
            </a:pPr>
            <a:r>
              <a:rPr lang="en-US" sz="2800" dirty="0" smtClean="0"/>
              <a:t>Claudia Black-1982 It Will Never Happen To Me</a:t>
            </a:r>
          </a:p>
          <a:p>
            <a:pPr>
              <a:buNone/>
            </a:pPr>
            <a:r>
              <a:rPr lang="en-US" sz="2800" dirty="0" smtClean="0"/>
              <a:t>Janet Woititz- Adult Children of Alcoholics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Sharon Wegscheider-Cruse – Another Chance 1985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Chemically Dependent </a:t>
            </a:r>
          </a:p>
          <a:p>
            <a:r>
              <a:rPr lang="en-US" dirty="0" smtClean="0"/>
              <a:t>The Chief Enabler</a:t>
            </a:r>
          </a:p>
          <a:p>
            <a:r>
              <a:rPr lang="en-US" dirty="0" smtClean="0"/>
              <a:t>The Hero</a:t>
            </a:r>
          </a:p>
          <a:p>
            <a:r>
              <a:rPr lang="en-US" dirty="0" smtClean="0"/>
              <a:t>The Scapegoat</a:t>
            </a:r>
          </a:p>
          <a:p>
            <a:r>
              <a:rPr lang="en-US" dirty="0" smtClean="0"/>
              <a:t>The Lost Child </a:t>
            </a:r>
          </a:p>
          <a:p>
            <a:r>
              <a:rPr lang="en-US" dirty="0" smtClean="0"/>
              <a:t>The Mascot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Subsequent Significant Works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Robert Ackerman Ph.D.- Intervening Variables for Effect. All models more dynamic than rigid because of circumstances.</a:t>
            </a:r>
          </a:p>
          <a:p>
            <a:pPr>
              <a:buNone/>
            </a:pPr>
            <a:r>
              <a:rPr lang="en-US" sz="2800" dirty="0" smtClean="0"/>
              <a:t>Melody Beattie- Codependent No More.</a:t>
            </a:r>
          </a:p>
          <a:p>
            <a:pPr>
              <a:buNone/>
            </a:pPr>
            <a:r>
              <a:rPr lang="en-US" sz="2800" dirty="0" smtClean="0"/>
              <a:t>John Bradshaw- Portrayal of harmful shame as a bonding agent in the CD family</a:t>
            </a:r>
          </a:p>
          <a:p>
            <a:pPr>
              <a:buNone/>
            </a:pPr>
            <a:r>
              <a:rPr lang="en-US" sz="2800" dirty="0" smtClean="0"/>
              <a:t>Dr. Stephanie Brown-  Her works forced the realization that families can’t rapidly regain health following the initiation of addiction recovery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Variations of These Models Caused by Drug Addiction and Younger Affected Alcoholics/Addicts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Some drug addiction causes crashing to bottom versus sliding to bottom seen in prior models.</a:t>
            </a:r>
          </a:p>
          <a:p>
            <a:r>
              <a:rPr lang="en-US" sz="2800" dirty="0" smtClean="0"/>
              <a:t>Family adaption is therefore different as a result of some of the following adolescent family characteristics</a:t>
            </a:r>
          </a:p>
          <a:p>
            <a:r>
              <a:rPr lang="en-US" sz="2800" dirty="0" smtClean="0"/>
              <a:t>1.Use is more hidden because of age and legal ramifications.</a:t>
            </a:r>
          </a:p>
          <a:p>
            <a:r>
              <a:rPr lang="en-US" sz="2800" dirty="0" smtClean="0"/>
              <a:t>2.Higher potency per ingestion , quicker pathways to brain ,therefore significantly shorter time frame for maximum physiological response.</a:t>
            </a:r>
          </a:p>
          <a:p>
            <a:r>
              <a:rPr lang="en-US" sz="2800" dirty="0" smtClean="0"/>
              <a:t>3.Discovery of problem creates instant turmoil and chaos in family.</a:t>
            </a:r>
          </a:p>
          <a:p>
            <a:r>
              <a:rPr lang="en-US" sz="2800" dirty="0" smtClean="0"/>
              <a:t>4.Responses more dramatized and sometimes traumatic.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Young Adult or Adult Still Dependent on Family. Ages 19-60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No more legal necessity to “take care of”.</a:t>
            </a:r>
          </a:p>
          <a:p>
            <a:r>
              <a:rPr lang="en-US" sz="2800" dirty="0" smtClean="0"/>
              <a:t>MORE enabling from parents , grandparents , ex-spouses , children , and others.</a:t>
            </a:r>
          </a:p>
          <a:p>
            <a:r>
              <a:rPr lang="en-US" sz="2800" dirty="0" smtClean="0"/>
              <a:t>More abuse of parents and grandparents( stealing , threatening behavior verbally, physically and emotionally.  </a:t>
            </a:r>
          </a:p>
          <a:p>
            <a:r>
              <a:rPr lang="en-US" sz="2800" dirty="0" smtClean="0"/>
              <a:t>Explosion and cost of current drug usage.</a:t>
            </a:r>
          </a:p>
          <a:p>
            <a:r>
              <a:rPr lang="en-US" sz="2800" dirty="0" smtClean="0"/>
              <a:t>Siblings and others angry and isolated from parents.</a:t>
            </a:r>
          </a:p>
          <a:p>
            <a:r>
              <a:rPr lang="en-US" sz="2800" dirty="0" smtClean="0"/>
              <a:t>Parents and grandparents generally at odds over what to do.</a:t>
            </a:r>
          </a:p>
          <a:p>
            <a:r>
              <a:rPr lang="en-US" sz="2800" dirty="0" smtClean="0"/>
              <a:t>Increased shame, guilt, embarrassment, fear, and humiliation.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Treatment’s Response to the Debilitating Effects of Family Illness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Open AA meetings where family members could attend</a:t>
            </a:r>
          </a:p>
          <a:p>
            <a:r>
              <a:rPr lang="en-US" sz="2800" dirty="0" smtClean="0"/>
              <a:t>Al-Anon meetings(institutional style)</a:t>
            </a:r>
          </a:p>
          <a:p>
            <a:r>
              <a:rPr lang="en-US" sz="2800" dirty="0" smtClean="0"/>
              <a:t>Al-Anon meetings(open to community)</a:t>
            </a:r>
          </a:p>
          <a:p>
            <a:r>
              <a:rPr lang="en-US" sz="2800" dirty="0" err="1" smtClean="0"/>
              <a:t>Alateen</a:t>
            </a:r>
            <a:r>
              <a:rPr lang="en-US" sz="2800" dirty="0" smtClean="0"/>
              <a:t> meetings</a:t>
            </a:r>
          </a:p>
          <a:p>
            <a:r>
              <a:rPr lang="en-US" sz="2800" dirty="0" smtClean="0"/>
              <a:t>Visitation tied to attendance at facility Al-anon</a:t>
            </a:r>
          </a:p>
          <a:p>
            <a:r>
              <a:rPr lang="en-US" sz="2800" dirty="0" smtClean="0"/>
              <a:t>Family week</a:t>
            </a:r>
          </a:p>
          <a:p>
            <a:r>
              <a:rPr lang="en-US" sz="2800" dirty="0" smtClean="0"/>
              <a:t>Family program-3 days</a:t>
            </a:r>
          </a:p>
          <a:p>
            <a:r>
              <a:rPr lang="en-US" sz="2800" dirty="0" smtClean="0"/>
              <a:t>IOP family lecture or day or night.</a:t>
            </a:r>
          </a:p>
          <a:p>
            <a:r>
              <a:rPr lang="en-US" sz="2800" dirty="0" smtClean="0"/>
              <a:t>Traditional Outpatient- some family members find treatment for their specific issues.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My Response to Treatment Response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            WOEFULLY INADEQUATE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502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An Original Family Disease Model: Is It Still Effective? John Walsh CADC , BRII </vt:lpstr>
      <vt:lpstr>Family Support Groups</vt:lpstr>
      <vt:lpstr>Professional Family Illness Models</vt:lpstr>
      <vt:lpstr>Sharon Wegscheider-Cruse – Another Chance 1985</vt:lpstr>
      <vt:lpstr>Subsequent Significant Works</vt:lpstr>
      <vt:lpstr>Variations of These Models Caused by Drug Addiction and Younger Affected Alcoholics/Addicts</vt:lpstr>
      <vt:lpstr>Young Adult or Adult Still Dependent on Family. Ages 19-60 </vt:lpstr>
      <vt:lpstr>Treatment’s Response to the Debilitating Effects of Family Illness</vt:lpstr>
      <vt:lpstr>My Response to Treatment Response</vt:lpstr>
      <vt:lpstr>My Challenge to Us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Original Family Disease Model: Is It Still Effective?</dc:title>
  <dc:creator>John Walsh</dc:creator>
  <cp:lastModifiedBy>Sandy Patrick</cp:lastModifiedBy>
  <cp:revision>17</cp:revision>
  <dcterms:created xsi:type="dcterms:W3CDTF">2012-01-23T13:15:13Z</dcterms:created>
  <dcterms:modified xsi:type="dcterms:W3CDTF">2012-01-24T19:23:44Z</dcterms:modified>
</cp:coreProperties>
</file>