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sldIdLst>
    <p:sldId id="256" r:id="rId2"/>
    <p:sldId id="327" r:id="rId3"/>
    <p:sldId id="326" r:id="rId4"/>
    <p:sldId id="331" r:id="rId5"/>
    <p:sldId id="258" r:id="rId6"/>
    <p:sldId id="294" r:id="rId7"/>
    <p:sldId id="321" r:id="rId8"/>
    <p:sldId id="289" r:id="rId9"/>
    <p:sldId id="297" r:id="rId10"/>
    <p:sldId id="285" r:id="rId11"/>
    <p:sldId id="295" r:id="rId12"/>
    <p:sldId id="302" r:id="rId13"/>
    <p:sldId id="296" r:id="rId14"/>
    <p:sldId id="261" r:id="rId15"/>
    <p:sldId id="306" r:id="rId16"/>
    <p:sldId id="299" r:id="rId17"/>
    <p:sldId id="301" r:id="rId18"/>
    <p:sldId id="328" r:id="rId19"/>
    <p:sldId id="316" r:id="rId20"/>
    <p:sldId id="333" r:id="rId21"/>
    <p:sldId id="307" r:id="rId22"/>
    <p:sldId id="313" r:id="rId23"/>
    <p:sldId id="273" r:id="rId24"/>
    <p:sldId id="303" r:id="rId25"/>
    <p:sldId id="318" r:id="rId26"/>
    <p:sldId id="300" r:id="rId27"/>
    <p:sldId id="305" r:id="rId28"/>
    <p:sldId id="290" r:id="rId29"/>
    <p:sldId id="304" r:id="rId30"/>
    <p:sldId id="293" r:id="rId31"/>
    <p:sldId id="311" r:id="rId32"/>
    <p:sldId id="264" r:id="rId33"/>
    <p:sldId id="310" r:id="rId34"/>
    <p:sldId id="312" r:id="rId35"/>
    <p:sldId id="308" r:id="rId36"/>
    <p:sldId id="309" r:id="rId37"/>
    <p:sldId id="274" r:id="rId38"/>
    <p:sldId id="291" r:id="rId39"/>
    <p:sldId id="268" r:id="rId40"/>
    <p:sldId id="322" r:id="rId41"/>
    <p:sldId id="330" r:id="rId42"/>
    <p:sldId id="265" r:id="rId43"/>
    <p:sldId id="275" r:id="rId44"/>
    <p:sldId id="266" r:id="rId45"/>
    <p:sldId id="267" r:id="rId46"/>
    <p:sldId id="269" r:id="rId47"/>
    <p:sldId id="270" r:id="rId48"/>
    <p:sldId id="271" r:id="rId49"/>
    <p:sldId id="272" r:id="rId50"/>
    <p:sldId id="278" r:id="rId51"/>
    <p:sldId id="329" r:id="rId52"/>
    <p:sldId id="283" r:id="rId53"/>
    <p:sldId id="284" r:id="rId54"/>
    <p:sldId id="286" r:id="rId55"/>
    <p:sldId id="281" r:id="rId56"/>
    <p:sldId id="287" r:id="rId57"/>
    <p:sldId id="288" r:id="rId58"/>
    <p:sldId id="314" r:id="rId59"/>
    <p:sldId id="319" r:id="rId60"/>
    <p:sldId id="315" r:id="rId61"/>
    <p:sldId id="298" r:id="rId62"/>
    <p:sldId id="317" r:id="rId63"/>
    <p:sldId id="324" r:id="rId64"/>
    <p:sldId id="320" r:id="rId65"/>
    <p:sldId id="325" r:id="rId66"/>
    <p:sldId id="257" r:id="rId67"/>
    <p:sldId id="33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>
      <p:cViewPr varScale="1">
        <p:scale>
          <a:sx n="103" d="100"/>
          <a:sy n="103" d="100"/>
        </p:scale>
        <p:origin x="-11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6ED4E-865D-4CB6-8CC4-3DF84ED4ABEE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D0E41-EEA6-4C39-8AAD-2DB947012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08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D0E41-EEA6-4C39-8AAD-2DB947012C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3B068-F094-48B0-B0D2-4511B9391A76}" type="datetimeFigureOut">
              <a:rPr lang="en-US" smtClean="0"/>
              <a:t>01/27/2012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EFCA1-7D14-4EBA-A423-F15BC2A84989}" type="slidenum">
              <a:rPr lang="en-US" smtClean="0"/>
              <a:t>‹#›</a:t>
            </a:fld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pnation.com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da.org/" TargetMode="External"/><Relationship Id="rId2" Type="http://schemas.openxmlformats.org/officeDocument/2006/relationships/hyperlink" Target="http://www.aed.org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001000" cy="2971799"/>
          </a:xfrm>
        </p:spPr>
        <p:txBody>
          <a:bodyPr/>
          <a:lstStyle/>
          <a:p>
            <a:pPr algn="ctr"/>
            <a:r>
              <a:rPr lang="en-US" dirty="0" smtClean="0"/>
              <a:t>Feeding and Eating Disorders: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Facts, Fiction and Future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95800"/>
            <a:ext cx="7117180" cy="1981200"/>
          </a:xfrm>
        </p:spPr>
        <p:txBody>
          <a:bodyPr>
            <a:noAutofit/>
          </a:bodyPr>
          <a:lstStyle/>
          <a:p>
            <a:pPr algn="ctr"/>
            <a:r>
              <a:rPr lang="en-US" sz="1400" dirty="0" smtClean="0"/>
              <a:t>Phillip F. Bressoud, MD, FACP</a:t>
            </a:r>
          </a:p>
          <a:p>
            <a:pPr algn="ctr"/>
            <a:r>
              <a:rPr lang="en-US" sz="1400" dirty="0" smtClean="0"/>
              <a:t>Executive Director Campus Health Services</a:t>
            </a:r>
          </a:p>
          <a:p>
            <a:pPr algn="ctr"/>
            <a:r>
              <a:rPr lang="en-US" sz="1400" dirty="0" smtClean="0"/>
              <a:t>Associate Professor of Medicine</a:t>
            </a:r>
          </a:p>
          <a:p>
            <a:pPr algn="ctr"/>
            <a:r>
              <a:rPr lang="en-US" sz="1400" dirty="0" smtClean="0"/>
              <a:t>University of Louisville</a:t>
            </a:r>
          </a:p>
          <a:p>
            <a:pPr algn="ctr"/>
            <a:r>
              <a:rPr lang="en-US" sz="1400" dirty="0" smtClean="0"/>
              <a:t>Louisville, KY</a:t>
            </a:r>
          </a:p>
          <a:p>
            <a:pPr algn="ctr"/>
            <a:r>
              <a:rPr lang="en-US" sz="1400" dirty="0" smtClean="0"/>
              <a:t>January 27, 2012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90176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Overlapping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Depression</a:t>
            </a:r>
          </a:p>
          <a:p>
            <a:r>
              <a:rPr lang="en-US" sz="2400" dirty="0" smtClean="0"/>
              <a:t>Autism</a:t>
            </a:r>
          </a:p>
          <a:p>
            <a:r>
              <a:rPr lang="en-US" sz="2400" dirty="0" smtClean="0"/>
              <a:t>ADHD</a:t>
            </a:r>
          </a:p>
          <a:p>
            <a:r>
              <a:rPr lang="en-US" sz="2400" dirty="0" smtClean="0"/>
              <a:t>Schizophrenia</a:t>
            </a:r>
          </a:p>
          <a:p>
            <a:r>
              <a:rPr lang="en-US" sz="2400" dirty="0" smtClean="0"/>
              <a:t>Bipolar Disorder</a:t>
            </a:r>
          </a:p>
          <a:p>
            <a:r>
              <a:rPr lang="en-US" sz="2400" dirty="0" smtClean="0"/>
              <a:t>Obsessive-compulsive disorder</a:t>
            </a:r>
          </a:p>
          <a:p>
            <a:r>
              <a:rPr lang="en-US" sz="2400" dirty="0" smtClean="0"/>
              <a:t>Obesity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76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Dieting and Thinness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49% of 9-11 year olds are “sometimes” or “very often” on diets</a:t>
            </a:r>
          </a:p>
          <a:p>
            <a:endParaRPr lang="en-US" sz="2400" dirty="0" smtClean="0"/>
          </a:p>
          <a:p>
            <a:r>
              <a:rPr lang="en-US" sz="2400" dirty="0" smtClean="0"/>
              <a:t>91% of college students attempted to control their weight through dieting</a:t>
            </a:r>
          </a:p>
          <a:p>
            <a:endParaRPr lang="en-US" sz="2400" dirty="0" smtClean="0"/>
          </a:p>
          <a:p>
            <a:r>
              <a:rPr lang="en-US" sz="2400" dirty="0" smtClean="0"/>
              <a:t>25% of American men and 45% of American women are on a diet on any given day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873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Dieting and Thinness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2057400"/>
            <a:ext cx="7125112" cy="4051437"/>
          </a:xfrm>
        </p:spPr>
        <p:txBody>
          <a:bodyPr/>
          <a:lstStyle/>
          <a:p>
            <a:r>
              <a:rPr lang="en-US" sz="2400" dirty="0"/>
              <a:t>42% of 1</a:t>
            </a:r>
            <a:r>
              <a:rPr lang="en-US" sz="2400" baseline="30000" dirty="0"/>
              <a:t>st</a:t>
            </a:r>
            <a:r>
              <a:rPr lang="en-US" sz="2400" dirty="0"/>
              <a:t>-3</a:t>
            </a:r>
            <a:r>
              <a:rPr lang="en-US" sz="2400" baseline="30000" dirty="0"/>
              <a:t>rd</a:t>
            </a:r>
            <a:r>
              <a:rPr lang="en-US" sz="2400" dirty="0"/>
              <a:t> grade girls want to be thinner</a:t>
            </a:r>
          </a:p>
          <a:p>
            <a:endParaRPr lang="en-US" sz="2400" dirty="0"/>
          </a:p>
          <a:p>
            <a:r>
              <a:rPr lang="en-US" sz="2400" dirty="0"/>
              <a:t>81% of 10 year olds are afraid of being </a:t>
            </a:r>
            <a:r>
              <a:rPr lang="en-US" sz="2400" dirty="0" smtClean="0"/>
              <a:t>fat</a:t>
            </a:r>
          </a:p>
          <a:p>
            <a:endParaRPr lang="en-US" sz="2400" dirty="0"/>
          </a:p>
          <a:p>
            <a:r>
              <a:rPr lang="en-US" sz="2400" dirty="0" smtClean="0"/>
              <a:t>Most </a:t>
            </a:r>
            <a:r>
              <a:rPr lang="en-US" sz="2400" dirty="0"/>
              <a:t>fashion models are thinner than 98% of American women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01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Anorexia Diagnostic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66963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dirty="0" smtClean="0"/>
              <a:t>Low body weight (&lt;85% IBW)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Intense fear of gaining weight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Extreme focus shape/weight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Denial of illness or are not concerned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Amenorrhea </a:t>
            </a:r>
            <a:r>
              <a:rPr lang="en-US" sz="2800" dirty="0" smtClean="0">
                <a:solidFill>
                  <a:schemeClr val="bg1"/>
                </a:solidFill>
              </a:rPr>
              <a:t>(eliminated in DSM-V)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Incidence about 1% of females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Female &gt;&gt;&gt; males</a:t>
            </a:r>
            <a:endParaRPr lang="en-US" sz="2800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529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Anorexia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0"/>
            <a:ext cx="7772400" cy="4051437"/>
          </a:xfrm>
        </p:spPr>
        <p:txBody>
          <a:bodyPr>
            <a:noAutofit/>
          </a:bodyPr>
          <a:lstStyle/>
          <a:p>
            <a:r>
              <a:rPr lang="en-US" sz="2800" dirty="0" smtClean="0"/>
              <a:t>Highest mortality rate of any psychiatric disorder (5-10)%</a:t>
            </a:r>
          </a:p>
          <a:p>
            <a:endParaRPr lang="en-US" sz="2800" dirty="0" smtClean="0"/>
          </a:p>
          <a:p>
            <a:r>
              <a:rPr lang="en-US" sz="2800" dirty="0" smtClean="0"/>
              <a:t>Suicide Mortality Risk (SMR) 56.9; 95% CI 15-146</a:t>
            </a:r>
          </a:p>
          <a:p>
            <a:endParaRPr lang="en-US" sz="2800" dirty="0" smtClean="0"/>
          </a:p>
          <a:p>
            <a:r>
              <a:rPr lang="en-US" sz="2800" dirty="0" smtClean="0"/>
              <a:t>BMI &lt;13 are at increased risk of sudden cardiac death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612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125113" cy="924475"/>
          </a:xfrm>
        </p:spPr>
        <p:txBody>
          <a:bodyPr/>
          <a:lstStyle/>
          <a:p>
            <a:r>
              <a:rPr lang="en-US" dirty="0" smtClean="0"/>
              <a:t>Anorexia</a:t>
            </a:r>
            <a:endParaRPr lang="en-US" dirty="0"/>
          </a:p>
        </p:txBody>
      </p:sp>
      <p:pic>
        <p:nvPicPr>
          <p:cNvPr id="2050" name="Picture 2" descr="C:\Users\pfbres01.UPA\Desktop\rapid metaboliz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93595"/>
            <a:ext cx="7315200" cy="475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5800" y="13716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70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511" y="457201"/>
            <a:ext cx="7125113" cy="762000"/>
          </a:xfrm>
        </p:spPr>
        <p:txBody>
          <a:bodyPr/>
          <a:lstStyle/>
          <a:p>
            <a:pPr algn="ctr"/>
            <a:r>
              <a:rPr lang="en-US" dirty="0" smtClean="0"/>
              <a:t>BMI Chart</a:t>
            </a:r>
            <a:endParaRPr lang="en-US" dirty="0"/>
          </a:p>
        </p:txBody>
      </p:sp>
      <p:pic>
        <p:nvPicPr>
          <p:cNvPr id="2050" name="Picture 2" descr="BMI Chart good 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414137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62000" y="1295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16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Perceptions of Ideal Body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Women’s idealized BMI is about 20</a:t>
            </a:r>
          </a:p>
          <a:p>
            <a:endParaRPr lang="en-US" sz="3200" dirty="0"/>
          </a:p>
          <a:p>
            <a:r>
              <a:rPr lang="en-US" sz="3200" dirty="0" smtClean="0"/>
              <a:t>As BMI decreases women rate themselves as more attractive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319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Message are We Sending?</a:t>
            </a:r>
            <a:endParaRPr lang="en-US" dirty="0"/>
          </a:p>
        </p:txBody>
      </p:sp>
      <p:pic>
        <p:nvPicPr>
          <p:cNvPr id="8194" name="Picture 2" descr="http://4.bp.blogspot.com/-hdSPLCt6wg4/TflWI2oNI8I/AAAAAAACMMI/gyhhk6c6_k4/s1600/anorexic_girls_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95198"/>
            <a:ext cx="28575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2.bp.blogspot.com/_txo3UkckoGw/TUEJJIRujtI/AAAAAAAAA-Q/VXyVcnjTsBE/s1600/walkingde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95198"/>
            <a:ext cx="2784959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7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dirty="0" smtClean="0"/>
              <a:t>If Barbie Were Real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2057400"/>
            <a:ext cx="4038600" cy="2971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6’8”</a:t>
            </a:r>
          </a:p>
          <a:p>
            <a:pPr eaLnBrk="1" hangingPunct="1">
              <a:defRPr/>
            </a:pPr>
            <a:r>
              <a:rPr lang="en-US" dirty="0" smtClean="0"/>
              <a:t>38 inch chest</a:t>
            </a:r>
          </a:p>
          <a:p>
            <a:pPr eaLnBrk="1" hangingPunct="1">
              <a:defRPr/>
            </a:pPr>
            <a:r>
              <a:rPr lang="en-US" dirty="0" smtClean="0"/>
              <a:t>21 inch waist</a:t>
            </a:r>
          </a:p>
          <a:p>
            <a:pPr eaLnBrk="1" hangingPunct="1">
              <a:defRPr/>
            </a:pPr>
            <a:r>
              <a:rPr lang="en-US" dirty="0" smtClean="0"/>
              <a:t>36 inch hips</a:t>
            </a:r>
          </a:p>
          <a:p>
            <a:pPr eaLnBrk="1" hangingPunct="1">
              <a:defRPr/>
            </a:pPr>
            <a:r>
              <a:rPr lang="en-US" dirty="0" smtClean="0"/>
              <a:t>Virtually unattainable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 smtClean="0"/>
              <a:t>Average US Woman 40-34-43</a:t>
            </a:r>
          </a:p>
        </p:txBody>
      </p:sp>
      <p:pic>
        <p:nvPicPr>
          <p:cNvPr id="9218" name="Picture 2" descr="http://rem123.edublogs.org/files/2011/03/bathing-suit-barbie-old-and-new-1key6x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68764"/>
            <a:ext cx="3962400" cy="3962401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Review the common eating disorders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Review the approach to diagnosis and treatment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039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Capture_01-26-2012 8.45.54 A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40" y="1143000"/>
            <a:ext cx="7543800" cy="502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8" name="Straight Connector 7"/>
          <p:cNvCxnSpPr/>
          <p:nvPr/>
        </p:nvCxnSpPr>
        <p:spPr>
          <a:xfrm>
            <a:off x="548640" y="838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44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Anorexia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4114800" cy="4051301"/>
          </a:xfrm>
        </p:spPr>
        <p:txBody>
          <a:bodyPr anchor="t" anchorCtr="0">
            <a:noAutofit/>
          </a:bodyPr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u="sng" dirty="0" smtClean="0">
                <a:solidFill>
                  <a:schemeClr val="accent2">
                    <a:lumMod val="50000"/>
                  </a:schemeClr>
                </a:solidFill>
              </a:rPr>
              <a:t>DURATION</a:t>
            </a:r>
            <a:r>
              <a:rPr lang="en-US" sz="2400" dirty="0"/>
              <a:t/>
            </a:r>
            <a:br>
              <a:rPr lang="en-US" sz="2400" dirty="0"/>
            </a:br>
            <a:endParaRPr lang="en-US" sz="1200" dirty="0" smtClean="0"/>
          </a:p>
          <a:p>
            <a:pPr marL="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dirty="0"/>
              <a:t>  </a:t>
            </a:r>
            <a:endParaRPr lang="en-US" sz="2400" dirty="0" smtClean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dirty="0" smtClean="0"/>
              <a:t>•30</a:t>
            </a:r>
            <a:r>
              <a:rPr lang="en-US" sz="2400" dirty="0"/>
              <a:t>% </a:t>
            </a:r>
            <a:r>
              <a:rPr lang="en-US" sz="2400" dirty="0" smtClean="0"/>
              <a:t>from 1-5 years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dirty="0" smtClean="0"/>
              <a:t>•31% from 6–10 years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dirty="0" smtClean="0"/>
              <a:t>•16</a:t>
            </a:r>
            <a:r>
              <a:rPr lang="en-US" sz="2400" dirty="0"/>
              <a:t>% </a:t>
            </a:r>
            <a:r>
              <a:rPr lang="en-US" sz="2400" dirty="0" smtClean="0"/>
              <a:t>from 11-15 years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400" dirty="0" smtClean="0"/>
              <a:t>•77</a:t>
            </a:r>
            <a:r>
              <a:rPr lang="en-US" sz="2400" dirty="0"/>
              <a:t>% </a:t>
            </a:r>
            <a:r>
              <a:rPr lang="en-US" sz="2400" dirty="0" smtClean="0"/>
              <a:t>from 1 – 15 years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4099719" cy="4051302"/>
          </a:xfrm>
        </p:spPr>
        <p:txBody>
          <a:bodyPr anchor="t" anchorCtr="0"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800" u="sng" dirty="0">
                <a:solidFill>
                  <a:schemeClr val="accent2">
                    <a:lumMod val="50000"/>
                  </a:schemeClr>
                </a:solidFill>
              </a:rPr>
              <a:t>AGE AT </a:t>
            </a:r>
            <a:r>
              <a:rPr lang="en-US" sz="2800" u="sng" dirty="0" smtClean="0">
                <a:solidFill>
                  <a:schemeClr val="accent2">
                    <a:lumMod val="50000"/>
                  </a:schemeClr>
                </a:solidFill>
              </a:rPr>
              <a:t>ONSET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dirty="0" smtClean="0"/>
              <a:t>•10</a:t>
            </a:r>
            <a:r>
              <a:rPr lang="en-US" sz="2400" dirty="0"/>
              <a:t>% </a:t>
            </a:r>
            <a:r>
              <a:rPr lang="en-US" sz="2400" dirty="0" smtClean="0"/>
              <a:t> &lt; or = 10 years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dirty="0" smtClean="0"/>
              <a:t>•33</a:t>
            </a:r>
            <a:r>
              <a:rPr lang="en-US" sz="2400" dirty="0"/>
              <a:t>% </a:t>
            </a:r>
            <a:r>
              <a:rPr lang="en-US" sz="2400" dirty="0" smtClean="0"/>
              <a:t>betwee</a:t>
            </a:r>
            <a:r>
              <a:rPr lang="en-US" sz="2400" dirty="0"/>
              <a:t>n</a:t>
            </a:r>
            <a:r>
              <a:rPr lang="en-US" sz="2400" dirty="0" smtClean="0"/>
              <a:t> 11-15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dirty="0" smtClean="0"/>
              <a:t>•43</a:t>
            </a:r>
            <a:r>
              <a:rPr lang="en-US" sz="2400" dirty="0"/>
              <a:t>% </a:t>
            </a:r>
            <a:r>
              <a:rPr lang="en-US" sz="2400" dirty="0" smtClean="0"/>
              <a:t> between 16-20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dirty="0" smtClean="0"/>
              <a:t>•86</a:t>
            </a:r>
            <a:r>
              <a:rPr lang="en-US" sz="2400" dirty="0"/>
              <a:t>% </a:t>
            </a:r>
            <a:r>
              <a:rPr lang="en-US" sz="2400" dirty="0" smtClean="0"/>
              <a:t> by age 20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96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Anorexia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TRIGGERS</a:t>
            </a:r>
          </a:p>
          <a:p>
            <a:endParaRPr lang="en-US" dirty="0" smtClean="0"/>
          </a:p>
          <a:p>
            <a:r>
              <a:rPr lang="en-US" dirty="0" smtClean="0"/>
              <a:t>leaving </a:t>
            </a:r>
            <a:r>
              <a:rPr lang="en-US" dirty="0"/>
              <a:t>home for college</a:t>
            </a:r>
          </a:p>
          <a:p>
            <a:r>
              <a:rPr lang="en-US" dirty="0"/>
              <a:t>termination or disruption of an intimate relationship</a:t>
            </a:r>
          </a:p>
          <a:p>
            <a:r>
              <a:rPr lang="en-US" dirty="0"/>
              <a:t>family problems</a:t>
            </a:r>
          </a:p>
          <a:p>
            <a:r>
              <a:rPr lang="en-US" dirty="0"/>
              <a:t>physical abuse</a:t>
            </a:r>
          </a:p>
          <a:p>
            <a:r>
              <a:rPr lang="en-US" dirty="0"/>
              <a:t>sexual abuse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8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Anorexia Nervosa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28800"/>
            <a:ext cx="7125112" cy="4572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One hundred 12 year old girls</a:t>
            </a:r>
          </a:p>
          <a:p>
            <a:r>
              <a:rPr lang="en-US" sz="2800" dirty="0" smtClean="0"/>
              <a:t>Same environmental exposure</a:t>
            </a:r>
          </a:p>
          <a:p>
            <a:r>
              <a:rPr lang="en-US" sz="2800" dirty="0" smtClean="0"/>
              <a:t>Put all on a diet; nearly all  hate it</a:t>
            </a:r>
          </a:p>
          <a:p>
            <a:r>
              <a:rPr lang="en-US" sz="2800" dirty="0" smtClean="0"/>
              <a:t>One finds relief for anxiety and goes on to develop anorexia</a:t>
            </a:r>
          </a:p>
          <a:p>
            <a:pPr lvl="1"/>
            <a:r>
              <a:rPr lang="en-US" sz="2800" dirty="0" smtClean="0"/>
              <a:t>Anorexia relieves the anxiety</a:t>
            </a:r>
          </a:p>
          <a:p>
            <a:pPr lvl="1"/>
            <a:r>
              <a:rPr lang="en-US" sz="2800" dirty="0" smtClean="0"/>
              <a:t>The other 99 girls praise her for losing weight</a:t>
            </a:r>
          </a:p>
          <a:p>
            <a:pPr lvl="1"/>
            <a:endParaRPr lang="en-US" sz="2800" dirty="0" smtClean="0"/>
          </a:p>
          <a:p>
            <a:pPr marL="0" indent="0">
              <a:buNone/>
            </a:pPr>
            <a:r>
              <a:rPr lang="en-US" sz="3000" dirty="0" smtClean="0"/>
              <a:t>WHY?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9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Anorexia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454053"/>
              </p:ext>
            </p:extLst>
          </p:nvPr>
        </p:nvGraphicFramePr>
        <p:xfrm>
          <a:off x="1066801" y="1600200"/>
          <a:ext cx="7543799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799"/>
              </a:tblGrid>
              <a:tr h="82783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SCOFF Questionnaire</a:t>
                      </a:r>
                    </a:p>
                  </a:txBody>
                  <a:tcPr anchor="ctr"/>
                </a:tc>
              </a:tr>
              <a:tr h="467568">
                <a:tc>
                  <a:txBody>
                    <a:bodyPr/>
                    <a:lstStyle/>
                    <a:p>
                      <a:r>
                        <a:rPr lang="en-US" dirty="0" smtClean="0"/>
                        <a:t>Are you constantly thinking about your weight and food?</a:t>
                      </a:r>
                      <a:endParaRPr lang="en-US" dirty="0"/>
                    </a:p>
                  </a:txBody>
                  <a:tcPr anchor="ctr"/>
                </a:tc>
              </a:tr>
              <a:tr h="362093">
                <a:tc>
                  <a:txBody>
                    <a:bodyPr/>
                    <a:lstStyle/>
                    <a:p>
                      <a:r>
                        <a:rPr lang="en-US" dirty="0" smtClean="0"/>
                        <a:t>Are you dieting strictly and/or</a:t>
                      </a:r>
                      <a:r>
                        <a:rPr lang="en-US" baseline="0" dirty="0" smtClean="0"/>
                        <a:t> have lost a lot of weight?</a:t>
                      </a:r>
                      <a:endParaRPr lang="en-US" dirty="0"/>
                    </a:p>
                  </a:txBody>
                  <a:tcPr anchor="ctr"/>
                </a:tc>
              </a:tr>
              <a:tr h="256618">
                <a:tc>
                  <a:txBody>
                    <a:bodyPr/>
                    <a:lstStyle/>
                    <a:p>
                      <a:r>
                        <a:rPr lang="en-US" dirty="0" smtClean="0"/>
                        <a:t>Are you more than 10% below your healthy weight?</a:t>
                      </a:r>
                      <a:endParaRPr lang="en-US" dirty="0"/>
                    </a:p>
                  </a:txBody>
                  <a:tcPr anchor="ctr"/>
                </a:tc>
              </a:tr>
              <a:tr h="303543">
                <a:tc>
                  <a:txBody>
                    <a:bodyPr/>
                    <a:lstStyle/>
                    <a:p>
                      <a:r>
                        <a:rPr lang="en-US" dirty="0" smtClean="0"/>
                        <a:t>Are people</a:t>
                      </a:r>
                      <a:r>
                        <a:rPr lang="en-US" baseline="0" dirty="0" smtClean="0"/>
                        <a:t> concerned about your weight?</a:t>
                      </a:r>
                      <a:endParaRPr lang="en-US" dirty="0"/>
                    </a:p>
                  </a:txBody>
                  <a:tcPr anchor="ctr"/>
                </a:tc>
              </a:tr>
              <a:tr h="365621">
                <a:tc>
                  <a:txBody>
                    <a:bodyPr/>
                    <a:lstStyle/>
                    <a:p>
                      <a:r>
                        <a:rPr lang="en-US" dirty="0" smtClean="0"/>
                        <a:t>IS your energy level down?</a:t>
                      </a:r>
                      <a:endParaRPr lang="en-US" dirty="0"/>
                    </a:p>
                  </a:txBody>
                  <a:tcPr anchor="ctr"/>
                </a:tc>
              </a:tr>
              <a:tr h="260146">
                <a:tc>
                  <a:txBody>
                    <a:bodyPr/>
                    <a:lstStyle/>
                    <a:p>
                      <a:r>
                        <a:rPr lang="en-US" dirty="0" smtClean="0"/>
                        <a:t>Do you constantly</a:t>
                      </a:r>
                      <a:r>
                        <a:rPr lang="en-US" baseline="0" dirty="0" smtClean="0"/>
                        <a:t> feel cold?</a:t>
                      </a:r>
                      <a:endParaRPr lang="en-US" dirty="0"/>
                    </a:p>
                  </a:txBody>
                  <a:tcPr anchor="ctr"/>
                </a:tc>
              </a:tr>
              <a:tr h="816462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Scoring:</a:t>
                      </a:r>
                      <a:r>
                        <a:rPr lang="en-US" baseline="0" dirty="0" smtClean="0"/>
                        <a:t>  1 </a:t>
                      </a:r>
                      <a:r>
                        <a:rPr lang="en-US" baseline="0" dirty="0" err="1" smtClean="0"/>
                        <a:t>pt</a:t>
                      </a:r>
                      <a:r>
                        <a:rPr lang="en-US" baseline="0" dirty="0" smtClean="0"/>
                        <a:t> for each positive answer.  Scores of </a:t>
                      </a:r>
                      <a:r>
                        <a:rPr lang="en-US" u="sng" baseline="0" dirty="0" smtClean="0"/>
                        <a:t>&gt;</a:t>
                      </a:r>
                      <a:r>
                        <a:rPr lang="en-US" u="none" baseline="0" dirty="0" smtClean="0"/>
                        <a:t> 2 highly indicative of anorexia or bulimia</a:t>
                      </a:r>
                      <a:endParaRPr lang="en-US" u="none" baseline="0" dirty="0"/>
                    </a:p>
                  </a:txBody>
                  <a:tcPr anchor="b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90600" y="610766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Morgan et al.  BMJ  319:1467-1468 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38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228600"/>
            <a:ext cx="7125113" cy="924475"/>
          </a:xfrm>
        </p:spPr>
        <p:txBody>
          <a:bodyPr/>
          <a:lstStyle/>
          <a:p>
            <a:r>
              <a:rPr lang="en-US" dirty="0" smtClean="0"/>
              <a:t>Body Shape Questionnaire (BSQ)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2560671"/>
              </p:ext>
            </p:extLst>
          </p:nvPr>
        </p:nvGraphicFramePr>
        <p:xfrm>
          <a:off x="5307013" y="5202238"/>
          <a:ext cx="31400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Acrobat Document" r:id="rId3" imgW="5829261" imgH="7543646" progId="AcroExch.Document.7">
                  <p:embed/>
                </p:oleObj>
              </mc:Choice>
              <mc:Fallback>
                <p:oleObj name="Acrobat Document" r:id="rId3" imgW="5829261" imgH="754364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7013" y="5202238"/>
                        <a:ext cx="314007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5" descr="C:\Users\pfbres01.UPA\Desktop\body shape questionnaire_Page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47"/>
          <a:stretch/>
        </p:blipFill>
        <p:spPr bwMode="auto">
          <a:xfrm>
            <a:off x="1066800" y="1077205"/>
            <a:ext cx="7210425" cy="521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609600" y="9906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509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 of Symptoms on College Campuses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872012"/>
              </p:ext>
            </p:extLst>
          </p:nvPr>
        </p:nvGraphicFramePr>
        <p:xfrm>
          <a:off x="685800" y="2133600"/>
          <a:ext cx="8001000" cy="349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838200"/>
                <a:gridCol w="838200"/>
                <a:gridCol w="838200"/>
                <a:gridCol w="838200"/>
                <a:gridCol w="838200"/>
                <a:gridCol w="838200"/>
              </a:tblGrid>
              <a:tr h="533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Undergraduates</a:t>
                      </a:r>
                      <a:endParaRPr lang="en-US" sz="1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Graduate</a:t>
                      </a:r>
                      <a:endParaRPr lang="en-US" sz="1400" baseline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Female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Male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All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Female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Male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All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Positive SCOFF </a:t>
                      </a:r>
                      <a:r>
                        <a:rPr lang="en-US" sz="1400" u="sng" baseline="0" dirty="0" smtClean="0"/>
                        <a:t>&gt;</a:t>
                      </a:r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3.6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9.1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3.1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5.8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Previous</a:t>
                      </a:r>
                      <a:r>
                        <a:rPr lang="en-US" sz="1400" baseline="0" dirty="0" smtClean="0"/>
                        <a:t> 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4.6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0.5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2.3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	Previous</a:t>
                      </a:r>
                      <a:r>
                        <a:rPr lang="en-US" sz="1400" baseline="0" dirty="0" smtClean="0"/>
                        <a:t> 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2.7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0.3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1.4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	Previous</a:t>
                      </a:r>
                      <a:r>
                        <a:rPr lang="en-US" sz="1400" baseline="0" dirty="0" smtClean="0"/>
                        <a:t> BN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2.1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0.0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0.9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Previous</a:t>
                      </a:r>
                      <a:r>
                        <a:rPr lang="en-US" sz="1400" baseline="0" dirty="0" smtClean="0"/>
                        <a:t> ED DX with + screen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14.0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6.2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11.7</a:t>
                      </a:r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6095999"/>
            <a:ext cx="723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Eisenberg et al  J American College Health Association  59(8):700-707 2011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18288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334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fbres01.UPA\Desktop\Female Medical Student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257767" cy="347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85800" y="1602509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7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467600" cy="924475"/>
          </a:xfrm>
        </p:spPr>
        <p:txBody>
          <a:bodyPr/>
          <a:lstStyle/>
          <a:p>
            <a:pPr algn="ctr"/>
            <a:r>
              <a:rPr lang="en-US" dirty="0" smtClean="0"/>
              <a:t>Signs and Symptoms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471277" cy="45720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General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Weight loss, failure to gain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Cold intolerance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Weakness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Fatigue or lethargy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Syncope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Hot flashes or sweating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0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Oral and Dental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Oral trauma or lacerations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/>
              <a:t>Perimolysis or Dental erosions </a:t>
            </a:r>
            <a:endParaRPr lang="en-US" sz="10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Parotid enlargement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0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Cardiopulmonary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Chest pain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Palpitations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Arrhythmias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Edema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0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Dermatologic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Hair loss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Yellowish discoloration of skin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err="1" smtClean="0"/>
              <a:t>Russel’s</a:t>
            </a:r>
            <a:r>
              <a:rPr lang="en-US" sz="1000" dirty="0" smtClean="0"/>
              <a:t> sign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Poor wound healing</a:t>
            </a:r>
          </a:p>
          <a:p>
            <a:endParaRPr lang="en-US" sz="1200" dirty="0" smtClean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4724400" y="1447800"/>
            <a:ext cx="3471277" cy="4572000"/>
          </a:xfrm>
          <a:solidFill>
            <a:schemeClr val="accent1"/>
          </a:solidFill>
        </p:spPr>
        <p:txBody>
          <a:bodyPr anchor="t" anchorCtr="0">
            <a:noAutofit/>
          </a:bodyPr>
          <a:lstStyle/>
          <a:p>
            <a:pPr marL="342900" lvl="1" indent="-228600">
              <a:spcBef>
                <a:spcPts val="0"/>
              </a:spcBef>
              <a:spcAft>
                <a:spcPts val="0"/>
              </a:spcAft>
            </a:pPr>
            <a:endParaRPr lang="en-US" sz="1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342900" lvl="1" indent="-22860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Gastrointestinal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endParaRPr lang="en-US" sz="1000" dirty="0" smtClean="0"/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Epigastric discomfort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Early satiety, delayed gastric emptying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GERD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Hematemesis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Hemorrhoids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Rectal prolapse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Constipation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endParaRPr lang="en-US" sz="1000" dirty="0" smtClean="0"/>
          </a:p>
          <a:p>
            <a:pPr marL="342900" lvl="1" indent="-22860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Endocrine</a:t>
            </a:r>
          </a:p>
          <a:p>
            <a:pPr marL="342900" lvl="1" indent="-228600"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Amenorrhea or irregular menses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Loss of libido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Low bone density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Infertility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endParaRPr lang="en-US" sz="1000" dirty="0" smtClean="0"/>
          </a:p>
          <a:p>
            <a:pPr marL="342900" lvl="1" indent="-228600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schemeClr val="accent5">
                    <a:lumMod val="75000"/>
                  </a:schemeClr>
                </a:solidFill>
              </a:rPr>
              <a:t>Neuropsychiatric</a:t>
            </a:r>
          </a:p>
          <a:p>
            <a:pPr marL="342900" lvl="1" indent="-228600"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Seizures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Memory loss/Poor concentration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Insomnia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Depression/Anxiety/BCD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Self-harm</a:t>
            </a:r>
          </a:p>
          <a:p>
            <a:pPr marL="742950" lvl="2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/>
              <a:t>Suicidal ideation/suicide attempts</a:t>
            </a:r>
          </a:p>
        </p:txBody>
      </p:sp>
    </p:spTree>
    <p:extLst>
      <p:ext uri="{BB962C8B-B14F-4D97-AF65-F5344CB8AC3E}">
        <p14:creationId xmlns:p14="http://schemas.microsoft.com/office/powerpoint/2010/main" val="74868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0.gstatic.com/images?q=tbn:ANd9GcTcg43fpTqocvt--SSylbJNlwfHXCrAHzQ9M_SAg8HLsbB4CD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0" y="762000"/>
            <a:ext cx="4130309" cy="279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hQSEBUUExQUFRUVFBYVGBcUFRUVFxQVGBgVFxgVFxQXHCYeFxkkHBgUIC8gJCcpLCwsFx4xNTAqNSYrLCkBCQoKDgwOGg8PGCwkHCQpLCkpLCwpKSksKSwpLCkpLCksKSksKSwpKSwpLCwpKSwpKSkpLCkpLCksLCksKSksLP/AABEIANAA8wMBIgACEQEDEQH/xAAcAAABBAMBAAAAAAAAAAAAAAAABAUGBwECAwj/xABQEAABAwEEBgYECAwDBgcAAAABAAIDEQQFEiEGBzFBUWETInGBkaEyscHRFCNCUnKSk/AlNVNUYnN0grLC0vGio+EIFRczY4MWJDRDRISz/8QAGQEAAgMBAAAAAAAAAAAAAAAAAAECAwQF/8QAJBEAAgICAgMAAgMBAAAAAAAAAAECEQMhEjEEIkETUTJhcSP/2gAMAwEAAhEDEQA/ALCOrG7fzRn1pP6lqdVt2/mrfry/1qVoTtkeKIidVN2fmo+0m/rWp1S3Z+bf5s39amCEWw4ohp1RXZ+bn7Wb+tanU/dn5u77ab+pTRCLHxRCTqduz8g77ab+pY/4NXZ+Rf8Aby/1KbIRYqIOdTF2fkpPt5Pesf8ABe7PyUv28nvU5Qiwogp1LXb+Tl+3etTqVu38nN9u9TxRfTbT+C7mDHV8rvQiacyPnOPyW8/JFhQ1HUpdvzJvt3ri/U7dYNCJQdmc7goHe+uS3TgtjbHADvZUvp9M7O4BQ62XtLK/HNK+R28veXHgM0uRLgWZe+itxWd2Fxmc4bQydzqd+xLNEzclnmbLFUSCuF0kjpMFcq4a5Gh20VRfCKri9orwS5MfFHrWCZr2hzXBzSKgg1B710XnjQbWLLYXBryXwE9YVJIHEDiP9OFL6ui+orTGJIZGvad7SD3EbQeSknZFxoWUWKLZACkRNaLBC3osEIA0osUW9FgpgaEIotkEIA8xaxrq+D3paWUoHSdI36MnX9ZI7ldmq68+nuqznaYwYXdsZoP8OFQvX3clHQWpoyIMLzzFXsr3Yx3LTUNflHz2Vx9ICZna2jXgd2E9xS+j7RHbFYPgOkTI9jW2sBv6uQ9XyePBXFrBsfSXXa2/9Fzu9lH/AMqRaTau22u8LPasWARD4wDJzyxwdFQ7s8QJ4AKVW6yiSJ7DsexzD+8CPanRGyi9E7qx2ON3HH/+jwsKaavbnP8Au2EEZgyg9omkB9SFGiyy00IQogCEIQAIQhAAhCEACELBQBGdO9MmXfZy7IyuqI28XU2n9ELzXeF4vnldJI4ve81c5xzJ++7YFKdaF/m1W6TPqRu6NvY3LIczUqFn7gKN2SqhVGSiRpABO/OvLYhkdG+9OF62UtjiNNrPHMqLZNKxFsbXLwokz7Qe3tSk0Da0z519RSKWSp2eAUiLOrZ1JtBdKnWK0Bw/5TjSRvL5w5qIhd4nUKAPXkDqtaTvAK6KMaA6Si1WGJxye1oY4VrmBQHkCBVSXpgrO9lTVaNqIIWolC3QBrRYIWyEWI1osELaiKIAjunej3wywTQgdctxx/rGdZvjSn7y83aO306x2uKdtaxvBLdlW7HsPaCQvWRC8563dFvglvc9gpFaKytpsD6/GM+scXY4IY12XtadIIGWT4U54EHRiQO4tIBFBvcagU45LnoxfrbZZI7Q0YRICcJNS0hxaQTxyXmS0aQzvs0dmdITDE5zmM3Au48QM6DdiPFXDqGvjHZZrOTnFIHt+hIM/wDE0/WQmNon123Z0LCwDLpJXD9+R7/5kJyohSIChCEKssBCEIAEIQgAQhCABIb8tvQ2aaX8nE9/eASPOiXJm0wc0WG0Ythic07qYhhqTuAJBruQB5gtry553knvJO32p2uzQ6SQVJA5ELjdt2ONqax4IcDUg5EUG3s5qyLLFhAAWPNlcNRN2DCp7kRF2g76DrCvDcnO89EnShgaR1WBopy2nYppZrNi4pyiu8DYPJZ1knI1PDBFXHV6/Dm4A86n1JkvLQSZgJbR3Yferu/3SXVpQAZkuNAO9MF7wYHYTQ7xhzqOIptU3kyR2R/Filr6UZNE5ho4EEbinO5JehkbKThFHAEjFUkFtQ3eBWp3ZU2qUaV3bib0oYMTc888t9RsPGh5qIOiLhi2mle0DaFpjPnExTx/jkSW5NLHWK2mSI4onOwuaPRdGNgbww7uw8VfV329szGvYahwBHYeS8wRt6tRu+/37Vc2qG+Okspicc4nZV+acxTz8FoxOtFGRXssKi6MmIWoQQtHZSK2vqtkja6iUxuqq3GhnRYohCgMKKMaw9EheFifGAOlZ8ZEeEgHo14OFW94O5ShYomKjx1LEWktIIIJBByIIyII3Gql+qe//gt5x4jRk1YXcOvTAT2PDfEqU669Bejf8Ohb1HkCcD5MhyEnY7IHnT5yqZpoajI8t3NIknZ7BohQbRnWvZJLJC60TBk2ACRufpNq0u76Yu9CfIOLLAQhCiMEIQgAQhCABCEIAFEdac2G7Jc6YnMbtpUF2Yy27NilyqDXLfmOVlnaerEMbv1jhkD2Nz/eUZOkTgrZC9HbWRMxhdVuYAOdDSuVfR7qbVNojwVZXRNSaI1pRxJ5A02+CsyK3wClZWV7a+pc/PHZ0vHeh6sQPzvABODa02u8ad6arLeMXyXtPYU5fDAQqVrs0tWLI34WuoCQ4AHrHdmNuxMd6PLjWlKClBwHPxSm036xg67mjtITU/SizuNG45HcGNJ89inJuSpFahGLt9jPfEfUIUHstnoXinouxDs3jyKm98Wlzm5QvHNxa2nmotDF13bqhTw3HRDOlJJjRZocMjmfJcMQ7DtHr8FKNWl49BbTG40EgLRwxDNvt8UwzxEBjt7XOYezMesea4W6QscyRuRB8xs9q1qW7MLjqj0tA+oXaiiWg2kzbTZg4nrDJw58VLQtqdqzG1ToxRdIX0WqE3sQqWVpE6oW6pZIEICykM4WuyslY6ORocx7S1zXZhzTkQQvNmsXQF93WjKrrPISYnndv6Nx+cPMZ8aemaJDfVyxWuB8M7Q9jxQjeDuc07nA5gpiPIqFZV46i7a2V4hMUkYPUc5+Bxb+k2hod3chOh2i/wBCEKIwQhCABCEIAEIQgAXnTWDaa2mU12yPr27/AHL0TI6g5rzprEhwWqU8XuPec/XVV5Phbi7YzaK2bHaAOHHj9wpbbTaTL0ZbEyP57mdJ3hoUY0PdhtQB3tr3q0oLO2Slag8QsuWVS2bsMOUNEEsd1zvcS5oaABSgcC4/o4Sct+anFzMkeMLvSA41qKVBrzCVi4mgYi5xp3LhdkmGQuJOf9lRN2zRji0uxkvS7+kkcXDFhFKcTnQUTO+6bTX4mbC0tGINDWhrq7G5HFlTPLyUwwgvJIqDkQlcdwsByrnuGSISoJ47IRd11WkyOEjy5gORdTFTnTIrlfNm6J+W/wBlVP7ZZRG2gFFBtIJK5eH37Kp8vYf4/Ujdqmr0wGRyeO2jT6wfFI7SMcVeQPfs9YWZ5KOrxBafv4osDcUJ5OLfEAhaovVmGS3Q+6tr/wCgnwuPUeKHkdx944FXvYpagdlQvMdhkLJQRtBr4GqvrQi9xNDHTmOw55Hw9S1YpfDLljqyW0Qs0QrjOZjNClCSrq2UAEk0ABJJ3AbSoyQ0dVlNNi0qskzwyK0RPe70WtcKuyrlxyqUpvK+IrO1pmfgDjhbk5xcaE0AaCdgJ7lWTFqEku69I52l0Ti4A0qWvZnQHY8AnbtSSfSmzseWl7snYHPEcromvrTC6YNwNNcszkdtEAOqyhCABCEIAEIQgAQhCABCEIA5zmjSdlAarzlrGtGK8HN2Brs+2gPuXou1Hqn79i886wbLit73tzBdRx/SAzUJ/CzGrsYbqtAbbWcC7D4ghWxd89FSkryyUO3hwPgaq1LDaukjD2H0gD4rH5K6Z0PEl2iR2q98sO0nckt2MLnCm0+SZy17KveCW7CR8kdnBdWzxnrNfgdxA9eWay7Zu/wU2mbo3uGIcczz2U3p2st/0DcTcNR9xyKjsIiYcTn43HOoG09p4eSLTeZLmxtheS6tMYoKcSSpcWnoTf7H69LyxCqr+/ZiQTwOSkc1gLdru0DYDy5KKaTyhjKA5oxvlMjlaUGRya0B2Y2HyI2hKrmPVlbxwEeY9qa420Smwy4T4DyctzjSpHMUrps7YaS9/rVjaC24xSsHyXkU5Or7aAeCrsGrweYU8uqGlDur4GgKcW00KS00XMDVZSK6rSXMFfSFAefA9/vS5bTAzVJL3r8Gmwgk9DJQDMk4HUAA2lLFhAEbsd1WgS2Ns0zpYQ3EGthYzo5o2Ax43NqcNMfDrNaN9Eq0uY/HZnN+EgNkkLnWWMSPbWJzR1S1woSaVon+Jy6qt6JISXbbulZXDMynV+OjMbjQDrYT60zXNbJoImWc2WYvjAZjb0YheAf+b0pdkD6RBGKpIodqkaykMEIQgYIQhAAhCEACEIQAIQhACO85sMT3cGkqgr9fic48ye+tVemkLqQvP6JHcqMt7QXu7T3rNne0a/HVpkMtAqa8ypPoZf3R/FPORJwnnwTI+yUBPakbc6jiKjkRsQ0pqiSbxysuptHxcarldl+Mi6k0bHip6z21yoRStD4KB6JaZlrhFMdpADjx581ZMNgZLQ8Ru3rElLE6N8JRyKzEmk8DGkWeJjXEEUaypNedNiQWXpJJDI/NzvLt5p8i0eYOCRXla2QtOYFE5zk0SSiv4oab+tTWdu8qsL1vHppqDMApx0gvp9oLsOTK5u9gTJd0dHF3BX4MfBcn2Y/IycvVdHeSEBh4/wBlo1tGt5lp8j713lj6p+ifb7ltLFkOQb7FbZSo6NbP6irKuGPHGR2HyVdMi63aB7lYWhEwII3gU7qbkRfskE16tlgXLPsrtDWg8xuPqT+o7Z20II+bRSJpyW0wsFhbLBTIg0ruk67sKjIkjZCEKBIEIQgAQtXvABJIAG0nIDtO5Ra+dZ932aodaGyOHyYfjTXhVvVHeQgCVoVN3xr9caiy2YD9Od1T9myg/wARUMt+tK8ZXYjanspsEQbG0dzRn3koA9LoXnm7NdN4Rem+KYf9WMA/Wjwnxqpddev6I0Fosz2cXRPDx9V2E+ZQBbCFGrk1jWC1OayK0ND3EAMkDo3EnYBiFHHsJT3eFsbGyrnBo4kgAAbTn99iAI7p5edITG07fSPAfNHM1HiqatcnXw7y7LkAphp1pVHI7DEatbXMVoc699SoHZXlznSHa40HJY8jTdm7EnFUYtLOq7t8AN6jjpaOrwNVI7e6keHj5qPyxUTxBlE9o9KvHNSvRvTK0RjAB0gbsqesB7VFXt2JXc9pwSA9xVk4pxK8UnGZYUmmNrOyzu8T7k0WtlotBrMcLfmtNSe07lKLBJijadtR5Lp8BDjWnLJc7nXw6nC+2Qa+LOGMDQKAbk1w9Vh5lSTSCx9bzUdc3OnD2rVilcTJmjUhRhrEDwPlVYtuQB/RHsXeOOkdO31JFank0HYPBT7ZX8FMeYae7zqpBcFsMb6g59tAeSjUTS2ncnSFxqKbm1UG9k0rRdFzW5s0Qw/JBqN4PDxr4KSReiFUeiF/4XB2/wCUNuIDf9IDxHYrYsc4ewOaagiq6EJckc6ceLOywsoUiswurFyXViTA3QsLKgTBCEIAo3XrpCX2qOytccMLMTwDkZH5gEb6NDfrFVfVK7tuya1TCOJjpJHnYMyeJJOwcScko0k0ffYrS6zylpexrC7DUtq9rX0BO2laV5JhYs0Z0GtdvPxERwVoZX9SMfvH0jybUrTTLRc3favg7pBIRGx5cGloq4EkAEk0HH1K+dVTvwPZfovH+bIqn12D8LO/Uw+pyAQpZqWnlskNos8rHmWJkhjeOjILmgkNfm099FC7w0atMEoilgkZI40a1zfS+iRk7uK9KaD/AIssn7NF/CEyaZXqXSdE09Vm3m8j2A07yq8mRQjbJ4sbyNJFW3BoiYS2WZxDmkODGH0SMwXPG+oGQ8U6Xveks8ji4l1Mquz5mg2BOz4KrSWwAdi5M/IlN7O1jwQgiFXjBRuZzJps2rMceFoHJd71a3pCajbQD2reAVpXZQk9iuT9SuS9hptrs9vlsTNan1NBs5qS3jZA2Op2uzPZt8yUwOi6hO8nyV2JozZUJsO7ksxQELtZG7SdlClllgxjnu9StlKiuELJvo5aAYWg7gpHZnDAfFRbR+zfF9nv/spDZmZLmT7OqloYb9jBc53KgUTEeZO6tAptfljLWVH3qoo9uQH6XtVuFleZHKLYO/1FIXx0kodhzCcom9Zo5getaWizVfTw7aLQpGRxN5bJkTwpXsoFiOcNDjy8a5BOAiIjNczx47AkbYBioeGY5Kqy6jey1aRhNOHGvDtUruvWFPZuijEbHsL2h1aghpIBDQNhFa51UehsNHYa5EBzTw/sUpijBpjGYIqPMEFShlcWKeFTj/ZfJTBb9PLBC8xyWuFr2mjm4i4tPA4QaHkllz2vpIqE1yFHbC5jhVru2mR5gqndZOr2yXdZhIySd8skuFoe5lKZueSA0E0FN+0hdT5ZxunRZT9aN2D/AOWw9jZT6mJfbdO7HDZG2p0wMLzRhYC4yHOoa3bUUNa0pRQPRTU1ZZbHDLaem6WRgkcGvDQA7NraYa+jSuaadNrEy03tZLsgGGGAMjLW7G4qPkPaGAZ8aoAu+x2pskbJGZte1r21FOq4AjI7Miuy0jjDWgAUAAAHADIDwTXpVpJHYbK+0SZ4RRra0L3n0WDtO3gATuUCQsnvaFji18sbXDaHPaCKioyJ4UQqLi1ZXheQ+GvcwOtBMlHkg0JOHLc2gFBwohMVlg6lrvibdjJWsaJJHyB76dZ2F7g0E8AKZbFWeudlL3kPGOE/4APYrL1IzVuoD5s8o8S138ygOvWCl5sd86zRnwdI32JPsEWZqjdW57P/AN0f5siq/XWPwqf1EX8yszU86tzw8nSj/Mcqz13/AI1/7EX86BouPQmQC67KTsFmjPcGqEOkMj3PO1zi495qpLc9owXBC7f8DY0drgG+1RixvWDzJdI6Hgx7Yts9kSe9m0BA3ininWHIJuvMZ58Sfv4rn1SOkQe8bPSppnWgC4WU1a+m5nrqne8oiSXZbMqjYPvmo9ZLT1y0na0BXwdoryqqZi86uZtyGGqaZWUyO+ic7DawXlkmRORrsLufArjaLKQ7D4K+L46ZmkuW0NlKAjdsTxcNkqCTxp4bk3dHU0HzqKXaP2CjG78qp5ZUiWCFyHW6IsLnD6J8v9E8xlIYYCHn6I9ZSuhWBys3cRLfLup4+QKgVuNDls2qcXk2op3eKh152JzX0GYzNOAVuKWyGSOjnZnAub3Hzb/qlIbSVo7PckN3nrgHLMhOEp+Ob9JwV7MtC6dvpN3YsuWaZGSEvOfWxHup9wpBegIxu2Cp7jnRRhrayOB3mqWPaYT7RIbC7FQ/Nxhw4HLLs3ot0tH14HCeY3FawNDR1cgW0PM7iucorVV/S9LRaGhUvxUWeToz4tdT3+Kg2njzeN+wWJuccJax1NxPxkx+qGt7lK9Xtoc6ytIGIx9IAPnHN1PV4pq1U6I2hlpnttsjdHJJiDQ8UdV7sUj6bhsA7SuzDcUcHJqbLJtdpZDE+R2TI2OceTWip8gqo1OWR1qttqvCQZkua3k+U4nU7G0H7ynWsO67RabvlhswBkkLAQXBtWYgXCpy3DzVW3fq9vyGPo4nuiYSXYWWoMFTQE0aduQU2Vov0HJUDp5poLdeLA2N89jsz/Qjr8cQes8kA0DqUBp6I5qaWPQq8mXTPAbT0totDmij5XlsUWx7WyOqcThWtMlLtCdFW3fY2QNIL/SkeBTHIdp40GQHIKBIgA17uGQu54AyA6QigG6nRLCtWazuLiQ6g7+CEtC2VxqCtNbFOz5tor9Zjf6Smb/aAslJrJJxjkZ9VzXfzFZ/2frZSW1RcWRyD90uaf4gnvX1YcVhhk/Jz0PY9jh62tQxodNTDq3RHykmH+Mqt9eX40H7PF63qxNSbvwS3lNL6wVXuvP8aD9ni/ikQNE9jtFLhsTfnxwjuALvYE2WNmYWwtFbsu1nCzh3kGj+ZdbGzYuV5budHX8JVjHWMUamu8WVPaR6/wCydw3JIbc2ncszWjWRO9CSXN3UJNPIepQe1vwS15qc3xOGNceJPu9ir621Lqnf5K/x1sp8h+ootrcYxNzPyh/N9/77svAYaZlxFK8B7e1JOtuyPHZ5roWV7hStKV50WlpVsyxbvR0EeFpdtIodvAjNTLRN1WNNd3tIp6lCJLSCx7SaOGXbn9/JTHQ+vR8q+4+1UZk+OzRga5aJZUYxzafKi7sjSIOq+vCo8f7Jysgqsi2a3obrwh2dqYrdZKuJ7B7SpXbIKqNyBxc4HiD3bQjpgmR60WPCS4bjX2rBFXh36bj3H7hSG12KoqBu8lH7QKOA7vGitjOyE4Ls66R2o+hxOfiQmmHJwPcnqSw9I3HWtRQ8qk5+Kb3wdUO8e0ZH1BWwkqozSjsWROypyqsvfkk49L77Flz0qL70Ol06yxdoMRgMteuD0gZQupUUwnglrv8AaAd8mxt75yfUxPmru7mFrnPjY7HsLmNcerltIy3qdR2Zg2MYOxrR6guzji+COBlfuypTr2tTvQscf1pXeoBY/wCMN5u9CxM7obQ7+ZXIw0W/SKXErspxmsq/HehY/CyTn1uW/wD4t0jfssrx/wDVA/iVy7qrZrlFodlM/wC+NJj/AO0/7CzoV0ISGeetTlqMF7tjd1S9ksJB3OAxUPOsdFb2s27unuq0tAqWx9KO2Mh/qBUbvbVtKb9htcBDIi8Tyn5sjCMTQ3f0lfNysieAPa5jvRc0tPYRQ+RSD6QLUefwX2WiX1MKgWvUfhNv7NH/ABSKw9T9hMFjnhdtits0Z/dEYVe69vxmz9mj/jkQND1YJcVlsY+bZIh44j7U82EbFHNH34rLAeETB4CikdiK42d3kZ3PHVY0PETUjtjUsi2Ljam5KL6LV2V7pN6TWnZt8FHJbFjexuwEjuG0+SlGk7RjFeBPkmdlKF7ssqMb6yVPG6RXlVsZpLOXSYWg1c7LsC6TsDMtuGleZO4d1UrgDsZLchTDltI2+ZzTjZtHiWunmqIxnnteeA7VbyKONbIi6AucXU29Y95yVkaMXY5tnj6rqkV2Hfs8qJq0auAzykkdTFicOXyWDsqPFWtZoqUoKACg5BE/+ioUX+N/2RV1mc3Y131SnW7WGlSCO0KQdMeKx0pVawpE35DfwZZ213HwTParvNQcLshQ0B2biOamBlP3quUkxSeFfsf53+iHCBxHokjcQ00P3zUat1hINafKIz4FWLLEakio+iSK9o2Jut9lLmkEydmIOHg4Hel+KiSz/tEauiPJzD3eBqmOEDrsPyXkeJPuCk5s9HhzSKgirXDBi403VoTvCi1v+LtrgTk5wd3GiIx7E5JuzadlCD3e5cm5lOtvsmVdxy79o9Y801iM1oNpIaO1xwj1qzH7UOTpMtjQ+x4bJA7eQXdzyT7lJElsUIZGxg2Na1vgKJSCu6lSo4LduzaqMSwUBAhbHsWQFpCV0KqYzKEISAwZ24MeIYcOLFUYcNK4q7KUzqkOj+kEVth6aA4mY3sqRSpY4itOByI5ELzjLrAtTrubYS74oH0s8bo90JPzAfYNgU11C6Q4ZZrI45SDpY6/PaKPA7W0P7hUSRbt33aInzuGyaUS/vGONjvNle9Ujr3/ABlH+zM/jlV+KhdfP4xj/ZmfxyoGhVov/wCkh+gPapLYzmo1oqf/ACkP0PaVIrIVxc382d7D/Bf4PcJWls2LMByWLZ6Kj8J/SCaRMLpGgb6jyqmRtkHSNYTtJFd5I9nvUyst29NbA3gxx8SB70rvfV84OEsTqua7FhPAghwB8FKCdWV5JpOmNOj1yiSQgDKuZ5feicdI42yNo0fFtcGNA2Pf8o9gFQOZUoum5RHZQz0XOb1nDbmklqu4dLCxgGBmeWeYptPHZ4qXBpFPNOVnfRy4BDCB8o5nt3p2dAkJmxkfGANGeFpNTTjuHZmea7wuGLFQ0oAMTSK8wD3K9IobbOvRIbECkl4se8ARggl1K0BoKbeB71xNyyYaGSQDbhYAHEjMASEb06FYvkiA2ri8N4+CRWC65SQZsQDT1Wl2I1O8u2D+6dhA6lAMuZbTd/qnQWJDBkk0tmT1FYCBQU2cRt4rm2wV2OAAAFOzuT4MjzRFrfdodXJV5pVdbmSNd9UniN3bTZ2FXZJdDqZFp7aj2KHacXDjsz8QDS2j2Oa4OBLTnQ7jQlNwfdDjkV0Qax27GCx+QcAK7mvGyviQldw2fHa7OD+V6w/Vte4fwhRk9IDR3iK59pUl0Ie594wtcfkTE88LQB60sEPdUXZ3UHZbzJaro0rgyOi6ArrnHO1UVWjSt0AKrOV3SWzlKVU+xmaoWEKIH//Z"/>
          <p:cNvSpPr>
            <a:spLocks noChangeAspect="1" noChangeArrowheads="1"/>
          </p:cNvSpPr>
          <p:nvPr/>
        </p:nvSpPr>
        <p:spPr bwMode="auto">
          <a:xfrm>
            <a:off x="63500" y="-954088"/>
            <a:ext cx="231457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BUUExQUFRUVFBYVGBcUFRUVFxQVGBgVFxgVFxQXHCYeFxkkHBgUIC8gJCcpLCwsFx4xNTAqNSYrLCkBCQoKDgwOGg8PGCwkHCQpLCkpLCwpKSksKSwpLCkpLCksKSksKSwpKSwpLCwpKSwpKSkpLCkpLCksLCksKSksLP/AABEIANAA8wMBIgACEQEDEQH/xAAcAAABBAMBAAAAAAAAAAAAAAAABAUGBwECAwj/xABQEAABAwEEBgYECAwDBgcAAAABAAIDEQQFEiEGBzFBUWETInGBkaEyscHRFCNCUnKSk/AlNVNUYnN0grLC0vGio+EIFRczY4MWJDRDRISz/8QAGQEAAgMBAAAAAAAAAAAAAAAAAAECAwQF/8QAJBEAAgICAgMAAgMBAAAAAAAAAAECEQMhEjEEIkETUTJhcSP/2gAMAwEAAhEDEQA/ALCOrG7fzRn1pP6lqdVt2/mrfry/1qVoTtkeKIidVN2fmo+0m/rWp1S3Z+bf5s39amCEWw4ohp1RXZ+bn7Wb+tanU/dn5u77ab+pTRCLHxRCTqduz8g77ab+pY/4NXZ+Rf8Aby/1KbIRYqIOdTF2fkpPt5Pesf8ABe7PyUv28nvU5Qiwogp1LXb+Tl+3etTqVu38nN9u9TxRfTbT+C7mDHV8rvQiacyPnOPyW8/JFhQ1HUpdvzJvt3ri/U7dYNCJQdmc7goHe+uS3TgtjbHADvZUvp9M7O4BQ62XtLK/HNK+R28veXHgM0uRLgWZe+itxWd2Fxmc4bQydzqd+xLNEzclnmbLFUSCuF0kjpMFcq4a5Gh20VRfCKri9orwS5MfFHrWCZr2hzXBzSKgg1B710XnjQbWLLYXBryXwE9YVJIHEDiP9OFL6ui+orTGJIZGvad7SD3EbQeSknZFxoWUWKLZACkRNaLBC3osEIA0osUW9FgpgaEIotkEIA8xaxrq+D3paWUoHSdI36MnX9ZI7ldmq68+nuqznaYwYXdsZoP8OFQvX3clHQWpoyIMLzzFXsr3Yx3LTUNflHz2Vx9ICZna2jXgd2E9xS+j7RHbFYPgOkTI9jW2sBv6uQ9XyePBXFrBsfSXXa2/9Fzu9lH/AMqRaTau22u8LPasWARD4wDJzyxwdFQ7s8QJ4AKVW6yiSJ7DsexzD+8CPanRGyi9E7qx2ON3HH/+jwsKaavbnP8Au2EEZgyg9omkB9SFGiyy00IQogCEIQAIQhAAhCEACELBQBGdO9MmXfZy7IyuqI28XU2n9ELzXeF4vnldJI4ve81c5xzJ++7YFKdaF/m1W6TPqRu6NvY3LIczUqFn7gKN2SqhVGSiRpABO/OvLYhkdG+9OF62UtjiNNrPHMqLZNKxFsbXLwokz7Qe3tSk0Da0z519RSKWSp2eAUiLOrZ1JtBdKnWK0Bw/5TjSRvL5w5qIhd4nUKAPXkDqtaTvAK6KMaA6Si1WGJxye1oY4VrmBQHkCBVSXpgrO9lTVaNqIIWolC3QBrRYIWyEWI1osELaiKIAjunej3wywTQgdctxx/rGdZvjSn7y83aO306x2uKdtaxvBLdlW7HsPaCQvWRC8563dFvglvc9gpFaKytpsD6/GM+scXY4IY12XtadIIGWT4U54EHRiQO4tIBFBvcagU45LnoxfrbZZI7Q0YRICcJNS0hxaQTxyXmS0aQzvs0dmdITDE5zmM3Au48QM6DdiPFXDqGvjHZZrOTnFIHt+hIM/wDE0/WQmNon123Z0LCwDLpJXD9+R7/5kJyohSIChCEKssBCEIAEIQgAQhCABIb8tvQ2aaX8nE9/eASPOiXJm0wc0WG0Ythic07qYhhqTuAJBruQB5gtry553knvJO32p2uzQ6SQVJA5ELjdt2ONqax4IcDUg5EUG3s5qyLLFhAAWPNlcNRN2DCp7kRF2g76DrCvDcnO89EnShgaR1WBopy2nYppZrNi4pyiu8DYPJZ1knI1PDBFXHV6/Dm4A86n1JkvLQSZgJbR3Yferu/3SXVpQAZkuNAO9MF7wYHYTQ7xhzqOIptU3kyR2R/Filr6UZNE5ho4EEbinO5JehkbKThFHAEjFUkFtQ3eBWp3ZU2qUaV3bib0oYMTc888t9RsPGh5qIOiLhi2mle0DaFpjPnExTx/jkSW5NLHWK2mSI4onOwuaPRdGNgbww7uw8VfV329szGvYahwBHYeS8wRt6tRu+/37Vc2qG+Okspicc4nZV+acxTz8FoxOtFGRXssKi6MmIWoQQtHZSK2vqtkja6iUxuqq3GhnRYohCgMKKMaw9EheFifGAOlZ8ZEeEgHo14OFW94O5ShYomKjx1LEWktIIIJBByIIyII3Gql+qe//gt5x4jRk1YXcOvTAT2PDfEqU669Bejf8Ohb1HkCcD5MhyEnY7IHnT5yqZpoajI8t3NIknZ7BohQbRnWvZJLJC60TBk2ACRufpNq0u76Yu9CfIOLLAQhCiMEIQgAQhCABCEIAFEdac2G7Jc6YnMbtpUF2Yy27NilyqDXLfmOVlnaerEMbv1jhkD2Nz/eUZOkTgrZC9HbWRMxhdVuYAOdDSuVfR7qbVNojwVZXRNSaI1pRxJ5A02+CsyK3wClZWV7a+pc/PHZ0vHeh6sQPzvABODa02u8ad6arLeMXyXtPYU5fDAQqVrs0tWLI34WuoCQ4AHrHdmNuxMd6PLjWlKClBwHPxSm036xg67mjtITU/SizuNG45HcGNJ89inJuSpFahGLt9jPfEfUIUHstnoXinouxDs3jyKm98Wlzm5QvHNxa2nmotDF13bqhTw3HRDOlJJjRZocMjmfJcMQ7DtHr8FKNWl49BbTG40EgLRwxDNvt8UwzxEBjt7XOYezMesea4W6QscyRuRB8xs9q1qW7MLjqj0tA+oXaiiWg2kzbTZg4nrDJw58VLQtqdqzG1ToxRdIX0WqE3sQqWVpE6oW6pZIEICykM4WuyslY6ORocx7S1zXZhzTkQQvNmsXQF93WjKrrPISYnndv6Nx+cPMZ8aemaJDfVyxWuB8M7Q9jxQjeDuc07nA5gpiPIqFZV46i7a2V4hMUkYPUc5+Bxb+k2hod3chOh2i/wBCEKIwQhCABCEIAEIQgAXnTWDaa2mU12yPr27/AHL0TI6g5rzprEhwWqU8XuPec/XVV5Phbi7YzaK2bHaAOHHj9wpbbTaTL0ZbEyP57mdJ3hoUY0PdhtQB3tr3q0oLO2Slag8QsuWVS2bsMOUNEEsd1zvcS5oaABSgcC4/o4Sct+anFzMkeMLvSA41qKVBrzCVi4mgYi5xp3LhdkmGQuJOf9lRN2zRji0uxkvS7+kkcXDFhFKcTnQUTO+6bTX4mbC0tGINDWhrq7G5HFlTPLyUwwgvJIqDkQlcdwsByrnuGSISoJ47IRd11WkyOEjy5gORdTFTnTIrlfNm6J+W/wBlVP7ZZRG2gFFBtIJK5eH37Kp8vYf4/Ujdqmr0wGRyeO2jT6wfFI7SMcVeQPfs9YWZ5KOrxBafv4osDcUJ5OLfEAhaovVmGS3Q+6tr/wCgnwuPUeKHkdx944FXvYpagdlQvMdhkLJQRtBr4GqvrQi9xNDHTmOw55Hw9S1YpfDLljqyW0Qs0QrjOZjNClCSrq2UAEk0ABJJ3AbSoyQ0dVlNNi0qskzwyK0RPe70WtcKuyrlxyqUpvK+IrO1pmfgDjhbk5xcaE0AaCdgJ7lWTFqEku69I52l0Ti4A0qWvZnQHY8AnbtSSfSmzseWl7snYHPEcromvrTC6YNwNNcszkdtEAOqyhCABCEIAEIQgAQhCABCEIA5zmjSdlAarzlrGtGK8HN2Brs+2gPuXou1Hqn79i886wbLit73tzBdRx/SAzUJ/CzGrsYbqtAbbWcC7D4ghWxd89FSkryyUO3hwPgaq1LDaukjD2H0gD4rH5K6Z0PEl2iR2q98sO0nckt2MLnCm0+SZy17KveCW7CR8kdnBdWzxnrNfgdxA9eWay7Zu/wU2mbo3uGIcczz2U3p2st/0DcTcNR9xyKjsIiYcTn43HOoG09p4eSLTeZLmxtheS6tMYoKcSSpcWnoTf7H69LyxCqr+/ZiQTwOSkc1gLdru0DYDy5KKaTyhjKA5oxvlMjlaUGRya0B2Y2HyI2hKrmPVlbxwEeY9qa420Smwy4T4DyctzjSpHMUrps7YaS9/rVjaC24xSsHyXkU5Or7aAeCrsGrweYU8uqGlDur4GgKcW00KS00XMDVZSK6rSXMFfSFAefA9/vS5bTAzVJL3r8Gmwgk9DJQDMk4HUAA2lLFhAEbsd1WgS2Ns0zpYQ3EGthYzo5o2Ax43NqcNMfDrNaN9Eq0uY/HZnN+EgNkkLnWWMSPbWJzR1S1woSaVon+Jy6qt6JISXbbulZXDMynV+OjMbjQDrYT60zXNbJoImWc2WYvjAZjb0YheAf+b0pdkD6RBGKpIodqkaykMEIQgYIQhAAhCEACEIQAIQhACO85sMT3cGkqgr9fic48ye+tVemkLqQvP6JHcqMt7QXu7T3rNne0a/HVpkMtAqa8ypPoZf3R/FPORJwnnwTI+yUBPakbc6jiKjkRsQ0pqiSbxysuptHxcarldl+Mi6k0bHip6z21yoRStD4KB6JaZlrhFMdpADjx581ZMNgZLQ8Ru3rElLE6N8JRyKzEmk8DGkWeJjXEEUaypNedNiQWXpJJDI/NzvLt5p8i0eYOCRXla2QtOYFE5zk0SSiv4oab+tTWdu8qsL1vHppqDMApx0gvp9oLsOTK5u9gTJd0dHF3BX4MfBcn2Y/IycvVdHeSEBh4/wBlo1tGt5lp8j713lj6p+ifb7ltLFkOQb7FbZSo6NbP6irKuGPHGR2HyVdMi63aB7lYWhEwII3gU7qbkRfskE16tlgXLPsrtDWg8xuPqT+o7Z20II+bRSJpyW0wsFhbLBTIg0ruk67sKjIkjZCEKBIEIQgAQtXvABJIAG0nIDtO5Ra+dZ932aodaGyOHyYfjTXhVvVHeQgCVoVN3xr9caiy2YD9Od1T9myg/wARUMt+tK8ZXYjanspsEQbG0dzRn3koA9LoXnm7NdN4Rem+KYf9WMA/Wjwnxqpddev6I0Fosz2cXRPDx9V2E+ZQBbCFGrk1jWC1OayK0ND3EAMkDo3EnYBiFHHsJT3eFsbGyrnBo4kgAAbTn99iAI7p5edITG07fSPAfNHM1HiqatcnXw7y7LkAphp1pVHI7DEatbXMVoc699SoHZXlznSHa40HJY8jTdm7EnFUYtLOq7t8AN6jjpaOrwNVI7e6keHj5qPyxUTxBlE9o9KvHNSvRvTK0RjAB0gbsqesB7VFXt2JXc9pwSA9xVk4pxK8UnGZYUmmNrOyzu8T7k0WtlotBrMcLfmtNSe07lKLBJijadtR5Lp8BDjWnLJc7nXw6nC+2Qa+LOGMDQKAbk1w9Vh5lSTSCx9bzUdc3OnD2rVilcTJmjUhRhrEDwPlVYtuQB/RHsXeOOkdO31JFank0HYPBT7ZX8FMeYae7zqpBcFsMb6g59tAeSjUTS2ncnSFxqKbm1UG9k0rRdFzW5s0Qw/JBqN4PDxr4KSReiFUeiF/4XB2/wCUNuIDf9IDxHYrYsc4ewOaagiq6EJckc6ceLOywsoUiswurFyXViTA3QsLKgTBCEIAo3XrpCX2qOytccMLMTwDkZH5gEb6NDfrFVfVK7tuya1TCOJjpJHnYMyeJJOwcScko0k0ffYrS6zylpexrC7DUtq9rX0BO2laV5JhYs0Z0GtdvPxERwVoZX9SMfvH0jybUrTTLRc3favg7pBIRGx5cGloq4EkAEk0HH1K+dVTvwPZfovH+bIqn12D8LO/Uw+pyAQpZqWnlskNos8rHmWJkhjeOjILmgkNfm099FC7w0atMEoilgkZI40a1zfS+iRk7uK9KaD/AIssn7NF/CEyaZXqXSdE09Vm3m8j2A07yq8mRQjbJ4sbyNJFW3BoiYS2WZxDmkODGH0SMwXPG+oGQ8U6Xveks8ji4l1Mquz5mg2BOz4KrSWwAdi5M/IlN7O1jwQgiFXjBRuZzJps2rMceFoHJd71a3pCajbQD2reAVpXZQk9iuT9SuS9hptrs9vlsTNan1NBs5qS3jZA2Op2uzPZt8yUwOi6hO8nyV2JozZUJsO7ksxQELtZG7SdlClllgxjnu9StlKiuELJvo5aAYWg7gpHZnDAfFRbR+zfF9nv/spDZmZLmT7OqloYb9jBc53KgUTEeZO6tAptfljLWVH3qoo9uQH6XtVuFleZHKLYO/1FIXx0kodhzCcom9Zo5getaWizVfTw7aLQpGRxN5bJkTwpXsoFiOcNDjy8a5BOAiIjNczx47AkbYBioeGY5Kqy6jey1aRhNOHGvDtUruvWFPZuijEbHsL2h1aghpIBDQNhFa51UehsNHYa5EBzTw/sUpijBpjGYIqPMEFShlcWKeFTj/ZfJTBb9PLBC8xyWuFr2mjm4i4tPA4QaHkllz2vpIqE1yFHbC5jhVru2mR5gqndZOr2yXdZhIySd8skuFoe5lKZueSA0E0FN+0hdT5ZxunRZT9aN2D/AOWw9jZT6mJfbdO7HDZG2p0wMLzRhYC4yHOoa3bUUNa0pRQPRTU1ZZbHDLaem6WRgkcGvDQA7NraYa+jSuaadNrEy03tZLsgGGGAMjLW7G4qPkPaGAZ8aoAu+x2pskbJGZte1r21FOq4AjI7Miuy0jjDWgAUAAAHADIDwTXpVpJHYbK+0SZ4RRra0L3n0WDtO3gATuUCQsnvaFji18sbXDaHPaCKioyJ4UQqLi1ZXheQ+GvcwOtBMlHkg0JOHLc2gFBwohMVlg6lrvibdjJWsaJJHyB76dZ2F7g0E8AKZbFWeudlL3kPGOE/4APYrL1IzVuoD5s8o8S138ygOvWCl5sd86zRnwdI32JPsEWZqjdW57P/AN0f5siq/XWPwqf1EX8yszU86tzw8nSj/Mcqz13/AI1/7EX86BouPQmQC67KTsFmjPcGqEOkMj3PO1zi495qpLc9owXBC7f8DY0drgG+1RixvWDzJdI6Hgx7Yts9kSe9m0BA3ininWHIJuvMZ58Sfv4rn1SOkQe8bPSppnWgC4WU1a+m5nrqne8oiSXZbMqjYPvmo9ZLT1y0na0BXwdoryqqZi86uZtyGGqaZWUyO+ic7DawXlkmRORrsLufArjaLKQ7D4K+L46ZmkuW0NlKAjdsTxcNkqCTxp4bk3dHU0HzqKXaP2CjG78qp5ZUiWCFyHW6IsLnD6J8v9E8xlIYYCHn6I9ZSuhWBys3cRLfLup4+QKgVuNDls2qcXk2op3eKh152JzX0GYzNOAVuKWyGSOjnZnAub3Hzb/qlIbSVo7PckN3nrgHLMhOEp+Ob9JwV7MtC6dvpN3YsuWaZGSEvOfWxHup9wpBegIxu2Cp7jnRRhrayOB3mqWPaYT7RIbC7FQ/Nxhw4HLLs3ot0tH14HCeY3FawNDR1cgW0PM7iucorVV/S9LRaGhUvxUWeToz4tdT3+Kg2njzeN+wWJuccJax1NxPxkx+qGt7lK9Xtoc6ytIGIx9IAPnHN1PV4pq1U6I2hlpnttsjdHJJiDQ8UdV7sUj6bhsA7SuzDcUcHJqbLJtdpZDE+R2TI2OceTWip8gqo1OWR1qttqvCQZkua3k+U4nU7G0H7ynWsO67RabvlhswBkkLAQXBtWYgXCpy3DzVW3fq9vyGPo4nuiYSXYWWoMFTQE0aduQU2Vov0HJUDp5poLdeLA2N89jsz/Qjr8cQes8kA0DqUBp6I5qaWPQq8mXTPAbT0totDmij5XlsUWx7WyOqcThWtMlLtCdFW3fY2QNIL/SkeBTHIdp40GQHIKBIgA17uGQu54AyA6QigG6nRLCtWazuLiQ6g7+CEtC2VxqCtNbFOz5tor9Zjf6Smb/aAslJrJJxjkZ9VzXfzFZ/2frZSW1RcWRyD90uaf4gnvX1YcVhhk/Jz0PY9jh62tQxodNTDq3RHykmH+Mqt9eX40H7PF63qxNSbvwS3lNL6wVXuvP8aD9ni/ikQNE9jtFLhsTfnxwjuALvYE2WNmYWwtFbsu1nCzh3kGj+ZdbGzYuV5budHX8JVjHWMUamu8WVPaR6/wCydw3JIbc2ncszWjWRO9CSXN3UJNPIepQe1vwS15qc3xOGNceJPu9ir621Lqnf5K/x1sp8h+ootrcYxNzPyh/N9/77svAYaZlxFK8B7e1JOtuyPHZ5roWV7hStKV50WlpVsyxbvR0EeFpdtIodvAjNTLRN1WNNd3tIp6lCJLSCx7SaOGXbn9/JTHQ+vR8q+4+1UZk+OzRga5aJZUYxzafKi7sjSIOq+vCo8f7Jysgqsi2a3obrwh2dqYrdZKuJ7B7SpXbIKqNyBxc4HiD3bQjpgmR60WPCS4bjX2rBFXh36bj3H7hSG12KoqBu8lH7QKOA7vGitjOyE4Ls66R2o+hxOfiQmmHJwPcnqSw9I3HWtRQ8qk5+Kb3wdUO8e0ZH1BWwkqozSjsWROypyqsvfkk49L77Flz0qL70Ol06yxdoMRgMteuD0gZQupUUwnglrv8AaAd8mxt75yfUxPmru7mFrnPjY7HsLmNcerltIy3qdR2Zg2MYOxrR6guzji+COBlfuypTr2tTvQscf1pXeoBY/wCMN5u9CxM7obQ7+ZXIw0W/SKXErspxmsq/HehY/CyTn1uW/wD4t0jfssrx/wDVA/iVy7qrZrlFodlM/wC+NJj/AO0/7CzoV0ISGeetTlqMF7tjd1S9ksJB3OAxUPOsdFb2s27unuq0tAqWx9KO2Mh/qBUbvbVtKb9htcBDIi8Tyn5sjCMTQ3f0lfNysieAPa5jvRc0tPYRQ+RSD6QLUefwX2WiX1MKgWvUfhNv7NH/ABSKw9T9hMFjnhdtits0Z/dEYVe69vxmz9mj/jkQND1YJcVlsY+bZIh44j7U82EbFHNH34rLAeETB4CikdiK42d3kZ3PHVY0PETUjtjUsi2Ljam5KL6LV2V7pN6TWnZt8FHJbFjexuwEjuG0+SlGk7RjFeBPkmdlKF7ssqMb6yVPG6RXlVsZpLOXSYWg1c7LsC6TsDMtuGleZO4d1UrgDsZLchTDltI2+ZzTjZtHiWunmqIxnnteeA7VbyKONbIi6AucXU29Y95yVkaMXY5tnj6rqkV2Hfs8qJq0auAzykkdTFicOXyWDsqPFWtZoqUoKACg5BE/+ioUX+N/2RV1mc3Y131SnW7WGlSCO0KQdMeKx0pVawpE35DfwZZ213HwTParvNQcLshQ0B2biOamBlP3quUkxSeFfsf53+iHCBxHokjcQ00P3zUat1hINafKIz4FWLLEakio+iSK9o2Jut9lLmkEydmIOHg4Hel+KiSz/tEauiPJzD3eBqmOEDrsPyXkeJPuCk5s9HhzSKgirXDBi403VoTvCi1v+LtrgTk5wd3GiIx7E5JuzadlCD3e5cm5lOtvsmVdxy79o9Y801iM1oNpIaO1xwj1qzH7UOTpMtjQ+x4bJA7eQXdzyT7lJElsUIZGxg2Na1vgKJSCu6lSo4LduzaqMSwUBAhbHsWQFpCV0KqYzKEISAwZ24MeIYcOLFUYcNK4q7KUzqkOj+kEVth6aA4mY3sqRSpY4itOByI5ELzjLrAtTrubYS74oH0s8bo90JPzAfYNgU11C6Q4ZZrI45SDpY6/PaKPA7W0P7hUSRbt33aInzuGyaUS/vGONjvNle9Ujr3/ABlH+zM/jlV+KhdfP4xj/ZmfxyoGhVov/wCkh+gPapLYzmo1oqf/ACkP0PaVIrIVxc382d7D/Bf4PcJWls2LMByWLZ6Kj8J/SCaRMLpGgb6jyqmRtkHSNYTtJFd5I9nvUyst29NbA3gxx8SB70rvfV84OEsTqua7FhPAghwB8FKCdWV5JpOmNOj1yiSQgDKuZ5feicdI42yNo0fFtcGNA2Pf8o9gFQOZUoum5RHZQz0XOb1nDbmklqu4dLCxgGBmeWeYptPHZ4qXBpFPNOVnfRy4BDCB8o5nt3p2dAkJmxkfGANGeFpNTTjuHZmea7wuGLFQ0oAMTSK8wD3K9IobbOvRIbECkl4se8ARggl1K0BoKbeB71xNyyYaGSQDbhYAHEjMASEb06FYvkiA2ri8N4+CRWC65SQZsQDT1Wl2I1O8u2D+6dhA6lAMuZbTd/qnQWJDBkk0tmT1FYCBQU2cRt4rm2wV2OAAAFOzuT4MjzRFrfdodXJV5pVdbmSNd9UniN3bTZ2FXZJdDqZFp7aj2KHacXDjsz8QDS2j2Oa4OBLTnQ7jQlNwfdDjkV0Qax27GCx+QcAK7mvGyviQldw2fHa7OD+V6w/Vte4fwhRk9IDR3iK59pUl0Ie594wtcfkTE88LQB60sEPdUXZ3UHZbzJaro0rgyOi6ArrnHO1UVWjSt0AKrOV3SWzlKVU+xmaoWEKIH//Z"/>
          <p:cNvSpPr>
            <a:spLocks noChangeAspect="1" noChangeArrowheads="1"/>
          </p:cNvSpPr>
          <p:nvPr/>
        </p:nvSpPr>
        <p:spPr bwMode="auto">
          <a:xfrm>
            <a:off x="215900" y="-801688"/>
            <a:ext cx="231457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://thecelebritycondition.typepad.com/photos/uncategorized/petranemc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3835400" cy="328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acpinternist.org/archives/2009/03/sjogrens1_l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02" y="2971800"/>
            <a:ext cx="3539691" cy="335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8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NONE</a:t>
            </a:r>
            <a:endParaRPr lang="en-US" sz="36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89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33400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Anorexia Nervosa Morality</a:t>
            </a:r>
            <a:endParaRPr lang="en-US" dirty="0"/>
          </a:p>
        </p:txBody>
      </p:sp>
      <p:pic>
        <p:nvPicPr>
          <p:cNvPr id="1027" name="Picture 3" descr="C:\Users\pfbres01.UPA\Desktop\Doc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67" y="1905000"/>
            <a:ext cx="7049266" cy="408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6172200"/>
            <a:ext cx="609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Source:  </a:t>
            </a:r>
            <a:r>
              <a:rPr lang="en-US" sz="1000" dirty="0" smtClean="0">
                <a:hlinkClick r:id="rId3"/>
              </a:rPr>
              <a:t>www.mapnation.com</a:t>
            </a:r>
            <a:endParaRPr lang="en-US" sz="1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://tfw.cachefly.net/snm/images/nm/map-legen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-76200"/>
            <a:ext cx="2257425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42052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0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125113" cy="924475"/>
          </a:xfrm>
        </p:spPr>
        <p:txBody>
          <a:bodyPr/>
          <a:lstStyle/>
          <a:p>
            <a:r>
              <a:rPr lang="en-US" dirty="0" err="1" smtClean="0"/>
              <a:t>Bulemia</a:t>
            </a:r>
            <a:r>
              <a:rPr lang="en-US" dirty="0" smtClean="0"/>
              <a:t> Nervosa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125112" cy="5105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Feeling out of control</a:t>
            </a:r>
          </a:p>
          <a:p>
            <a:r>
              <a:rPr lang="en-US" sz="2400" dirty="0" smtClean="0"/>
              <a:t>Compensatory behavior</a:t>
            </a:r>
          </a:p>
          <a:p>
            <a:pPr lvl="1"/>
            <a:r>
              <a:rPr lang="en-US" sz="2400" dirty="0" smtClean="0"/>
              <a:t>Vomiting</a:t>
            </a:r>
          </a:p>
          <a:p>
            <a:pPr lvl="1"/>
            <a:r>
              <a:rPr lang="en-US" sz="2400" dirty="0" smtClean="0"/>
              <a:t>Excessive exercise</a:t>
            </a:r>
          </a:p>
          <a:p>
            <a:pPr lvl="1"/>
            <a:r>
              <a:rPr lang="en-US" sz="2400" dirty="0" smtClean="0"/>
              <a:t>Fasting</a:t>
            </a:r>
          </a:p>
          <a:p>
            <a:r>
              <a:rPr lang="en-US" sz="2400" dirty="0" smtClean="0"/>
              <a:t>Extreme focus on shape/weight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1/week over 3 months</a:t>
            </a:r>
          </a:p>
          <a:p>
            <a:r>
              <a:rPr lang="en-US" sz="2400" dirty="0" smtClean="0"/>
              <a:t>Affects 1.5-2% of females and </a:t>
            </a:r>
          </a:p>
          <a:p>
            <a:r>
              <a:rPr lang="en-US" sz="2400" dirty="0" smtClean="0"/>
              <a:t>More common in females than males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153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125113" cy="924475"/>
          </a:xfrm>
        </p:spPr>
        <p:txBody>
          <a:bodyPr/>
          <a:lstStyle/>
          <a:p>
            <a:r>
              <a:rPr lang="en-US" dirty="0" err="1" smtClean="0"/>
              <a:t>Bulemia</a:t>
            </a:r>
            <a:r>
              <a:rPr lang="en-US" dirty="0" smtClean="0"/>
              <a:t> Nervosa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125112" cy="5105400"/>
          </a:xfrm>
        </p:spPr>
        <p:txBody>
          <a:bodyPr>
            <a:noAutofit/>
          </a:bodyPr>
          <a:lstStyle/>
          <a:p>
            <a:r>
              <a:rPr lang="en-US" sz="2800" dirty="0"/>
              <a:t>The average onset of Bulimia begins in late adolescence or early adult life</a:t>
            </a:r>
          </a:p>
          <a:p>
            <a:pPr lvl="1"/>
            <a:r>
              <a:rPr lang="en-US" sz="2800" dirty="0"/>
              <a:t>Usually between the ages of 16 and </a:t>
            </a:r>
            <a:r>
              <a:rPr lang="en-US" sz="2800" dirty="0" smtClean="0"/>
              <a:t>21</a:t>
            </a:r>
          </a:p>
          <a:p>
            <a:pPr lvl="1"/>
            <a:endParaRPr lang="en-US" sz="2800" dirty="0"/>
          </a:p>
          <a:p>
            <a:r>
              <a:rPr lang="en-US" sz="2800" dirty="0"/>
              <a:t>However, more and more women in their 30s are reporting that they suffer from b</a:t>
            </a:r>
            <a:r>
              <a:rPr lang="en-US" sz="2800" dirty="0" smtClean="0"/>
              <a:t>ulimia</a:t>
            </a:r>
            <a:endParaRPr lang="en-US" sz="2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288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Bullimia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7627748"/>
              </p:ext>
            </p:extLst>
          </p:nvPr>
        </p:nvGraphicFramePr>
        <p:xfrm>
          <a:off x="775855" y="2286000"/>
          <a:ext cx="7924800" cy="361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5562600"/>
              </a:tblGrid>
              <a:tr h="1072357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Two Subtypes</a:t>
                      </a:r>
                      <a:endParaRPr lang="en-US" sz="3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76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Characteristics</a:t>
                      </a:r>
                      <a:endParaRPr lang="en-US" dirty="0"/>
                    </a:p>
                  </a:txBody>
                  <a:tcPr/>
                </a:tc>
              </a:tr>
              <a:tr h="1072357">
                <a:tc>
                  <a:txBody>
                    <a:bodyPr/>
                    <a:lstStyle/>
                    <a:p>
                      <a:r>
                        <a:rPr lang="en-US" dirty="0" smtClean="0"/>
                        <a:t>Purging Type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Self-induced vomiting and laxatives to control calories</a:t>
                      </a:r>
                      <a:endParaRPr lang="en-US" dirty="0"/>
                    </a:p>
                  </a:txBody>
                  <a:tcPr anchor="ctr"/>
                </a:tc>
              </a:tr>
              <a:tr h="1072357">
                <a:tc>
                  <a:txBody>
                    <a:bodyPr/>
                    <a:lstStyle/>
                    <a:p>
                      <a:r>
                        <a:rPr lang="en-US" dirty="0" smtClean="0"/>
                        <a:t>Non-purging</a:t>
                      </a:r>
                      <a:r>
                        <a:rPr lang="en-US" baseline="0" dirty="0" smtClean="0"/>
                        <a:t> Type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Fast</a:t>
                      </a:r>
                      <a:r>
                        <a:rPr lang="en-US" baseline="0" dirty="0" smtClean="0"/>
                        <a:t> between episodes</a:t>
                      </a:r>
                      <a:r>
                        <a:rPr lang="en-US" dirty="0" smtClean="0"/>
                        <a:t> and excessive exercise to make up for the binge </a:t>
                      </a:r>
                    </a:p>
                    <a:p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722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Bulimia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usually begins in late adolescence or early adult life and affects 1-2% of young women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90% of individuals are female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frequently begins during or after an episode of dieting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course may be chronic or intermittent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for a high percentage the disorder persists for at least several years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periods of remission often alternate with recurrences of binge eating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purging becomes an addiction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233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Bullimia</a:t>
            </a:r>
            <a:r>
              <a:rPr lang="en-US" dirty="0" smtClean="0"/>
              <a:t> Nervosa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1143000" y="1752600"/>
            <a:ext cx="7467600" cy="4419600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800" dirty="0" smtClean="0"/>
              <a:t> Common </a:t>
            </a:r>
            <a:r>
              <a:rPr lang="en-US" sz="2800" dirty="0"/>
              <a:t>triggers for a binge</a:t>
            </a:r>
          </a:p>
          <a:p>
            <a:pPr lvl="1"/>
            <a:r>
              <a:rPr lang="en-US" sz="2800" dirty="0" smtClean="0"/>
              <a:t> </a:t>
            </a:r>
            <a:r>
              <a:rPr lang="en-US" sz="2800" dirty="0" err="1" smtClean="0"/>
              <a:t>dysphoric</a:t>
            </a:r>
            <a:r>
              <a:rPr lang="en-US" sz="2800" dirty="0" smtClean="0"/>
              <a:t> </a:t>
            </a:r>
            <a:r>
              <a:rPr lang="en-US" sz="2800" dirty="0"/>
              <a:t>mood</a:t>
            </a:r>
          </a:p>
          <a:p>
            <a:pPr lvl="1"/>
            <a:r>
              <a:rPr lang="en-US" sz="2800" dirty="0" smtClean="0"/>
              <a:t> interpersonal </a:t>
            </a:r>
            <a:r>
              <a:rPr lang="en-US" sz="2800" dirty="0"/>
              <a:t>stressors</a:t>
            </a:r>
          </a:p>
          <a:p>
            <a:pPr lvl="1"/>
            <a:r>
              <a:rPr lang="en-US" sz="2800" dirty="0" smtClean="0"/>
              <a:t> intense </a:t>
            </a:r>
            <a:r>
              <a:rPr lang="en-US" sz="2800" dirty="0"/>
              <a:t>hunger after a period of intense dieting or fasting</a:t>
            </a:r>
          </a:p>
          <a:p>
            <a:pPr lvl="1"/>
            <a:r>
              <a:rPr lang="en-US" sz="2800" dirty="0" smtClean="0"/>
              <a:t> feelings </a:t>
            </a:r>
            <a:r>
              <a:rPr lang="en-US" sz="2800" dirty="0"/>
              <a:t>related to weight, body shape, and food are common triggers to binge eating  </a:t>
            </a:r>
          </a:p>
          <a:p>
            <a:endParaRPr lang="en-US" sz="1200" dirty="0" smtClean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528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Bullimia</a:t>
            </a:r>
            <a:r>
              <a:rPr lang="en-US" dirty="0" smtClean="0"/>
              <a:t> Nervosa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4051437"/>
          </a:xfrm>
        </p:spPr>
        <p:txBody>
          <a:bodyPr/>
          <a:lstStyle/>
          <a:p>
            <a:r>
              <a:rPr lang="en-US" sz="2400" dirty="0"/>
              <a:t>Feelings of being ashamed after a binge are common</a:t>
            </a:r>
          </a:p>
          <a:p>
            <a:pPr lvl="1"/>
            <a:r>
              <a:rPr lang="en-US" sz="2400" dirty="0"/>
              <a:t>behavior is kept a secret </a:t>
            </a:r>
          </a:p>
          <a:p>
            <a:endParaRPr lang="en-US" sz="2400" dirty="0"/>
          </a:p>
          <a:p>
            <a:r>
              <a:rPr lang="en-US" sz="2400" dirty="0"/>
              <a:t>Tend to adhere to a pattern of restricted caloric intake </a:t>
            </a:r>
          </a:p>
          <a:p>
            <a:pPr lvl="1"/>
            <a:r>
              <a:rPr lang="en-US" sz="2400" dirty="0"/>
              <a:t>usually prefer low-calorie foods during times between binges  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262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Bulimia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100 12 girls</a:t>
            </a:r>
          </a:p>
          <a:p>
            <a:r>
              <a:rPr lang="en-US" dirty="0" smtClean="0"/>
              <a:t>One is an early adapter</a:t>
            </a:r>
          </a:p>
          <a:p>
            <a:r>
              <a:rPr lang="en-US" dirty="0" smtClean="0"/>
              <a:t>Smokers, drinks, diets, early sexual encounters, puberty arrives earlier</a:t>
            </a:r>
          </a:p>
          <a:p>
            <a:r>
              <a:rPr lang="en-US" dirty="0" smtClean="0"/>
              <a:t>Notices her tendency to gain weight</a:t>
            </a:r>
          </a:p>
          <a:p>
            <a:r>
              <a:rPr lang="en-US" dirty="0" smtClean="0"/>
              <a:t>Appetite “breaks through” diet</a:t>
            </a:r>
          </a:p>
          <a:p>
            <a:r>
              <a:rPr lang="en-US" dirty="0" smtClean="0"/>
              <a:t>Impulsive and inhibited at same time</a:t>
            </a:r>
          </a:p>
          <a:p>
            <a:r>
              <a:rPr lang="en-US" dirty="0" smtClean="0"/>
              <a:t>This one girl goes one to develop bulimia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61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entalcare.com/images/en-US/education/ce321/fig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ntalcare.com/images/en-US/education/ce321/fig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42761"/>
            <a:ext cx="3733800" cy="205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thumb/3/3e/Russell's_Sign.png/200px-Russell's_Sig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92" y="914400"/>
            <a:ext cx="3971918" cy="53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06392" y="6858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814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Binge Eating Disorder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Recurrent binge-eating</a:t>
            </a:r>
          </a:p>
          <a:p>
            <a:r>
              <a:rPr lang="en-US" dirty="0" smtClean="0"/>
              <a:t>No </a:t>
            </a:r>
            <a:r>
              <a:rPr lang="en-US" b="1" dirty="0" smtClean="0">
                <a:solidFill>
                  <a:schemeClr val="bg1"/>
                </a:solidFill>
              </a:rPr>
              <a:t>regular</a:t>
            </a:r>
            <a:r>
              <a:rPr lang="en-US" dirty="0" smtClean="0"/>
              <a:t> compensatory behavior</a:t>
            </a:r>
          </a:p>
          <a:p>
            <a:r>
              <a:rPr lang="en-US" dirty="0" smtClean="0"/>
              <a:t>Typically overweight or obese</a:t>
            </a:r>
          </a:p>
          <a:p>
            <a:r>
              <a:rPr lang="en-US" dirty="0" smtClean="0"/>
              <a:t>Disturbed by binge-eating</a:t>
            </a:r>
          </a:p>
          <a:p>
            <a:r>
              <a:rPr lang="en-US" dirty="0" smtClean="0"/>
              <a:t>3.5% of females; 2% of males</a:t>
            </a:r>
          </a:p>
          <a:p>
            <a:r>
              <a:rPr lang="en-US" dirty="0" smtClean="0"/>
              <a:t>Females </a:t>
            </a:r>
            <a:r>
              <a:rPr lang="en-US" dirty="0" smtClean="0">
                <a:sym typeface="Symbol"/>
              </a:rPr>
              <a:t> Males</a:t>
            </a:r>
          </a:p>
          <a:p>
            <a:r>
              <a:rPr lang="en-US" dirty="0" smtClean="0">
                <a:solidFill>
                  <a:schemeClr val="bg1"/>
                </a:solidFill>
                <a:sym typeface="Symbol"/>
              </a:rPr>
              <a:t>1/week for 3 months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826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Capture_01-26-2012 2.20.07 A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880" y="1630680"/>
            <a:ext cx="6309360" cy="4681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1127" y="228600"/>
            <a:ext cx="7125113" cy="924475"/>
          </a:xfrm>
        </p:spPr>
        <p:txBody>
          <a:bodyPr/>
          <a:lstStyle/>
          <a:p>
            <a:r>
              <a:rPr lang="en-US" sz="2000" dirty="0" smtClean="0"/>
              <a:t>National Eating Disorders Association 2011</a:t>
            </a:r>
            <a:br>
              <a:rPr lang="en-US" sz="2000" dirty="0" smtClean="0"/>
            </a:br>
            <a:r>
              <a:rPr lang="en-US" sz="2000" dirty="0" smtClean="0"/>
              <a:t>Grand Prize Winner: 	Savanna Dickinson</a:t>
            </a:r>
            <a:br>
              <a:rPr lang="en-US" sz="2000" dirty="0" smtClean="0"/>
            </a:br>
            <a:r>
              <a:rPr lang="en-US" sz="2000" dirty="0"/>
              <a:t>	</a:t>
            </a:r>
            <a:r>
              <a:rPr lang="en-US" sz="2000" dirty="0" smtClean="0"/>
              <a:t>					Lexington</a:t>
            </a:r>
            <a:r>
              <a:rPr lang="en-US" sz="2000" dirty="0"/>
              <a:t>, KY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13716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33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Eating Disorder Not Otherwise Specified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 female patient could meet all of the diagnostic criteria for anorexia nervosa except she is still having her periods</a:t>
            </a:r>
          </a:p>
          <a:p>
            <a:r>
              <a:rPr lang="en-US" dirty="0"/>
              <a:t>A person could meet all of the diagnostic criteria for anorexia nervosa are met except that, despite significant weight loss the individual's current weight is in the normal range.</a:t>
            </a:r>
          </a:p>
          <a:p>
            <a:r>
              <a:rPr lang="en-US" dirty="0"/>
              <a:t>A person could meet all of the diagnostic criteria for bulimia nervosa are met except that the binge eating and inappropriate compensatory mechanisms occur at a frequency of less than twice a week or for duration of less than 3 months.</a:t>
            </a:r>
          </a:p>
          <a:p>
            <a:r>
              <a:rPr lang="en-US" dirty="0"/>
              <a:t>The person could use inappropriate compensatory behavior by an individual of normal body weight after eating small amounts of food (e.g., self-induced vomiting after the consumption of two cookies). This variant is often called purging disorder.</a:t>
            </a:r>
          </a:p>
          <a:p>
            <a:r>
              <a:rPr lang="en-US" dirty="0"/>
              <a:t>The person could repeatedly chewing and spitting out, but not swallowing, large amounts of food.</a:t>
            </a:r>
          </a:p>
          <a:p>
            <a:pPr marL="609600" indent="-609600">
              <a:buFontTx/>
              <a:buAutoNum type="arabicPeriod"/>
            </a:pPr>
            <a:endParaRPr lang="en-US" dirty="0"/>
          </a:p>
          <a:p>
            <a:pPr marL="609600" indent="-60960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5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Eating Disorder Not Otherwise Specified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609600" indent="-609600">
              <a:buFontTx/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422539"/>
              </p:ext>
            </p:extLst>
          </p:nvPr>
        </p:nvGraphicFramePr>
        <p:xfrm>
          <a:off x="990600" y="2209800"/>
          <a:ext cx="71628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2800"/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Types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Binge Eating Disorder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Atypical Anorexia Nervosa</a:t>
                      </a:r>
                      <a:endParaRPr lang="en-US" dirty="0"/>
                    </a:p>
                  </a:txBody>
                  <a:tcPr/>
                </a:tc>
              </a:tr>
              <a:tr h="47752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Subthreshold</a:t>
                      </a:r>
                      <a:r>
                        <a:rPr lang="en-US" dirty="0" smtClean="0"/>
                        <a:t> Bulimia Nervosa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Subthrehold</a:t>
                      </a:r>
                      <a:r>
                        <a:rPr lang="en-US" dirty="0" smtClean="0"/>
                        <a:t> Binge Eating Disorder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Purging Disorder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Night Eating Syndromes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Other Feeding or Eating Conditions Not Elsewhere Classified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762000" y="19050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86176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Recurrent Purging Disorder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Recurrent purging</a:t>
            </a:r>
          </a:p>
          <a:p>
            <a:r>
              <a:rPr lang="en-US" sz="2400" dirty="0" smtClean="0"/>
              <a:t>Absence of binge eating</a:t>
            </a:r>
          </a:p>
          <a:p>
            <a:r>
              <a:rPr lang="en-US" sz="2400" dirty="0" smtClean="0"/>
              <a:t>Compensatory behavior</a:t>
            </a:r>
          </a:p>
          <a:p>
            <a:pPr lvl="1"/>
            <a:r>
              <a:rPr lang="en-US" sz="2400" dirty="0" smtClean="0"/>
              <a:t>Vomiting</a:t>
            </a:r>
          </a:p>
          <a:p>
            <a:pPr lvl="1"/>
            <a:r>
              <a:rPr lang="en-US" sz="2400" dirty="0" smtClean="0"/>
              <a:t>Laxatives</a:t>
            </a:r>
          </a:p>
          <a:p>
            <a:r>
              <a:rPr lang="en-US" sz="2400" dirty="0" smtClean="0"/>
              <a:t>Affects 1.5-2% of females</a:t>
            </a:r>
          </a:p>
          <a:p>
            <a:r>
              <a:rPr lang="en-US" sz="2400" dirty="0" smtClean="0"/>
              <a:t>Females&gt;males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701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Binge Eating Disorder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100 12 year old girls </a:t>
            </a:r>
          </a:p>
          <a:p>
            <a:r>
              <a:rPr lang="en-US" sz="2400" dirty="0" smtClean="0"/>
              <a:t>Two already have loss of control eating</a:t>
            </a:r>
          </a:p>
          <a:p>
            <a:r>
              <a:rPr lang="en-US" sz="2400" dirty="0" smtClean="0"/>
              <a:t>&gt;100 percentile in weight</a:t>
            </a:r>
          </a:p>
          <a:p>
            <a:r>
              <a:rPr lang="en-US" sz="2400" dirty="0" smtClean="0"/>
              <a:t>Early puberty</a:t>
            </a:r>
          </a:p>
          <a:p>
            <a:r>
              <a:rPr lang="en-US" sz="2400" dirty="0" smtClean="0"/>
              <a:t>They develop binge eating disorder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413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09443" y="457200"/>
            <a:ext cx="7125113" cy="924475"/>
          </a:xfrm>
        </p:spPr>
        <p:txBody>
          <a:bodyPr/>
          <a:lstStyle/>
          <a:p>
            <a:r>
              <a:rPr lang="en-US" dirty="0" smtClean="0"/>
              <a:t>Myths:  Restrictive food choices</a:t>
            </a:r>
            <a:endParaRPr lang="en-US" dirty="0"/>
          </a:p>
        </p:txBody>
      </p:sp>
      <p:pic>
        <p:nvPicPr>
          <p:cNvPr id="4099" name="Picture 3" descr="C:\Users\pfbres01.UPA\AppData\Local\Microsoft\Windows\Temporary Internet Files\Content.IE5\AYU0GONF\MP90040957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868424"/>
            <a:ext cx="390144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fbres01.UPA\AppData\Local\Microsoft\Windows\Temporary Internet Files\Content.IE5\AYU0GONF\MP90040957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868424"/>
            <a:ext cx="390144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fbres01.UPA\AppData\Local\Microsoft\Windows\Temporary Internet Files\Content.IE5\AYU0GONF\MP90040957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868424"/>
            <a:ext cx="390144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fbres01.UPA\AppData\Local\Microsoft\Windows\Temporary Internet Files\Content.IE5\AYU0GONF\MP90040957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868424"/>
            <a:ext cx="390144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pfbres01.UPA\AppData\Local\Microsoft\Windows\Temporary Internet Files\Content.IE5\AYU0GONF\MP90040957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0" y="1868424"/>
            <a:ext cx="390144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pfbres01.UPA\AppData\Local\Microsoft\Windows\Temporary Internet Files\Content.IE5\AYU0GONF\MP900409578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61127"/>
            <a:ext cx="6019800" cy="481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83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Myth: Anorexia is a choice</a:t>
            </a:r>
            <a:endParaRPr lang="en-US" dirty="0"/>
          </a:p>
        </p:txBody>
      </p:sp>
      <p:pic>
        <p:nvPicPr>
          <p:cNvPr id="5122" name="Picture 2" descr="http://i1-news.softpedia-static.com/images/news-700/Anorexia-Patients-Don-t-Really-Know-Themsel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77253"/>
            <a:ext cx="7391400" cy="405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393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Myth:  Anorexia is UMC disease</a:t>
            </a:r>
            <a:endParaRPr lang="en-US" dirty="0"/>
          </a:p>
        </p:txBody>
      </p:sp>
      <p:pic>
        <p:nvPicPr>
          <p:cNvPr id="6146" name="Picture 2" descr="http://chelseamartino.files.wordpress.com/2011/04/debutant-b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6248400" cy="438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62000" y="17526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350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125113" cy="924475"/>
          </a:xfrm>
        </p:spPr>
        <p:txBody>
          <a:bodyPr/>
          <a:lstStyle/>
          <a:p>
            <a:r>
              <a:rPr lang="en-US" dirty="0" smtClean="0"/>
              <a:t>MYTH:  Society is to blame</a:t>
            </a:r>
            <a:endParaRPr lang="en-US" dirty="0"/>
          </a:p>
        </p:txBody>
      </p:sp>
      <p:pic>
        <p:nvPicPr>
          <p:cNvPr id="15365" name="Picture 5" descr="http://t0.gstatic.com/images?q=tbn:ANd9GcSmgc637qDTa1CXYu3ZlDNepRDn5RqWToVbYQ9nvWCguZb1f7fr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58" y="1530339"/>
            <a:ext cx="1520198" cy="22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38" y="1551121"/>
            <a:ext cx="1393879" cy="208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73" y="4872255"/>
            <a:ext cx="1595519" cy="154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21" y="3892261"/>
            <a:ext cx="1938554" cy="25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 descr="http://t2.gstatic.com/images?q=tbn:ANd9GcTuPngULfHmhmbJ6AwKkbbQPq53SBSCHCPDTrNku357XGhpGy-eW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638" y="2205254"/>
            <a:ext cx="3686324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38" y="3892261"/>
            <a:ext cx="17430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4139" y="13716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136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243" y="381000"/>
            <a:ext cx="7125113" cy="924475"/>
          </a:xfrm>
        </p:spPr>
        <p:txBody>
          <a:bodyPr/>
          <a:lstStyle/>
          <a:p>
            <a:r>
              <a:rPr lang="en-US" dirty="0" smtClean="0"/>
              <a:t>Myth:  Mothers are to blame</a:t>
            </a:r>
            <a:endParaRPr lang="en-US" dirty="0"/>
          </a:p>
        </p:txBody>
      </p:sp>
      <p:pic>
        <p:nvPicPr>
          <p:cNvPr id="7170" name="Picture 2" descr="http://www.dance-etc.com/images/mother_daugh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858000" cy="456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62000" y="13716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531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125113" cy="924475"/>
          </a:xfrm>
        </p:spPr>
        <p:txBody>
          <a:bodyPr/>
          <a:lstStyle/>
          <a:p>
            <a:r>
              <a:rPr lang="en-US" dirty="0" smtClean="0"/>
              <a:t>Who is healthy?</a:t>
            </a:r>
            <a:endParaRPr lang="en-US" dirty="0"/>
          </a:p>
        </p:txBody>
      </p:sp>
      <p:pic>
        <p:nvPicPr>
          <p:cNvPr id="8194" name="Picture 2" descr="http://img.dailymail.co.uk/i/pix/2007/10_03/twiggyDM_468x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42269"/>
            <a:ext cx="2743200" cy="43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adhusameer.files.wordpress.com/2010/10/anorexia-33.jpg?w=24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2294"/>
            <a:ext cx="3429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62000" y="14478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030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Prevalence</a:t>
            </a:r>
          </a:p>
          <a:p>
            <a:r>
              <a:rPr lang="en-US" dirty="0" smtClean="0"/>
              <a:t>Disorders</a:t>
            </a:r>
          </a:p>
          <a:p>
            <a:r>
              <a:rPr lang="en-US" dirty="0" smtClean="0"/>
              <a:t>Myths</a:t>
            </a:r>
          </a:p>
          <a:p>
            <a:r>
              <a:rPr lang="en-US" dirty="0" smtClean="0"/>
              <a:t>Evaluation</a:t>
            </a:r>
          </a:p>
          <a:p>
            <a:r>
              <a:rPr lang="en-US" dirty="0" smtClean="0"/>
              <a:t>Treatment</a:t>
            </a:r>
          </a:p>
          <a:p>
            <a:r>
              <a:rPr lang="en-US" dirty="0" smtClean="0"/>
              <a:t>Future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00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3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125113" cy="924475"/>
          </a:xfrm>
        </p:spPr>
        <p:txBody>
          <a:bodyPr/>
          <a:lstStyle/>
          <a:p>
            <a:r>
              <a:rPr lang="en-US" dirty="0" smtClean="0"/>
              <a:t>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7125112" cy="4051437"/>
          </a:xfrm>
        </p:spPr>
        <p:txBody>
          <a:bodyPr anchor="t" anchorCtr="0">
            <a:noAutofit/>
          </a:bodyPr>
          <a:lstStyle/>
          <a:p>
            <a:r>
              <a:rPr lang="en-US" sz="1600" dirty="0" smtClean="0"/>
              <a:t>Easting disorders run in families</a:t>
            </a:r>
          </a:p>
          <a:p>
            <a:pPr lvl="1"/>
            <a:r>
              <a:rPr lang="en-US" dirty="0" smtClean="0"/>
              <a:t>RR for anorexia 10-20</a:t>
            </a:r>
          </a:p>
          <a:p>
            <a:pPr lvl="1"/>
            <a:r>
              <a:rPr lang="en-US" dirty="0" smtClean="0"/>
              <a:t>RR for binge eating &gt;2</a:t>
            </a:r>
          </a:p>
          <a:p>
            <a:pPr lvl="1"/>
            <a:r>
              <a:rPr lang="en-US" dirty="0" smtClean="0"/>
              <a:t>WHY???????</a:t>
            </a:r>
          </a:p>
          <a:p>
            <a:r>
              <a:rPr lang="en-US" sz="1600" dirty="0" smtClean="0"/>
              <a:t>Twin Studies</a:t>
            </a:r>
          </a:p>
          <a:p>
            <a:pPr lvl="1"/>
            <a:r>
              <a:rPr lang="en-US" dirty="0" smtClean="0"/>
              <a:t>Eating disorders are inheritable (1</a:t>
            </a:r>
            <a:r>
              <a:rPr lang="en-US" baseline="30000" dirty="0" smtClean="0">
                <a:sym typeface="Wingdings"/>
              </a:rPr>
              <a:t>0 </a:t>
            </a:r>
            <a:r>
              <a:rPr lang="en-US" dirty="0" smtClean="0">
                <a:sym typeface="Wingdings"/>
              </a:rPr>
              <a:t>Swedish studies)</a:t>
            </a:r>
            <a:endParaRPr lang="en-US" dirty="0" smtClean="0"/>
          </a:p>
          <a:p>
            <a:pPr lvl="2"/>
            <a:r>
              <a:rPr lang="en-US" sz="1600" dirty="0" smtClean="0"/>
              <a:t>40-80% of anorexia and bulimia </a:t>
            </a:r>
          </a:p>
          <a:p>
            <a:pPr lvl="2"/>
            <a:r>
              <a:rPr lang="en-US" sz="1600" dirty="0" smtClean="0"/>
              <a:t>40-60% of binge eating disorders</a:t>
            </a:r>
            <a:endParaRPr lang="en-US" sz="1600" dirty="0"/>
          </a:p>
          <a:p>
            <a:r>
              <a:rPr lang="en-US" sz="1600" dirty="0" smtClean="0"/>
              <a:t>Linkage Studies</a:t>
            </a:r>
          </a:p>
          <a:p>
            <a:pPr lvl="1"/>
            <a:r>
              <a:rPr lang="en-US" dirty="0" smtClean="0"/>
              <a:t>AN chromosome 1 </a:t>
            </a:r>
          </a:p>
          <a:p>
            <a:pPr lvl="1"/>
            <a:r>
              <a:rPr lang="en-US" dirty="0" smtClean="0"/>
              <a:t>BN chromosome 10</a:t>
            </a:r>
          </a:p>
          <a:p>
            <a:r>
              <a:rPr lang="en-US" sz="1600" dirty="0" smtClean="0"/>
              <a:t>Genetics Consortium for Anorexia Nervosa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genotyping patients from all over the world– Results?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762000" y="1295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46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6649"/>
            <a:ext cx="7125113" cy="924475"/>
          </a:xfrm>
        </p:spPr>
        <p:txBody>
          <a:bodyPr/>
          <a:lstStyle/>
          <a:p>
            <a:r>
              <a:rPr lang="en-US" dirty="0" smtClean="0"/>
              <a:t>Pregnancy and Anorexia</a:t>
            </a:r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3733800" cy="517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267200" cy="4051437"/>
          </a:xfrm>
        </p:spPr>
        <p:txBody>
          <a:bodyPr>
            <a:normAutofit/>
          </a:bodyPr>
          <a:lstStyle/>
          <a:p>
            <a:r>
              <a:rPr lang="en-US" sz="1700" dirty="0" smtClean="0"/>
              <a:t>Relative risk of pregnancy is 2.1</a:t>
            </a:r>
          </a:p>
          <a:p>
            <a:endParaRPr lang="en-US" sz="1700" dirty="0" smtClean="0"/>
          </a:p>
          <a:p>
            <a:r>
              <a:rPr lang="en-US" sz="1700" dirty="0" smtClean="0"/>
              <a:t>AN 24.6% had induced abortions</a:t>
            </a:r>
            <a:endParaRPr lang="en-US" sz="17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2000" y="115036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910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Binge Eating during </a:t>
            </a:r>
            <a:r>
              <a:rPr lang="en-US" dirty="0" err="1" smtClean="0"/>
              <a:t>preganancy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601984"/>
              </p:ext>
            </p:extLst>
          </p:nvPr>
        </p:nvGraphicFramePr>
        <p:xfrm>
          <a:off x="1009650" y="1752601"/>
          <a:ext cx="7524750" cy="4031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250"/>
                <a:gridCol w="2508250"/>
                <a:gridCol w="2508250"/>
              </a:tblGrid>
              <a:tr h="6487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Est</a:t>
                      </a:r>
                      <a:r>
                        <a:rPr lang="en-US" baseline="0" dirty="0" smtClean="0"/>
                        <a:t> BED-&gt;BED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 Onset BED</a:t>
                      </a:r>
                      <a:endParaRPr lang="en-US" dirty="0"/>
                    </a:p>
                  </a:txBody>
                  <a:tcPr/>
                </a:tc>
              </a:tr>
              <a:tr h="375872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calories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</a:tr>
              <a:tr h="375872">
                <a:tc>
                  <a:txBody>
                    <a:bodyPr/>
                    <a:lstStyle/>
                    <a:p>
                      <a:r>
                        <a:rPr lang="en-US" dirty="0" smtClean="0"/>
                        <a:t>Total Fats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587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Monosaturated</a:t>
                      </a:r>
                      <a:r>
                        <a:rPr lang="en-US" dirty="0" smtClean="0"/>
                        <a:t> Fat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</a:tr>
              <a:tr h="375872">
                <a:tc>
                  <a:txBody>
                    <a:bodyPr/>
                    <a:lstStyle/>
                    <a:p>
                      <a:r>
                        <a:rPr lang="en-US" dirty="0" smtClean="0"/>
                        <a:t>Saturated Fat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</a:t>
                      </a:r>
                      <a:endParaRPr lang="en-US" baseline="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87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Folate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</a:t>
                      </a:r>
                      <a:endParaRPr lang="en-US" baseline="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872">
                <a:tc>
                  <a:txBody>
                    <a:bodyPr/>
                    <a:lstStyle/>
                    <a:p>
                      <a:r>
                        <a:rPr lang="en-US" dirty="0" smtClean="0"/>
                        <a:t>Vitamin 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</a:t>
                      </a:r>
                      <a:endParaRPr lang="en-US" baseline="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872">
                <a:tc>
                  <a:txBody>
                    <a:bodyPr/>
                    <a:lstStyle/>
                    <a:p>
                      <a:r>
                        <a:rPr lang="en-US" dirty="0" smtClean="0"/>
                        <a:t>Vitamin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</a:t>
                      </a:r>
                      <a:endParaRPr lang="en-US" baseline="0" dirty="0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5872">
                <a:tc>
                  <a:txBody>
                    <a:bodyPr/>
                    <a:lstStyle/>
                    <a:p>
                      <a:r>
                        <a:rPr lang="en-US" dirty="0" smtClean="0"/>
                        <a:t>Cakes/Candy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</a:tr>
              <a:tr h="375872">
                <a:tc>
                  <a:txBody>
                    <a:bodyPr/>
                    <a:lstStyle/>
                    <a:p>
                      <a:r>
                        <a:rPr lang="en-US" dirty="0" smtClean="0"/>
                        <a:t>Milk Desserts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/>
                        </a:rPr>
                        <a:t>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695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to ED during pregnancy?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8001000" cy="40514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Bulimia goes down</a:t>
            </a:r>
          </a:p>
          <a:p>
            <a:endParaRPr lang="en-US" sz="2400" dirty="0" smtClean="0"/>
          </a:p>
          <a:p>
            <a:r>
              <a:rPr lang="en-US" sz="2400" dirty="0" smtClean="0"/>
              <a:t>Binge eating disorder goes up </a:t>
            </a:r>
          </a:p>
          <a:p>
            <a:endParaRPr lang="en-US" sz="2400" dirty="0" smtClean="0"/>
          </a:p>
          <a:p>
            <a:r>
              <a:rPr lang="en-US" sz="2400" dirty="0" smtClean="0"/>
              <a:t>EDNOS goes down</a:t>
            </a:r>
          </a:p>
          <a:p>
            <a:endParaRPr lang="en-US" sz="2400" dirty="0"/>
          </a:p>
          <a:p>
            <a:r>
              <a:rPr lang="en-US" sz="2400" dirty="0" smtClean="0"/>
              <a:t>New onset binge eating in lower socioeconomic groups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641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524958" cy="924475"/>
          </a:xfrm>
        </p:spPr>
        <p:txBody>
          <a:bodyPr/>
          <a:lstStyle/>
          <a:p>
            <a:r>
              <a:rPr lang="en-US" dirty="0" smtClean="0"/>
              <a:t>Myth: Anorexics can’t get pregnant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91" y="1981200"/>
            <a:ext cx="6686883" cy="74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New York Time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92" y="3147074"/>
            <a:ext cx="348490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ttp://t3.gstatic.com/images?q=tbn:ANd9GcQUsENhGTWhOXo1zgTxFIbr8IvuG03ZmFAwVAxWr-oGC2nA-t7nC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67" y="3956788"/>
            <a:ext cx="1585747" cy="194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t2.gstatic.com/images?q=tbn:ANd9GcRyWcNGUPp3-EWCQjQ2RtE5MXWTSX6xeLHMEbt-7vtmtp_oem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78729"/>
            <a:ext cx="25527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00800" y="3934948"/>
            <a:ext cx="143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54708"/>
            <a:ext cx="26003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812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Perinatal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Pregorexia</a:t>
            </a:r>
            <a:endParaRPr lang="en-US" dirty="0" smtClean="0"/>
          </a:p>
          <a:p>
            <a:pPr lvl="1"/>
            <a:r>
              <a:rPr lang="en-US" dirty="0" smtClean="0"/>
              <a:t>Inadequate gestational weight gain</a:t>
            </a:r>
          </a:p>
          <a:p>
            <a:pPr lvl="2"/>
            <a:r>
              <a:rPr lang="en-US" dirty="0" smtClean="0"/>
              <a:t>Preterm birth</a:t>
            </a:r>
          </a:p>
          <a:p>
            <a:pPr lvl="2"/>
            <a:r>
              <a:rPr lang="en-US" dirty="0" smtClean="0"/>
              <a:t>Low birth weight</a:t>
            </a:r>
          </a:p>
          <a:p>
            <a:pPr lvl="2"/>
            <a:r>
              <a:rPr lang="en-US" dirty="0" smtClean="0"/>
              <a:t>Premature</a:t>
            </a:r>
          </a:p>
          <a:p>
            <a:pPr lvl="2"/>
            <a:r>
              <a:rPr lang="en-US" dirty="0" smtClean="0"/>
              <a:t>Stillbirth</a:t>
            </a:r>
          </a:p>
          <a:p>
            <a:pPr lvl="2"/>
            <a:r>
              <a:rPr lang="en-US" dirty="0" smtClean="0"/>
              <a:t>Increased cesarean</a:t>
            </a:r>
          </a:p>
          <a:p>
            <a:pPr lvl="2"/>
            <a:r>
              <a:rPr lang="en-US" dirty="0" smtClean="0"/>
              <a:t>Low </a:t>
            </a:r>
            <a:r>
              <a:rPr lang="en-US" dirty="0" err="1" smtClean="0"/>
              <a:t>apgar</a:t>
            </a:r>
            <a:r>
              <a:rPr lang="en-US" dirty="0" smtClean="0"/>
              <a:t> scores</a:t>
            </a:r>
          </a:p>
          <a:p>
            <a:r>
              <a:rPr lang="en-US" dirty="0" smtClean="0"/>
              <a:t>Just under nutrition?</a:t>
            </a:r>
          </a:p>
          <a:p>
            <a:pPr lvl="1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554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1050"/>
            <a:ext cx="8382000" cy="924475"/>
          </a:xfrm>
        </p:spPr>
        <p:txBody>
          <a:bodyPr/>
          <a:lstStyle/>
          <a:p>
            <a:r>
              <a:rPr lang="en-US" dirty="0" smtClean="0"/>
              <a:t>Regardless of Eating Disorder Pregnant Women Liked More Artificial </a:t>
            </a:r>
            <a:r>
              <a:rPr lang="en-US" dirty="0" err="1" smtClean="0"/>
              <a:t>Sweeters</a:t>
            </a:r>
            <a:endParaRPr lang="en-US" dirty="0"/>
          </a:p>
        </p:txBody>
      </p:sp>
      <p:pic>
        <p:nvPicPr>
          <p:cNvPr id="14338" name="Picture 2" descr="http://www.abqjournalfit.com/wp-content/uploads/2011/11/artificial-sweeten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908" y="2514600"/>
            <a:ext cx="3733800" cy="248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hQSERQUExQVFBUVFxcXFxcXFxgXGhYYFxUXGBgVFBUXGyYfFxkkGRQXHy8hIycpLCwtFh4xNTAqNSYrLCkBCQoKDgwOGg8PGiwlHyQpLCosKiwsLCwsLSwpLC0sLC4sLCwsLCwsLCksLCksLCwsLCwsLCwpLCwsLCwsLCksKf/AABEIALcBEwMBIgACEQEDEQH/xAAbAAABBQEBAAAAAAAAAAAAAAAFAAIDBAYBB//EAEoQAAIBAgQCBwQGBwYFAgcAAAECEQADBBIhMQVBBhMiUWFxgTKRobEHFCNCUsEzYnKCktHwFUOissLhJFNzk9I08RYXNVRjg6P/xAAbAQACAwEBAQAAAAAAAAAAAAAAAwECBAUGB//EAC8RAAIBAwMCBAYDAQADAAAAAAABAgMRIQQSMUFRE2FxkQUiMoGh8LHB0eEUQlL/2gAMAwEAAhEDEQA/APXXemM1dbeuGgk7mNPDGmV1aAHZq7mNcpCgBwY13Ma5SoA7mNdzGgfSnpH9TtK4tNdLtlABgAxPaOvwrMWenGNu+zYtp5z/AKj+VBB6HmruasdY4njm36se7+VELD4w7tb9xP5UAaHNSzUHyYn/AJlv+E1Kn1nmbZ9GH5UAE81LNVA4m6N1Q+RP5iq13jFxf7uf67x/KgA0DSmhnDeNrdYrlZGAmD+VEqAOzSmuUqAOzXc1cpUAdzUs1cpUALNSmlSoAU1wtTLt5UEsyr+0QPnVK7x2wu91PQz8qAL5Y0poS3SjDD+8+DfypydJbB2Yn90/yoAKZqWaqK8ZtHmf4T/Kn/2nb/EPXT5igktFjSzUOudILCmGuBfE7e8VfRgQCCCDqCNiPCoIJUOlKu2xpSoJKk1jOmHT65g74sW8MbpKB85YqvaJEABTMRrqK2LMFBJ0AGvgAK864jihiMSbsbQifsif9zVkrkMlwvTjiFyIwloA+Lfm4rQcO4vjWHbw6ejR82NVMGmo8vjRzDoe/wCdDAkGLvR+g18LifnU1nE3OdlvR7f5tUYttO599PyN3n31BJBjOLun9w59V/0zVfD9KkJh7bofHb8qu21111qDGXEt23YgdkaefKoYFLpFi1uBUGoHaPnED4E++qODw4GwqmuIJM99XbN0zAE6SdfSrEBSyKtpPfVPD3aKYSDuoNAEBJ76Unvq21kbxXMg7vjUAVNa71Yq21gRpNQMIoAksW1BB9PfVfjfSWzhMvWlpbYKpb3nYepqRXrP9K8Kt1kzgGBAPrJoAc30k2ZhbN1v4B8AxNW8N0yzkD6vcBMkDckCJIAXlI99Zq1iltEhVzNvGwVfxOx9lfH3A1Z6G3Hv3bmNLEhl6mzpANtWzM6qfZVnAjnCyZJour2K7lexsLHGM21q7/AalXiHfbuj9wmqKYx1Y66Hy5/7z76fiuI3QvZjNMiYAP6p8DSo1E02+hG5WuWLvF1X+7u/9tqrN0psKe0WXzUx8KZY4ubqhgdDOhAkEaFW7mBkGoAqu2V9e6eYpjdiyknkP2rgYBlMgiQe8GqfGy4sP1bZW0g+omIq1hvZAHIRQrjGLBbLJCp2m1gFuQPfAO1HQkwt7g1zPL3CZ9/vJJ+NE+HcMt81zH9Yk/M1FjOIqW0NXOGXwTTEsEM0GFw6oBFtB+6KujGvyygeVRYVA259woiMEsc6qSVvrrRVTE456J9QvjSbBIRRcDLX8Et3R1Ug+Ao/w+yqWkRRAVQoHcBVLG4PLqKZw7iHag+VDyAdt7Uq7b2pVUDF/SDxvqLIQe1dJE9yrE/EisRwnG9tZnUaec6/AfOtB9K51w4/6n+istwqDHMH3GQf69aYgC9jpv1F97WJRbax9jckm20l8vWuATbJAjbkT57bhPSiw9rrIgCQ0sDkKe0CVMGI3BgiCNDXlfGOLIuS4Zu4W4otkDVJDkOHXcSDKuNVa33EipsAbS8LvLh9QLhTMJyvNxFzgt+JcoPjOlUkxlKG+aj3Zuv/AJs4LPGW7ln2yojzjNmj0o8nH7LCQCR4EGdJEGYry5vo7ITW92+4J2Z7ic0keMUT6K3WFg230ay72yPKD+fwFKjKV/mOhq6On27qD4w/9NXb6VWbr5becmCxlYjK2VkbuYHlVXpHxAZYJhdyToNAdzWX4fi8vEb9sHR0ViOWcBdfOCfhRPjmMy9VOoaQR/Xu9avGVzHVpbGrdUn7ncJcDAMpBB2IMj0Iq7gTLOfEL7h/MmsB0b4icNi72HIPV5iQBrk5z5ZT8K2tritqzZ6y62VZLSRuWJMKN2PlV7iXGzD1kmpnxq2xLuEH6xArzPH/AEh3rzdXhEKA6AxmuN5DZfjTDwnIc+OvMXOvVg57h/aJ0QUuVRRNNLSym8m8xPT3DroHa5+wCR7zAqAdNrjapYIH4rjhR8qxTcVj9Ci2h3+0583b8oq3w/o7ib5DZGg/eckD0nU+lZXqJN2irnZj8Mo047qsrerNhb6bPGr2F8AXf/KIrlvprbn7S6seFu4PiZoPiOhl22maVaBJAmfSd6zV3DtcfKilmOwUEn3UuVetF5RohoNFVg5Qljuep4Li1q6Psriv4A6jzG9Uek5Y2gQVWGEs2yrBkx97lA5mK81wzm1cBIYFW1AJVh3weRrc8Qu9fZwzzIFwMx2zKqM4leRlRI5EGtEK+5O/JxtXoVQaafyvqAukCZmtYGzM3mm8275FH2jMe8iVHL2gIr0Xgy20RVAVVUAAdwGgHuFeb9Gz1mLxOIP3YsIfLtPHqRWww9499MpYjfucqEcXNKFQkzlHrH51XxvE7dtCMouXIORBu0DeeQ218QBJIFZ3jPF7dsC2xY3GjKqgsZyswzRoubK0SROp2BIzuLxPWsjDtZncMqMRJtWZW2rDVlOYywjVzH4iiV1U4x/I2hRlVk0uM3f73NFiON2rN1XK5LeIZlcMR2LiNlzFQSATGuvf3UuIcWti8ttXHWBS8AzCghZJ8S2nfB7qxnE7bX7K2WE32uOxUGQp6187GNkksB36ATE1XOC+r4lUzFj1TFmO7MzWx8AoA7gKXvvTlF+f2twc+Ccdy6dD1Th/HlylmIGUdr0rLX+JJeUmy2YO0ljPaO5ImNNYHKhYvs1xkB2UsfNlIUe8k/u1XPEs2gcNCkkoRAARhlGp1ED+VadPKU4Z5NcZXSYVscLBOrGfCmdc1tyAdPKrVi5VW/q5rSmxjQcwHGX01rQYbirRWPwR1rRYPahlQmMa006/xtLK5rjqo8SNfIbn0rN9Juki4S3oA115yKdv22/VHx99eeXce91y9xizHmfkByHgKy1a6hhcna0Hwmepj4knaP8APoek4z6QMKTGc+fVsR8qovxEGLltldCdGXUTzBHI+B1rzvEUV6CW2fEOgJym2xYciQRkPmCfnVKOocpWaNuu+DUqVF1Kbd13PaOHtmtI3eBSpnAz/wAPb8vzNKtdzzB5v9Lo/wDT7f3m+g3t71lOCOBbWdBlBmYiBMydo/KtT9L2+Hjuud/em8cqyNu39nl5Eop8mdQR7jFWRPQF4/ikOLipew4IyLca39hctkkxcsx7JJJn9batdwrhV+5gOpZbS5iQMrSotk5kZGWZI8dwBJmgrcaaxduLfXrsNIV3iWtBxIF1fvproecbkiKK4biRwmFYIQ62b4RJMhrLqt1BP7NwAHwFVkMoxk5pR5vgE2ulWKw5Nt4Yp2SLiyRHLMINVW6XXla6y5FN1gzQswQI7MnT1mtqbWF4hbDlZI0n2XQ/hJHLu3HdWa43wfB4Y9o3HblbzCfWAIHnWbbLo8HdhXoS+WVO0uqsQ9CwXvXbrNJA1JMkljJJ/hoz0jcnqImM7g+Erp/iIoL0VxJfEuwUIvVxlUQoAKhQPdudd6M8YvkCyv4ryg+Xtf6aZC1jDrL+Nnt7GX4ljVt8TuXG9kCfObMAepIFQYDD4jiN5VkkKIk+zbT+vU0N4w5uYm5GpLADxgBfyr07A4L6jhEt2wDfuFUB77jc/JRJ9PGrvkyxxbuR4TAdQThsCoN6PtsQ393PKeTfqjaiWE6CWV1vXHuO2pJbKCe8Dc+pqBMQLVy3gMO0XGBe7dIkrpJbXe42sToBFBemnCks3rWXMSULF2YszNmjMWPPyqk0kt0s2HUZznNU4O1+vcPcc6DItsvYzAqJKkzI5xzmity+W4ZmzGTZXtAkHkJBHhT+h+La5hELmSCVk8wDAnvpmEt9Zw4rbEyjhQOcO0Ae6iEI/VHqVrVqjfhVHfa+SXoTiWey6scwV4EknQjaT/WtVb3Evq2Dt3EVf0mVjAkqLjhj4sVWJNTYUjAYQlyOtckqs7ufZUeA50Fx7seG27Yt3WIMs+WFBzNMyZM5uQqI3jDPNhtSMKldyj9Dkl2MxxLH9dduXYy52JiZgcpPMwKPYTGm1gHLgjISwnSVKltPA9qrnDOi9pCoYlr1p7JuKR2PtDogB3MGhfTDiBv2WtxBbEW7GncDcJMDYZdKzqlLmXLH63UQqUvCpK6XX8fks9D8LkwdufaebjftOc3ygelEuJY42000JDGdDCohckA6E6Aa6SwmdjDw+72YGwmPIaRQzGt1hv5thZusPNLvVIPIZS0c2addId4ycNyOdpaarTUXx19B+JvwrKNAXwrPnaQxuIXbO25BMZmOpEDQKBU+IwiXAqor3GzPdO1tH6yEztrmS0SGyqBLBTtMixh+Gl7hSFYt1DHMCRZ6uxANxRGdyWMWz3S0aAiOi/SK/exLpat9g3Ua47GSttScxdo7V14A7gFhQANKxi5XuadTq4U0qdF2t1+xV6QcTGEt3bWG7d+S2JvKP0eZo3GgYs2UAez50PXHMXw7NL3HwtsDXV2OXn6ST5mqeA/+n8R/6lkf/wBDRbAX0RcHABvPaspqP0aECd+bcvDWrzglGxyYQlUdoos8Nvf8WLUzA7Z/E7PbB9AsKB3CqmGaIUwYBWTqYhjp37xpB0imdH3niSfrvPoWkflU1pPtSuUzqBGy7DMAQAQJ18abp+WjZXgoOKXZGnwpkKe8A1Fe9qnYE/Z2+fYTX0FLEDtVbqLfBdwVHsJyoBg6L3XizcI3FtyPPIamXBWKvJI804/xM4jEPc5Ewvgg0Ufn6mobBqoBtVuzXEk7u59OhBU6ahHhIV4Vr/o1wH6a6Rvltr6dpv8ATWWXDNccIgzMxAA7ya9V4Nw1cPZS0PuiWPexMs3v+ArXpYXlc4fxzUKFDw08y/gNcEvTYQ/tf5jSod0MxPWYKy/4s59OsaPhSrfL5W1Y8Vcxn0uWWY2Ahgxc11707qx/DMK3U5DKtl3OsMGJB8gQDW1+lQDPh5E6XPiUrK8NQCCBEgd9T5jN3y7TnCczYq5cuWWto1lbdwPBV3zaZdYZcs6+NHeF8FsJbKdkp1nWBGYMFhQFTfVRAgeAoL0ktFsPlAzEugAAkk9rQDnWcXgd/wD5Fz+Bv5Uqc2naxv0mkjVjuc9rNZxngLWyb+DbIxBDW1I1Heg+OX1EbVlsBwZ8QScwAB7TMZMnXQTJPjp50n4Hfj9Bd/7bfyqve4Re52bn8DfypDd3wdqMNkGvETffH+m14XgEsKVT94mCW84+VV+MXYyEj2S7z3ZbbfmRQzojhWRrmZGWVWJUie141Z6V3Is6aluwP3iP5U+PBwq8dtTm/mZzoxhC2LsOwlXZmHjkk/OK9BOInHoGMrYsXLvqezr6T76C2+EBLVsA5b9llZPGQCw8jJ9RU12+TxK6mxu4dra+ZtyB7watwJWb26JlDoZizc4gtxtWuG4x/eUmPQQPStn0o6OPirtoqVVFVg7E7SynQc9jWD6GaY2x5/NDW26Y4QXr+DtMTkd3DAEgNGU6gb6T76XD5k79zRWvTqQcMYH8T4gyYfqMDbe5ClWuqJVB94htnfykCp+As64K2esSxZRYJylngMQZLaKZ8DVo3msX3e7cS1hUtqqJIGo3IXfwrmFwly7gHXLla6XZVbSA9wsubuOWmWaM25NWfLd7l3DcKti9bvKzXM6kZnbPoRmBUn2dthFRHibf8b1utu0ezpsMskeJ0HvptnHKt/D4ZGDdWrZyNdRbIC+e5I5aUM6SvdvG5YthLaC4A5k5rrZc+ukAQPGYFRfqXjG72vjo32vyX+L41LTJfLJ1TMjwgJu3rgEKN4yqIb90TFZTE3BcW0+XJmvXbgBMnS3lBPjNw+6lY6mwIVesxBYqDv8AegRvEwNBO9N41Ft7SCIslLbEfjudYW/xLFKc289hlWmqMJc54fkvIIYP2ZHI/lTeGYPrrxKAlkZh1hgos3GuSg+/dBfLqIUrOp0DXxOSzebmFBXxY9lB/EwqljOKtZv4PBWzlXNYN0jQtLiFJ7o7R759+OhTlvlFfS3f2w/6ObGpKm3tdgriOKj60OHWZQMtwXbu7S1lm7JmS0kMWOpPqSL+jC4ETEkkAdZaUT3nMAPMkgetVOA3C/GQ5P6TrLg8ntMy/wCEioOH8AuYS2b+IkEXAbVmdGuAEC7cA5ASQNzzgHXoYgitKEqk1CCzexU4URZwt3rUDde63LaH7yoSQ7r+AmCPxQeVNxvEC2Is3WjN1aMY0EqG1jltVzinDj9WXEXHLXLrAjwWD8dB4ARQnE2SblhdiUtD3k/kaQ5OTyeko6anRh8ru8pv07eQY4BZy8Qtfq9QvqTaX+dWMRhyLw7KCLj6CNYujeQNffTrDxj7CrqXv2rjnuVGRVHv/Om4nBi1ibhGSTiLhMb/AKUQDJPaEn+hWrT/AFHGqVPEd10SDfC/0NuYJ6tdtpCjaNKlxG9M4OB1VuI9kDTbu51LiF1qz+or0J8IaOYcAiDsQQfIiD8CaB4ajWGOgqWUTszynG4Q2rr223RivuO/u19anwGHa4yoilmOwGpP+1brpN0ctXCcQ/W9he2lpQz3ANiJ5gb+A8KyKfSMtkFcHhktA7vcJd284j3SRSNN8KramT2LB6yp8fpQoqyblb7XN50Z6LDDjPchrpHmEHMA8z3n0HiJ6ddOrVi09my4e+4K9kyLQIgszDTNGw79TXnvF+leKxEi7fcqfug5F/hWAfWgAQkgASToAOZPL316ah8GVGzqPjojyOp1k683OXJ790Au5eG4YfqfNifzpVzhFjqrFq3PsIE9VEH4ilXDqVE5t26lEsAP6Vt8P+//AJkrMcPGi+Q+Var6Ux+h/f8AmlZnBrov7K/5RSxvQM4RZjw/l/uav3sQttGd/ZQFj6d3jy9aoYNqj6Spmw+Scoe5aUnuBca/AVWQ2jFTnGLMhxfpTfvEwzW05IpiP2iNWNC14reQytx/ViR6g6GvTbXRvDWxAsoY5uM7HzLVUx3BrJGtq3/AB8qRsk83Ow9fp0tsYY+wK4FxXr0JOjLow5eBHgYqfEYLrL2HB2Vy5/dGnxIqlgsEtnEutvRXtBiszBDwI5xvRzC+2D3A/kfypkfM59fbuvHh5LFlASTGu3LQcoPj+dZ7ppgmt3LWIt6FY17ip0PkD860OGvbgI0EjZY79f8AepsbeR7UODroJU+1tBBGgjv0pjV1YRG8ZJmL4C6vj7LWxGZ8xX8JIJYDvG8eEVqenWOVTh2S4gu23JCyC2q75e6V+NZrG9GHQ5rBMa6AkMORCnmKE2sLkaGUr36Q3+LUms0nKCatydKnThXnGSlx0ZsMX05tuFY4RHvKOyzlSF8jGaPCjPDOItd4dde9cAZzc7RIQeAXXQchWKt4Gyf78p4Pab5qSKuWuEWDGbFrA2At3Gid4BGlJjWqdf6Rrq6HTtWhdZ7NneDcQ+r3hcy5suYBZgSQQNQPGa7jeMX8Q7ADW4QStsHWBA03251fw2Bwq/8A3F89wUW1PqdaM4bCYhly2bSYRDuw1cj9ttfcPWlwp1GtrePc16mvQg/EUMpWzhe3L9gVw7hn1WM0HFEHKuhFhY1u3TtIGsUJ46cnD+ugk3sQpQnfLbBysfE5WP7xrTPwcEnDWSTJnE3dyBv1c/jbu5DepemHCLdy1ZtkQiXAQo5wjAKfDn6VtjTSjtR53V1ZVbtvL/gzeEvi/wDVAAVDnrWB5LaMifDOVM84rP8AFrzfWLOJUdu+73EH6ou9XZHuQH96jN68QuKuLoQq4W1H4m0OUDua4f4KI9IcMuH6hkAzonU22P8AdhY7SD8Zn2uXLXWlQUaacjFR08q9RU48srcRtJhMU1xGDXVRLdsD2barZW2Wf8TmDC7DczoBDxTHvdw1k3GLEPdEncwEifRiKnv8GRMCt4km5cZTJ+6Dm0HeTG9DsV/6Wz/1L3yt0mcpN57HrdLpqFKMfDy1Kzfmk/wXuH8PzW1v4o/Y2lAtqeYG2ncTy+8fCq3EVHWfW7nZXq0ZBvrlBnyEgeJqXDW2xFtDeOWxZUAAadYVHj4btsPfQs3vrl7NH2FogIuwuMCAojkgJHx79LbsWX7+9Dia6s41NifzPGOEn09Xyy90SDNes3G9q9etMf1UFwdWvzPrVziNsnF31VSSuJvE6j2S51mBABG2ppnAuID67h7QAJa8jOe4huyoA20+AG3KXjFw2uIYlhIHXtmi1JZS2YwQfHfvrbp2c5WTaXTAZ4XaKooYQQNdt/SpMWIapbY19a5jRqKt1uM6HLHKjOHOgoNZqzduXwV6oWsmRyxuFgQ8djb7s7+FXS3Owth9DtWc4/8ARzYxRLoeouncqJRj3smkHxEeM0y/xDGW1D3LnD7SnQMzXYk7QSRPpWp4YzdWucozQMxScpPes6xWiEqumanCXsUdpYseV4r6J8YDCmyw785X4MtEeA9APqri9eZblxdUVZyo3JyxHaYchEA6616fdoHj11p9X4nXqx2ya9iqppHMKewP650q7YHZH9c6VYNzGAb6T1nqfAt81rPYS3KWz+qPkK1H0k25Fn9o/NdKB2LWnl/X5VUt0LGFFWOJ8O66xcQ6SuhjZhqPiPjWf6S22e3atKJa7cAH7oJnw3Hxo9wLo+lhYlnYiCxJ9cqzCj4+NLbu7GmMFCCq7s3wrdjCW+lWKs/Zlj2ezldQxWOUnX40zEdL8Q49pR5IPzmtvxfglu5HWIrEaA7GP2hr6UIv9GLAEdXE6TLEjxEml7JdGdGOs08syhn0RS6M4J4e7cktciJ3yjmZ7/yopiMSbcHKSCQGgxlB+9VbguIYG5ZuHM9nQN+JD7J+XoRU3GFHVgnv075AGg8Ymrx4Mle8quf1E3Xz2hLQO8hR4sx7IJMRHa25mpP7RJLdplCqxLSRzaSLe7Hl2og0O4bdLLbkmeyukb6SUBI7RDQTBPYnlVe3iOre6gA7DnUkgsqMYTNvuZ1medWbIjAO4jid4nUZbeaFZyva7Mg5zoAe6rvD8O2JElUFv8RGbN35Aw2nST8aAW8F1t63ZaDmM3GgAn7zQQIIiBy51ocRxG8cV9Vs9VbC2wwYqW0gaZZAFV3EygrYte1/RBG30VwwEdUp8TM/A1ZsdHsOu1pfWT8zWSv8euXLT2r057d9EJtnJMk7+Ery8KI3OkN13+xdRF4WltZQzOo9t2J1Ub1G6IeDW/8Ar/PL3D9zhVtpNkrbupoGSND+FxzG2lR8I4q14OlwBb1o5XUbHxHgYqv0RtKPrBBDN1zgtMkrpEnu3qNky8QvEHKOpUtEbyoEz5VF7Wki2xPfTl/6q6fsF8PZCk5IC81gCG1kk7kmefdWW6V8Wm2zBSBacMC2gcBWMr4HKV9aI8Sxb2odWYpKh1aGhWIXODuCCRpqDQT6QMQtqyAxZlNy2I3JAVmyjwJUD940Su00jHUhtjdg6xjbeEwqNdjOJfvPWPJOUc27RHhNO6TXpt4aeas2vjlrP4TCdeMTcxE9ZaQhLR9lMymGjmZPv1Pgd6VCDZX8Nr5t/tWOUWldvp/aH/CFfVRfr/AR440cOw68zk08kJPzHvqLAcGR8NaN4lQGe5AgZlbLuT7I7IM9xrnDODm4BfxR7CqMiMYlVAifw2x8ar3h/ad6NfqtqZI7PWvEAL3KAfd4kRWcuvl+/c0azWf+PHwaUry3Ntrzvj8gfj3GhirqYaz2bOYKxXQETqF7kABMneJ23IYJUJKKuW2mVVAB7RDTOY6xA2561UvomHtFOzlAId0HaZmYg25bUghCIiOzJ0mSGIx6ZVurqrnNp3FpYx3yfeafUg1StBZ/cnn1J89eQl0Q4GqY83iSWLHKIEKXOp8TqffS4w90Y7FC2LZ+0JIYspllXUnblyqLoVx03sYEZMrBuU8mggg6g0V4yLgx96VGQsCGn9ReXnV9I6ihafKG0ngdhc0LnADRqAZAPODzFPxQ1FPQVX4rfyAHcnQVpWWaug+3pvVrF4U3bFy2DBe26g9xZSB8TWSuYlplpOsxyn8qN2+ICzaa424UsF5khZiPGKak01YUS8H4e967abEWBaSxa6u3bYo4a4YD3FA0yhVCjzNHuimFa3hbSOpUqG7J3Vc7FVMdykD0rN8A4Dh8TbW5dDXLzqrtdLMGDMAfsiD2AswAO4VpOi2Ka5h0LnMwLoW/H1dxkz+oUHzmtVeV4tLhNK3vxn1KpWDNzahONFF32rL8U4hdLsti0twWzDszlZaJNu3AMtBGpgAkDvjJCLk8Fngu2dh/XOlXMHcDorDZgCPI66+NdqlmRcp/SEkrb8CT8UoJhkrRdMBIt+bf6aweP4ves3DA7M9mUYiOzsV1O5/oRQWuXuJXBbxGEdtFzXFJ5AugAJ9a12HsaUCxvAmxGFKOFFz2hHs5hMCTyIMetZ3h3SvEYb7NoYLpluAyscswII9ZpUp7Xk6dHTPU0l4b+aOGvJ5PQbtihGPsidtaCv8ASM0foFn9s/8AjWd450vvXpXs21I1CTJ82Jn3RUeLEtD4ZXvlW+5b4fiA+OvFTKhMs8jlKCfeDRLpIgFlTzkx6rHyJql0P4SUQuwg3IgfqDY+EzPuox0nsA2fI6e6KtBYK13HxlGPCx7GYThjyDbIY8srQ37oME+lPa81u+zGM0w0idwMxPjVm7wK6AIAbn2Tt6GIqIhg7NznfQ67c5B51AyOeAtw/FhOIgMI1dQ075wMvlqI9au4niC2eKMzZiOpAAUFiSQIAAoYl9bi9tU64CAzSoYcoZfZYe7atFwjjMaXVh/xQMzRp2o9o+Kz5CosLlhXt0t/0oWujV65bLlQty7iFuspMZUWSAfHWj2H6Lqtx2W5cVLhzNbEAEnftRIB8KtniVsD2wJ79PnXV4snJp+A9SdBVtsTO69V4WC5Zw1qwrsqrbG7ECNu+g2GJDO7dm5eOaD9xF0to3cTM1cv3ncZlyXI2QmAG/FLaXPDahzW7xMkBGO7M6k+JAWSfdVG84Rop02otyeX5/juDsdiSXNrWHuakz7FvIwI/hYeZIqTpJZDFSy7FHWeRBIBA5Htmu3sUy3AdWY6M7DKW5dkcgCRruYHdT+M9pEOp+zBkiDup1qs77JCtV9P2Mn0hw5TEoy7Xwttx5OjT7vka0uNwtpbnX3iuW2igKfZEEnM/fqdF5nv0rOdKMciYjDF2hUVrh93ZAHMkrFS8E4Y/ELnWYmVsoQy2NczyJD3I1gj3zAgalKjJ44Xf/PM5dOrOnJuDtfHuR8Uv4niC57aMMNnCieybp1JZu5Bl8h4mY0SYi2qAJlt2bbAMScq5DaZgy8/bZdN2iTE1zH8QZrZuKjJh7KW3VQFhit7RW5COrUwJgPqNqwnEOKPdgGFUbIuigndt9WJnU+kDSrVIRha3P7n1MVesqLvyxcc+3xAt2Ga4vZVNDMkDMToJYsCSY1nkBo/CqbVs6SUglZmctw5lmdwQWkaaa7mjfRGwLaWroAL3sR1Un7qBHY5fElYnu9ar8Mwpe8OzOZ3mIhR1j/aMdYkZhB5kjma0U44yNpRbW58sP8A0ecCZH+sXBD3XGVeYQnMSfEmPTzq108vlLlxg0dpeeWZRdM3LmdATppWlwg7aftCgXTTDq1xg4Ygtb9jf2R8NwfA0ykkpGpR2qyIuHXy1oMSG31BnbSDpuCCD5VbvYUXBB7pFVODootAIWZZbVhqSWJJPqxovYHyq0vqdhy+kyT4XK8HcGk1lm0ieXodNqL9I7ps5XCMwZgGIE5QATmPupnCceb4bq82imGbLElTlggnwNOjCTSl0KXtgCcLXqs1i3jGt6XJAs9aLYRSzol6R2gJMCSI5Vs+jPDLltbcYkXbISEVbSKpB2bOCSe/xms1wTFW1/s7tKgtrfW5JAy3RaAcXJ2M5zrvWo6Gp/wwIBCM91rY7rbXWKachGo8CK26huMP+LLyubeX5FR5NCRWc4SPsFPNmuM37RuuW+NaZ00rLYqxfss62US4jszqS4XqWbVswjtpmlhGupHjWCCunH0/sYy5wdB1K+bx5Z2j4Uqdg7GS2qgzlAE98cz4nelWecU5N3CxV6VqSqxv2o84EVm8Lee3q1uSBucy6yRAJBG35VteLYQXBEiQZH8jQhLmUwdCKuWK1nj9vQEMCQTAgiBmntGJMKTFT8Y6M2cTq4KvtnXQ+s6MPOrGdTvB8xPzqx9YHeKhpMZTnOnLdF2Zi7/0ea6XtPG3r/mqJOhtu04LE3ToRmACj93n6mtw7g86o4rCFmBBEDfxqipxXQ1y19eas5A/A2plvSqfSK3NtR3t+U/lR0WIEaf1zoL0kTsJqD29h+yauZ6bvNEGCfKZ8NhIkafimR2gf/c1T4VZOcsJnuAB9oyYnbQVYwbaR48zpE++r9tT7R5gRsSBM6NyqOTZfbfzKrYRWliq7EmIj2RqBvm8NpqrYwvaAEgaSomZg0aNzXXfQ6gCZ3Gk78vOoktCZgCZGsnnqBzB5VUvGT6le7wpXE5nGvhEkbeFOwfCQjbeupHpPKrttPf4b7cp5Cp1XX+U+8TRYFJoIWLQyend8KpGzJOynWP6FXkbT4a77eFVrhGvKosUTeQRjbFx3yauwnnO28E1c4nagBZJ+zJk78qeLYVi2u222h8f6O9QtfBdlDAtlPxjsj3VDV4tdxdduUfRGE6dYbs4e73Zk18NVn/FWuOOy4jD3R7OJt5TBiGUZ196uw9BQjpBhXuYe7bNtpQJdU5SZhirqPELrHOadhWL8KQwRcwzBhIgjq27j/8AjakRTlRV+bflHCldX/eDf28DbFrqwi9XGXLHZjuis6OgWEV9RcaZIBcwPDSD7zR3g+PF20rDYgEeREj+XpTeIvl17gT7iD8qvKalTU7D5xhUSk1czVzBJaUC2IFrFObdsSS7ZGUICTpq5Yk7AE1JwThfUqFJliZdu8kkmO5QTp/MmilrhqljeQMTc7XaYnLmAzZFPsTAJjc1LbwTAzEetaOgyMbFzA3PtQv7JH8RB/KhHTO0C7MSoyZGJMwvZyycpkDXU900bwXD261bhOgUiO8kgg+kUK6TI/XygU9lJBjtLrmXUaVNPEie5T4PbGTMDmVvZIZmBAAEjMJEmfMQedFsMNaq4a4zL2rZtxAglWER90ry5Vfw61aTvJsvHgh40itaKmNwwBmGyMHKmAYBAj1oX0aw8ljAQhYIJktN12DtGg0YAannsIovxjBi5ZYZcxGoA9rcZsmvtZcwHjFd4YqlmFsMLWUCGDqM+Y+wLmoOXeNNuYNPhJKk0UfNzODhhxbnEW8NhCsnI14PmvZTGYhOyqkjQsDWz4HjBetB8pQgsjId0dDlZNO4j3RQPh+NbCWVs3LF9zaGVGtJnW6o9kyPYaIkNsQas9E8e8ZXw99Hu3Ll12a3ltqWJOUMTJAAAmNTT6u6cH2XGenuUVkzUsNKA8ZYcye6BHnuWA5jkeXcaPnahPELLkyhA015GZ7wJGmm/OsUHkYxltZE99KpVFKoyBy9b3oDxLo+LhBDsjDmNfeK0z29aYbFQSZAcHvr99G9WU/Jq79Tvj7vudD84rWnCCm/URQSZP6tf/A3vt/+VRtg8Qfun+NB8ia2P1UCnBagDErwHEtvA82Y/ID51V4twB7KK7vMsFiIA0J8Ty769AJqjxXCJetm2xiYIPcRsf676C8JbZJmFtaeFWbb9/x1rr8HIJVbikg7Ex/MV08Lvr93N4gg/nVToKcH1JAR/Wndv37bVOh/rvqqMPdG6N7jTlduan3GoLYLyfD+tYq1aqjbvHx/r0q1avUXKsI2xpQ3H3XDQuxjYeczV23fkaCfQ0jZc7Kw8TA79NfOoKqW15M3dwl11g/ikljG42PrXf8A4ddycjAMupnbc6fCj/8AZLE9plA95+H86IYfCBJiSTEk+G3pUpC61ZONkZazwrFJyzfsuPk386uW2vjdLv8ACG/ytWmW1Ui26uYbmaXFXR926P8A9TflXDibv4bv/aYfOtUErvUiiwGPYYlvZS4P2ii/NifhUuC4RiSwLkADkCWJ8yYArWC0O6uzFFgIsLhyBqarcU4erkOYzARvE8/zq27Gql/DFhr86LADFvpMEwe41cS6OUUI4r0auuQ1twCOTCQfODNUU4Zi09qwG8bd2P8AC8fOgk04c+FTJd8qz9nrB7VjED+Fv8rGr1q4f+Xf/wC21BAWF2pVxAFDVb9S9/DHzqZVPK23qyj39qpAvnGCo8waoVsMfwj1LH8qs2LEVAFqzglgUqlsroKVAFVjqaYTXXOtMJqQHZqabtMJqNjQBL1tML1HNcLUAJrU1C+E8anDVzNQBneM9GGug5Wyned9fKg9vAY2z7SM477bA/4G/nW7mlmoAytnibj2utT9u03zAirlrigP94nrp86Pg12osAGGNH/Mt++pLeKB2dT5a0WC+A91SIlAXBaOTsWPkpqUYdjyjzP5CiYt08IKLAUrGBgVbXDgVITXM1ACyCuhRTZpTUgOIphp1coAYwqNhUxFcyUAQE1wmpzarnU0AVy1dD1N1NLqaAIc1OBqTqqeLVAEQFPVKlC05RQAxUp4FdpUATWzpSrls6V2oAqtbNMNo0qVSA02TTTYNKlQAw2DXPq5pUqAF9XNc+rmlSoAd9WNOGGNKlQA4Yc076uaVKgB4sGndUe6lSoA6ENcKGu0qAFkPdXMhrtKgDmQ0shrtKgDmQ0ihrtKgBZDS6s0qVAHchpZDXKVAHchpdWe6lSqAO9WaWQ0qVAHchpdWaVKpAWU1zIaVKgCVEMUqVKoA//Z"/>
          <p:cNvSpPr>
            <a:spLocks noChangeAspect="1" noChangeArrowheads="1"/>
          </p:cNvSpPr>
          <p:nvPr/>
        </p:nvSpPr>
        <p:spPr bwMode="auto">
          <a:xfrm>
            <a:off x="63500" y="-839788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QSERQUExQVFBUVFxcXFxcXFxgXGhYYFxUXGBgVFBUXGyYfFxkkGRQXHy8hIycpLCwtFh4xNTAqNSYrLCkBCQoKDgwOGg8PGiwlHyQpLCosKiwsLCwsLSwpLC0sLC4sLCwsLCwsLCksLCksLCwsLCwsLCwpLCwsLCwsLCksKf/AABEIALcBEwMBIgACEQEDEQH/xAAbAAABBQEBAAAAAAAAAAAAAAAFAAIDBAYBB//EAEoQAAIBAgQCBwQGBwYFAgcAAAECEQADBBIhMQVBBhMiUWFxgTKRobEHFCNCUsEzYnKCktHwFUOissLhJFNzk9I08RYXNVRjg6P/xAAbAQACAwEBAQAAAAAAAAAAAAAAAwECBAUGB//EAC8RAAIBAwMCBAYDAQADAAAAAAABAgMRIQQSMUFRE2FxkQUiMoGh8LHB0eEUQlL/2gAMAwEAAhEDEQA/APXXemM1dbeuGgk7mNPDGmV1aAHZq7mNcpCgBwY13Ma5SoA7mNdzGgfSnpH9TtK4tNdLtlABgAxPaOvwrMWenGNu+zYtp5z/AKj+VBB6HmruasdY4njm36se7+VELD4w7tb9xP5UAaHNSzUHyYn/AJlv+E1Kn1nmbZ9GH5UAE81LNVA4m6N1Q+RP5iq13jFxf7uf67x/KgA0DSmhnDeNrdYrlZGAmD+VEqAOzSmuUqAOzXc1cpUAdzUs1cpUALNSmlSoAU1wtTLt5UEsyr+0QPnVK7x2wu91PQz8qAL5Y0poS3SjDD+8+DfypydJbB2Yn90/yoAKZqWaqK8ZtHmf4T/Kn/2nb/EPXT5igktFjSzUOudILCmGuBfE7e8VfRgQCCCDqCNiPCoIJUOlKu2xpSoJKk1jOmHT65g74sW8MbpKB85YqvaJEABTMRrqK2LMFBJ0AGvgAK864jihiMSbsbQifsif9zVkrkMlwvTjiFyIwloA+Lfm4rQcO4vjWHbw6ejR82NVMGmo8vjRzDoe/wCdDAkGLvR+g18LifnU1nE3OdlvR7f5tUYttO599PyN3n31BJBjOLun9w59V/0zVfD9KkJh7bofHb8qu21111qDGXEt23YgdkaefKoYFLpFi1uBUGoHaPnED4E++qODw4GwqmuIJM99XbN0zAE6SdfSrEBSyKtpPfVPD3aKYSDuoNAEBJ76Unvq21kbxXMg7vjUAVNa71Yq21gRpNQMIoAksW1BB9PfVfjfSWzhMvWlpbYKpb3nYepqRXrP9K8Kt1kzgGBAPrJoAc30k2ZhbN1v4B8AxNW8N0yzkD6vcBMkDckCJIAXlI99Zq1iltEhVzNvGwVfxOx9lfH3A1Z6G3Hv3bmNLEhl6mzpANtWzM6qfZVnAjnCyZJour2K7lexsLHGM21q7/AalXiHfbuj9wmqKYx1Y66Hy5/7z76fiuI3QvZjNMiYAP6p8DSo1E02+hG5WuWLvF1X+7u/9tqrN0psKe0WXzUx8KZY4ubqhgdDOhAkEaFW7mBkGoAqu2V9e6eYpjdiyknkP2rgYBlMgiQe8GqfGy4sP1bZW0g+omIq1hvZAHIRQrjGLBbLJCp2m1gFuQPfAO1HQkwt7g1zPL3CZ9/vJJ+NE+HcMt81zH9Yk/M1FjOIqW0NXOGXwTTEsEM0GFw6oBFtB+6KujGvyygeVRYVA259woiMEsc6qSVvrrRVTE456J9QvjSbBIRRcDLX8Et3R1Ug+Ao/w+yqWkRRAVQoHcBVLG4PLqKZw7iHag+VDyAdt7Uq7b2pVUDF/SDxvqLIQe1dJE9yrE/EisRwnG9tZnUaec6/AfOtB9K51w4/6n+istwqDHMH3GQf69aYgC9jpv1F97WJRbax9jckm20l8vWuATbJAjbkT57bhPSiw9rrIgCQ0sDkKe0CVMGI3BgiCNDXlfGOLIuS4Zu4W4otkDVJDkOHXcSDKuNVa33EipsAbS8LvLh9QLhTMJyvNxFzgt+JcoPjOlUkxlKG+aj3Zuv/AJs4LPGW7ln2yojzjNmj0o8nH7LCQCR4EGdJEGYry5vo7ITW92+4J2Z7ic0keMUT6K3WFg230ay72yPKD+fwFKjKV/mOhq6On27qD4w/9NXb6VWbr5becmCxlYjK2VkbuYHlVXpHxAZYJhdyToNAdzWX4fi8vEb9sHR0ViOWcBdfOCfhRPjmMy9VOoaQR/Xu9avGVzHVpbGrdUn7ncJcDAMpBB2IMj0Iq7gTLOfEL7h/MmsB0b4icNi72HIPV5iQBrk5z5ZT8K2tritqzZ6y62VZLSRuWJMKN2PlV7iXGzD1kmpnxq2xLuEH6xArzPH/AEh3rzdXhEKA6AxmuN5DZfjTDwnIc+OvMXOvVg57h/aJ0QUuVRRNNLSym8m8xPT3DroHa5+wCR7zAqAdNrjapYIH4rjhR8qxTcVj9Ci2h3+0583b8oq3w/o7ib5DZGg/eckD0nU+lZXqJN2irnZj8Mo047qsrerNhb6bPGr2F8AXf/KIrlvprbn7S6seFu4PiZoPiOhl22maVaBJAmfSd6zV3DtcfKilmOwUEn3UuVetF5RohoNFVg5Qljuep4Li1q6Psriv4A6jzG9Uek5Y2gQVWGEs2yrBkx97lA5mK81wzm1cBIYFW1AJVh3weRrc8Qu9fZwzzIFwMx2zKqM4leRlRI5EGtEK+5O/JxtXoVQaafyvqAukCZmtYGzM3mm8275FH2jMe8iVHL2gIr0Xgy20RVAVVUAAdwGgHuFeb9Gz1mLxOIP3YsIfLtPHqRWww9499MpYjfucqEcXNKFQkzlHrH51XxvE7dtCMouXIORBu0DeeQ218QBJIFZ3jPF7dsC2xY3GjKqgsZyswzRoubK0SROp2BIzuLxPWsjDtZncMqMRJtWZW2rDVlOYywjVzH4iiV1U4x/I2hRlVk0uM3f73NFiON2rN1XK5LeIZlcMR2LiNlzFQSATGuvf3UuIcWti8ttXHWBS8AzCghZJ8S2nfB7qxnE7bX7K2WE32uOxUGQp6187GNkksB36ATE1XOC+r4lUzFj1TFmO7MzWx8AoA7gKXvvTlF+f2twc+Ccdy6dD1Th/HlylmIGUdr0rLX+JJeUmy2YO0ljPaO5ImNNYHKhYvs1xkB2UsfNlIUe8k/u1XPEs2gcNCkkoRAARhlGp1ED+VadPKU4Z5NcZXSYVscLBOrGfCmdc1tyAdPKrVi5VW/q5rSmxjQcwHGX01rQYbirRWPwR1rRYPahlQmMa006/xtLK5rjqo8SNfIbn0rN9Juki4S3oA115yKdv22/VHx99eeXce91y9xizHmfkByHgKy1a6hhcna0Hwmepj4knaP8APoek4z6QMKTGc+fVsR8qovxEGLltldCdGXUTzBHI+B1rzvEUV6CW2fEOgJym2xYciQRkPmCfnVKOocpWaNuu+DUqVF1Kbd13PaOHtmtI3eBSpnAz/wAPb8vzNKtdzzB5v9Lo/wDT7f3m+g3t71lOCOBbWdBlBmYiBMydo/KtT9L2+Hjuud/em8cqyNu39nl5Eop8mdQR7jFWRPQF4/ikOLipew4IyLca39hctkkxcsx7JJJn9batdwrhV+5gOpZbS5iQMrSotk5kZGWZI8dwBJmgrcaaxduLfXrsNIV3iWtBxIF1fvproecbkiKK4biRwmFYIQ62b4RJMhrLqt1BP7NwAHwFVkMoxk5pR5vgE2ulWKw5Nt4Yp2SLiyRHLMINVW6XXla6y5FN1gzQswQI7MnT1mtqbWF4hbDlZI0n2XQ/hJHLu3HdWa43wfB4Y9o3HblbzCfWAIHnWbbLo8HdhXoS+WVO0uqsQ9CwXvXbrNJA1JMkljJJ/hoz0jcnqImM7g+Erp/iIoL0VxJfEuwUIvVxlUQoAKhQPdudd6M8YvkCyv4ryg+Xtf6aZC1jDrL+Nnt7GX4ljVt8TuXG9kCfObMAepIFQYDD4jiN5VkkKIk+zbT+vU0N4w5uYm5GpLADxgBfyr07A4L6jhEt2wDfuFUB77jc/JRJ9PGrvkyxxbuR4TAdQThsCoN6PtsQ393PKeTfqjaiWE6CWV1vXHuO2pJbKCe8Dc+pqBMQLVy3gMO0XGBe7dIkrpJbXe42sToBFBemnCks3rWXMSULF2YszNmjMWPPyqk0kt0s2HUZznNU4O1+vcPcc6DItsvYzAqJKkzI5xzmity+W4ZmzGTZXtAkHkJBHhT+h+La5hELmSCVk8wDAnvpmEt9Zw4rbEyjhQOcO0Ae6iEI/VHqVrVqjfhVHfa+SXoTiWey6scwV4EknQjaT/WtVb3Evq2Dt3EVf0mVjAkqLjhj4sVWJNTYUjAYQlyOtckqs7ufZUeA50Fx7seG27Yt3WIMs+WFBzNMyZM5uQqI3jDPNhtSMKldyj9Dkl2MxxLH9dduXYy52JiZgcpPMwKPYTGm1gHLgjISwnSVKltPA9qrnDOi9pCoYlr1p7JuKR2PtDogB3MGhfTDiBv2WtxBbEW7GncDcJMDYZdKzqlLmXLH63UQqUvCpK6XX8fks9D8LkwdufaebjftOc3ygelEuJY42000JDGdDCohckA6E6Aa6SwmdjDw+72YGwmPIaRQzGt1hv5thZusPNLvVIPIZS0c2addId4ycNyOdpaarTUXx19B+JvwrKNAXwrPnaQxuIXbO25BMZmOpEDQKBU+IwiXAqor3GzPdO1tH6yEztrmS0SGyqBLBTtMixh+Gl7hSFYt1DHMCRZ6uxANxRGdyWMWz3S0aAiOi/SK/exLpat9g3Ua47GSttScxdo7V14A7gFhQANKxi5XuadTq4U0qdF2t1+xV6QcTGEt3bWG7d+S2JvKP0eZo3GgYs2UAez50PXHMXw7NL3HwtsDXV2OXn6ST5mqeA/+n8R/6lkf/wBDRbAX0RcHABvPaspqP0aECd+bcvDWrzglGxyYQlUdoos8Nvf8WLUzA7Z/E7PbB9AsKB3CqmGaIUwYBWTqYhjp37xpB0imdH3niSfrvPoWkflU1pPtSuUzqBGy7DMAQAQJ18abp+WjZXgoOKXZGnwpkKe8A1Fe9qnYE/Z2+fYTX0FLEDtVbqLfBdwVHsJyoBg6L3XizcI3FtyPPIamXBWKvJI804/xM4jEPc5Ewvgg0Ufn6mobBqoBtVuzXEk7u59OhBU6ahHhIV4Vr/o1wH6a6Rvltr6dpv8ATWWXDNccIgzMxAA7ya9V4Nw1cPZS0PuiWPexMs3v+ArXpYXlc4fxzUKFDw08y/gNcEvTYQ/tf5jSod0MxPWYKy/4s59OsaPhSrfL5W1Y8Vcxn0uWWY2Ahgxc11707qx/DMK3U5DKtl3OsMGJB8gQDW1+lQDPh5E6XPiUrK8NQCCBEgd9T5jN3y7TnCczYq5cuWWto1lbdwPBV3zaZdYZcs6+NHeF8FsJbKdkp1nWBGYMFhQFTfVRAgeAoL0ktFsPlAzEugAAkk9rQDnWcXgd/wD5Fz+Bv5Uqc2naxv0mkjVjuc9rNZxngLWyb+DbIxBDW1I1Heg+OX1EbVlsBwZ8QScwAB7TMZMnXQTJPjp50n4Hfj9Bd/7bfyqve4Re52bn8DfypDd3wdqMNkGvETffH+m14XgEsKVT94mCW84+VV+MXYyEj2S7z3ZbbfmRQzojhWRrmZGWVWJUie141Z6V3Is6aluwP3iP5U+PBwq8dtTm/mZzoxhC2LsOwlXZmHjkk/OK9BOInHoGMrYsXLvqezr6T76C2+EBLVsA5b9llZPGQCw8jJ9RU12+TxK6mxu4dra+ZtyB7watwJWb26JlDoZizc4gtxtWuG4x/eUmPQQPStn0o6OPirtoqVVFVg7E7SynQc9jWD6GaY2x5/NDW26Y4QXr+DtMTkd3DAEgNGU6gb6T76XD5k79zRWvTqQcMYH8T4gyYfqMDbe5ClWuqJVB94htnfykCp+As64K2esSxZRYJylngMQZLaKZ8DVo3msX3e7cS1hUtqqJIGo3IXfwrmFwly7gHXLla6XZVbSA9wsubuOWmWaM25NWfLd7l3DcKti9bvKzXM6kZnbPoRmBUn2dthFRHibf8b1utu0ezpsMskeJ0HvptnHKt/D4ZGDdWrZyNdRbIC+e5I5aUM6SvdvG5YthLaC4A5k5rrZc+ukAQPGYFRfqXjG72vjo32vyX+L41LTJfLJ1TMjwgJu3rgEKN4yqIb90TFZTE3BcW0+XJmvXbgBMnS3lBPjNw+6lY6mwIVesxBYqDv8AegRvEwNBO9N41Ft7SCIslLbEfjudYW/xLFKc289hlWmqMJc54fkvIIYP2ZHI/lTeGYPrrxKAlkZh1hgos3GuSg+/dBfLqIUrOp0DXxOSzebmFBXxY9lB/EwqljOKtZv4PBWzlXNYN0jQtLiFJ7o7R759+OhTlvlFfS3f2w/6ObGpKm3tdgriOKj60OHWZQMtwXbu7S1lm7JmS0kMWOpPqSL+jC4ETEkkAdZaUT3nMAPMkgetVOA3C/GQ5P6TrLg8ntMy/wCEioOH8AuYS2b+IkEXAbVmdGuAEC7cA5ASQNzzgHXoYgitKEqk1CCzexU4URZwt3rUDde63LaH7yoSQ7r+AmCPxQeVNxvEC2Is3WjN1aMY0EqG1jltVzinDj9WXEXHLXLrAjwWD8dB4ARQnE2SblhdiUtD3k/kaQ5OTyeko6anRh8ru8pv07eQY4BZy8Qtfq9QvqTaX+dWMRhyLw7KCLj6CNYujeQNffTrDxj7CrqXv2rjnuVGRVHv/Om4nBi1ibhGSTiLhMb/AKUQDJPaEn+hWrT/AFHGqVPEd10SDfC/0NuYJ6tdtpCjaNKlxG9M4OB1VuI9kDTbu51LiF1qz+or0J8IaOYcAiDsQQfIiD8CaB4ajWGOgqWUTszynG4Q2rr223RivuO/u19anwGHa4yoilmOwGpP+1brpN0ctXCcQ/W9he2lpQz3ANiJ5gb+A8KyKfSMtkFcHhktA7vcJd284j3SRSNN8KramT2LB6yp8fpQoqyblb7XN50Z6LDDjPchrpHmEHMA8z3n0HiJ6ddOrVi09my4e+4K9kyLQIgszDTNGw79TXnvF+leKxEi7fcqfug5F/hWAfWgAQkgASToAOZPL316ah8GVGzqPjojyOp1k683OXJ790Au5eG4YfqfNifzpVzhFjqrFq3PsIE9VEH4ilXDqVE5t26lEsAP6Vt8P+//AJkrMcPGi+Q+Var6Ux+h/f8AmlZnBrov7K/5RSxvQM4RZjw/l/uav3sQttGd/ZQFj6d3jy9aoYNqj6Spmw+Scoe5aUnuBca/AVWQ2jFTnGLMhxfpTfvEwzW05IpiP2iNWNC14reQytx/ViR6g6GvTbXRvDWxAsoY5uM7HzLVUx3BrJGtq3/AB8qRsk83Ow9fp0tsYY+wK4FxXr0JOjLow5eBHgYqfEYLrL2HB2Vy5/dGnxIqlgsEtnEutvRXtBiszBDwI5xvRzC+2D3A/kfypkfM59fbuvHh5LFlASTGu3LQcoPj+dZ7ppgmt3LWIt6FY17ip0PkD860OGvbgI0EjZY79f8AepsbeR7UODroJU+1tBBGgjv0pjV1YRG8ZJmL4C6vj7LWxGZ8xX8JIJYDvG8eEVqenWOVTh2S4gu23JCyC2q75e6V+NZrG9GHQ5rBMa6AkMORCnmKE2sLkaGUr36Q3+LUms0nKCatydKnThXnGSlx0ZsMX05tuFY4RHvKOyzlSF8jGaPCjPDOItd4dde9cAZzc7RIQeAXXQchWKt4Gyf78p4Pab5qSKuWuEWDGbFrA2At3Gid4BGlJjWqdf6Rrq6HTtWhdZ7NneDcQ+r3hcy5suYBZgSQQNQPGa7jeMX8Q7ADW4QStsHWBA03251fw2Bwq/8A3F89wUW1PqdaM4bCYhly2bSYRDuw1cj9ttfcPWlwp1GtrePc16mvQg/EUMpWzhe3L9gVw7hn1WM0HFEHKuhFhY1u3TtIGsUJ46cnD+ugk3sQpQnfLbBysfE5WP7xrTPwcEnDWSTJnE3dyBv1c/jbu5DepemHCLdy1ZtkQiXAQo5wjAKfDn6VtjTSjtR53V1ZVbtvL/gzeEvi/wDVAAVDnrWB5LaMifDOVM84rP8AFrzfWLOJUdu+73EH6ou9XZHuQH96jN68QuKuLoQq4W1H4m0OUDua4f4KI9IcMuH6hkAzonU22P8AdhY7SD8Zn2uXLXWlQUaacjFR08q9RU48srcRtJhMU1xGDXVRLdsD2barZW2Wf8TmDC7DczoBDxTHvdw1k3GLEPdEncwEifRiKnv8GRMCt4km5cZTJ+6Dm0HeTG9DsV/6Wz/1L3yt0mcpN57HrdLpqFKMfDy1Kzfmk/wXuH8PzW1v4o/Y2lAtqeYG2ncTy+8fCq3EVHWfW7nZXq0ZBvrlBnyEgeJqXDW2xFtDeOWxZUAAadYVHj4btsPfQs3vrl7NH2FogIuwuMCAojkgJHx79LbsWX7+9Dia6s41NifzPGOEn09Xyy90SDNes3G9q9etMf1UFwdWvzPrVziNsnF31VSSuJvE6j2S51mBABG2ppnAuID67h7QAJa8jOe4huyoA20+AG3KXjFw2uIYlhIHXtmi1JZS2YwQfHfvrbp2c5WTaXTAZ4XaKooYQQNdt/SpMWIapbY19a5jRqKt1uM6HLHKjOHOgoNZqzduXwV6oWsmRyxuFgQ8djb7s7+FXS3Owth9DtWc4/8ARzYxRLoeouncqJRj3smkHxEeM0y/xDGW1D3LnD7SnQMzXYk7QSRPpWp4YzdWucozQMxScpPes6xWiEqumanCXsUdpYseV4r6J8YDCmyw785X4MtEeA9APqri9eZblxdUVZyo3JyxHaYchEA6616fdoHj11p9X4nXqx2ya9iqppHMKewP650q7YHZH9c6VYNzGAb6T1nqfAt81rPYS3KWz+qPkK1H0k25Fn9o/NdKB2LWnl/X5VUt0LGFFWOJ8O66xcQ6SuhjZhqPiPjWf6S22e3atKJa7cAH7oJnw3Hxo9wLo+lhYlnYiCxJ9cqzCj4+NLbu7GmMFCCq7s3wrdjCW+lWKs/Zlj2ezldQxWOUnX40zEdL8Q49pR5IPzmtvxfglu5HWIrEaA7GP2hr6UIv9GLAEdXE6TLEjxEml7JdGdGOs08syhn0RS6M4J4e7cktciJ3yjmZ7/yopiMSbcHKSCQGgxlB+9VbguIYG5ZuHM9nQN+JD7J+XoRU3GFHVgnv075AGg8Ymrx4Mle8quf1E3Xz2hLQO8hR4sx7IJMRHa25mpP7RJLdplCqxLSRzaSLe7Hl2og0O4bdLLbkmeyukb6SUBI7RDQTBPYnlVe3iOre6gA7DnUkgsqMYTNvuZ1medWbIjAO4jid4nUZbeaFZyva7Mg5zoAe6rvD8O2JElUFv8RGbN35Aw2nST8aAW8F1t63ZaDmM3GgAn7zQQIIiBy51ocRxG8cV9Vs9VbC2wwYqW0gaZZAFV3EygrYte1/RBG30VwwEdUp8TM/A1ZsdHsOu1pfWT8zWSv8euXLT2r057d9EJtnJMk7+Ery8KI3OkN13+xdRF4WltZQzOo9t2J1Ub1G6IeDW/8Ar/PL3D9zhVtpNkrbupoGSND+FxzG2lR8I4q14OlwBb1o5XUbHxHgYqv0RtKPrBBDN1zgtMkrpEnu3qNky8QvEHKOpUtEbyoEz5VF7Wki2xPfTl/6q6fsF8PZCk5IC81gCG1kk7kmefdWW6V8Wm2zBSBacMC2gcBWMr4HKV9aI8Sxb2odWYpKh1aGhWIXODuCCRpqDQT6QMQtqyAxZlNy2I3JAVmyjwJUD940Su00jHUhtjdg6xjbeEwqNdjOJfvPWPJOUc27RHhNO6TXpt4aeas2vjlrP4TCdeMTcxE9ZaQhLR9lMymGjmZPv1Pgd6VCDZX8Nr5t/tWOUWldvp/aH/CFfVRfr/AR440cOw68zk08kJPzHvqLAcGR8NaN4lQGe5AgZlbLuT7I7IM9xrnDODm4BfxR7CqMiMYlVAifw2x8ar3h/ad6NfqtqZI7PWvEAL3KAfd4kRWcuvl+/c0azWf+PHwaUry3Ntrzvj8gfj3GhirqYaz2bOYKxXQETqF7kABMneJ23IYJUJKKuW2mVVAB7RDTOY6xA2561UvomHtFOzlAId0HaZmYg25bUghCIiOzJ0mSGIx6ZVurqrnNp3FpYx3yfeafUg1StBZ/cnn1J89eQl0Q4GqY83iSWLHKIEKXOp8TqffS4w90Y7FC2LZ+0JIYspllXUnblyqLoVx03sYEZMrBuU8mggg6g0V4yLgx96VGQsCGn9ReXnV9I6ihafKG0ngdhc0LnADRqAZAPODzFPxQ1FPQVX4rfyAHcnQVpWWaug+3pvVrF4U3bFy2DBe26g9xZSB8TWSuYlplpOsxyn8qN2+ICzaa424UsF5khZiPGKak01YUS8H4e967abEWBaSxa6u3bYo4a4YD3FA0yhVCjzNHuimFa3hbSOpUqG7J3Vc7FVMdykD0rN8A4Dh8TbW5dDXLzqrtdLMGDMAfsiD2AswAO4VpOi2Ka5h0LnMwLoW/H1dxkz+oUHzmtVeV4tLhNK3vxn1KpWDNzahONFF32rL8U4hdLsti0twWzDszlZaJNu3AMtBGpgAkDvjJCLk8Fngu2dh/XOlXMHcDorDZgCPI66+NdqlmRcp/SEkrb8CT8UoJhkrRdMBIt+bf6aweP4ves3DA7M9mUYiOzsV1O5/oRQWuXuJXBbxGEdtFzXFJ5AugAJ9a12HsaUCxvAmxGFKOFFz2hHs5hMCTyIMetZ3h3SvEYb7NoYLpluAyscswII9ZpUp7Xk6dHTPU0l4b+aOGvJ5PQbtihGPsidtaCv8ASM0foFn9s/8AjWd450vvXpXs21I1CTJ82Jn3RUeLEtD4ZXvlW+5b4fiA+OvFTKhMs8jlKCfeDRLpIgFlTzkx6rHyJql0P4SUQuwg3IgfqDY+EzPuox0nsA2fI6e6KtBYK13HxlGPCx7GYThjyDbIY8srQ37oME+lPa81u+zGM0w0idwMxPjVm7wK6AIAbn2Tt6GIqIhg7NznfQ67c5B51AyOeAtw/FhOIgMI1dQ075wMvlqI9au4niC2eKMzZiOpAAUFiSQIAAoYl9bi9tU64CAzSoYcoZfZYe7atFwjjMaXVh/xQMzRp2o9o+Kz5CosLlhXt0t/0oWujV65bLlQty7iFuspMZUWSAfHWj2H6Lqtx2W5cVLhzNbEAEnftRIB8KtniVsD2wJ79PnXV4snJp+A9SdBVtsTO69V4WC5Zw1qwrsqrbG7ECNu+g2GJDO7dm5eOaD9xF0to3cTM1cv3ncZlyXI2QmAG/FLaXPDahzW7xMkBGO7M6k+JAWSfdVG84Rop02otyeX5/juDsdiSXNrWHuakz7FvIwI/hYeZIqTpJZDFSy7FHWeRBIBA5Htmu3sUy3AdWY6M7DKW5dkcgCRruYHdT+M9pEOp+zBkiDup1qs77JCtV9P2Mn0hw5TEoy7Xwttx5OjT7vka0uNwtpbnX3iuW2igKfZEEnM/fqdF5nv0rOdKMciYjDF2hUVrh93ZAHMkrFS8E4Y/ELnWYmVsoQy2NczyJD3I1gj3zAgalKjJ44Xf/PM5dOrOnJuDtfHuR8Uv4niC57aMMNnCieybp1JZu5Bl8h4mY0SYi2qAJlt2bbAMScq5DaZgy8/bZdN2iTE1zH8QZrZuKjJh7KW3VQFhit7RW5COrUwJgPqNqwnEOKPdgGFUbIuigndt9WJnU+kDSrVIRha3P7n1MVesqLvyxcc+3xAt2Ga4vZVNDMkDMToJYsCSY1nkBo/CqbVs6SUglZmctw5lmdwQWkaaa7mjfRGwLaWroAL3sR1Un7qBHY5fElYnu9ar8Mwpe8OzOZ3mIhR1j/aMdYkZhB5kjma0U44yNpRbW58sP8A0ecCZH+sXBD3XGVeYQnMSfEmPTzq108vlLlxg0dpeeWZRdM3LmdATppWlwg7aftCgXTTDq1xg4Ygtb9jf2R8NwfA0ykkpGpR2qyIuHXy1oMSG31BnbSDpuCCD5VbvYUXBB7pFVODootAIWZZbVhqSWJJPqxovYHyq0vqdhy+kyT4XK8HcGk1lm0ieXodNqL9I7ps5XCMwZgGIE5QATmPupnCceb4bq82imGbLElTlggnwNOjCTSl0KXtgCcLXqs1i3jGt6XJAs9aLYRSzol6R2gJMCSI5Vs+jPDLltbcYkXbISEVbSKpB2bOCSe/xms1wTFW1/s7tKgtrfW5JAy3RaAcXJ2M5zrvWo6Gp/wwIBCM91rY7rbXWKachGo8CK26huMP+LLyubeX5FR5NCRWc4SPsFPNmuM37RuuW+NaZ00rLYqxfss62US4jszqS4XqWbVswjtpmlhGupHjWCCunH0/sYy5wdB1K+bx5Z2j4Uqdg7GS2qgzlAE98cz4nelWecU5N3CxV6VqSqxv2o84EVm8Lee3q1uSBucy6yRAJBG35VteLYQXBEiQZH8jQhLmUwdCKuWK1nj9vQEMCQTAgiBmntGJMKTFT8Y6M2cTq4KvtnXQ+s6MPOrGdTvB8xPzqx9YHeKhpMZTnOnLdF2Zi7/0ea6XtPG3r/mqJOhtu04LE3ToRmACj93n6mtw7g86o4rCFmBBEDfxqipxXQ1y19eas5A/A2plvSqfSK3NtR3t+U/lR0WIEaf1zoL0kTsJqD29h+yauZ6bvNEGCfKZ8NhIkafimR2gf/c1T4VZOcsJnuAB9oyYnbQVYwbaR48zpE++r9tT7R5gRsSBM6NyqOTZfbfzKrYRWliq7EmIj2RqBvm8NpqrYwvaAEgaSomZg0aNzXXfQ6gCZ3Gk78vOoktCZgCZGsnnqBzB5VUvGT6le7wpXE5nGvhEkbeFOwfCQjbeupHpPKrttPf4b7cp5Cp1XX+U+8TRYFJoIWLQyend8KpGzJOynWP6FXkbT4a77eFVrhGvKosUTeQRjbFx3yauwnnO28E1c4nagBZJ+zJk78qeLYVi2u222h8f6O9QtfBdlDAtlPxjsj3VDV4tdxdduUfRGE6dYbs4e73Zk18NVn/FWuOOy4jD3R7OJt5TBiGUZ196uw9BQjpBhXuYe7bNtpQJdU5SZhirqPELrHOadhWL8KQwRcwzBhIgjq27j/8AjakRTlRV+bflHCldX/eDf28DbFrqwi9XGXLHZjuis6OgWEV9RcaZIBcwPDSD7zR3g+PF20rDYgEeREj+XpTeIvl17gT7iD8qvKalTU7D5xhUSk1czVzBJaUC2IFrFObdsSS7ZGUICTpq5Yk7AE1JwThfUqFJliZdu8kkmO5QTp/MmilrhqljeQMTc7XaYnLmAzZFPsTAJjc1LbwTAzEetaOgyMbFzA3PtQv7JH8RB/KhHTO0C7MSoyZGJMwvZyycpkDXU900bwXD261bhOgUiO8kgg+kUK6TI/XygU9lJBjtLrmXUaVNPEie5T4PbGTMDmVvZIZmBAAEjMJEmfMQedFsMNaq4a4zL2rZtxAglWER90ry5Vfw61aTvJsvHgh40itaKmNwwBmGyMHKmAYBAj1oX0aw8ljAQhYIJktN12DtGg0YAannsIovxjBi5ZYZcxGoA9rcZsmvtZcwHjFd4YqlmFsMLWUCGDqM+Y+wLmoOXeNNuYNPhJKk0UfNzODhhxbnEW8NhCsnI14PmvZTGYhOyqkjQsDWz4HjBetB8pQgsjId0dDlZNO4j3RQPh+NbCWVs3LF9zaGVGtJnW6o9kyPYaIkNsQas9E8e8ZXw99Hu3Ll12a3ltqWJOUMTJAAAmNTT6u6cH2XGenuUVkzUsNKA8ZYcye6BHnuWA5jkeXcaPnahPELLkyhA015GZ7wJGmm/OsUHkYxltZE99KpVFKoyBy9b3oDxLo+LhBDsjDmNfeK0z29aYbFQSZAcHvr99G9WU/Jq79Tvj7vudD84rWnCCm/URQSZP6tf/A3vt/+VRtg8Qfun+NB8ia2P1UCnBagDErwHEtvA82Y/ID51V4twB7KK7vMsFiIA0J8Ty769AJqjxXCJetm2xiYIPcRsf676C8JbZJmFtaeFWbb9/x1rr8HIJVbikg7Ex/MV08Lvr93N4gg/nVToKcH1JAR/Wndv37bVOh/rvqqMPdG6N7jTlduan3GoLYLyfD+tYq1aqjbvHx/r0q1avUXKsI2xpQ3H3XDQuxjYeczV23fkaCfQ0jZc7Kw8TA79NfOoKqW15M3dwl11g/ikljG42PrXf8A4ddycjAMupnbc6fCj/8AZLE9plA95+H86IYfCBJiSTEk+G3pUpC61ZONkZazwrFJyzfsuPk386uW2vjdLv8ACG/ytWmW1Ui26uYbmaXFXR926P8A9TflXDibv4bv/aYfOtUErvUiiwGPYYlvZS4P2ii/NifhUuC4RiSwLkADkCWJ8yYArWC0O6uzFFgIsLhyBqarcU4erkOYzARvE8/zq27Gql/DFhr86LADFvpMEwe41cS6OUUI4r0auuQ1twCOTCQfODNUU4Zi09qwG8bd2P8AC8fOgk04c+FTJd8qz9nrB7VjED+Fv8rGr1q4f+Xf/wC21BAWF2pVxAFDVb9S9/DHzqZVPK23qyj39qpAvnGCo8waoVsMfwj1LH8qs2LEVAFqzglgUqlsroKVAFVjqaYTXXOtMJqQHZqabtMJqNjQBL1tML1HNcLUAJrU1C+E8anDVzNQBneM9GGug5Wyned9fKg9vAY2z7SM477bA/4G/nW7mlmoAytnibj2utT9u03zAirlrigP94nrp86Pg12osAGGNH/Mt++pLeKB2dT5a0WC+A91SIlAXBaOTsWPkpqUYdjyjzP5CiYt08IKLAUrGBgVbXDgVITXM1ACyCuhRTZpTUgOIphp1coAYwqNhUxFcyUAQE1wmpzarnU0AVy1dD1N1NLqaAIc1OBqTqqeLVAEQFPVKlC05RQAxUp4FdpUATWzpSrls6V2oAqtbNMNo0qVSA02TTTYNKlQAw2DXPq5pUqAF9XNc+rmlSoAd9WNOGGNKlQA4Yc076uaVKgB4sGndUe6lSoA6ENcKGu0qAFkPdXMhrtKgDmQ0shrtKgDmQ0ihrtKgBZDS6s0qVAHchpZDXKVAHchpdWe6lSqAO9WaWQ0qVAHchpdWaVKpAWU1zIaVKgCVEMUqVKoA//Z"/>
          <p:cNvSpPr>
            <a:spLocks noChangeAspect="1" noChangeArrowheads="1"/>
          </p:cNvSpPr>
          <p:nvPr/>
        </p:nvSpPr>
        <p:spPr bwMode="auto">
          <a:xfrm>
            <a:off x="215900" y="-687388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4" name="Picture 8" descr="http://msnbcmedia3.msn.com/j/MSNBC/Components/Photo/_new/g-hlt-101007-sodas3-10a.grid-6x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02" y="4203700"/>
            <a:ext cx="3581400" cy="23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carolinejhingory.com/wp-content/uploads/2010/08/diet-ju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2644"/>
            <a:ext cx="3208681" cy="237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858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2299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Pregnancy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155039"/>
          </a:xfrm>
        </p:spPr>
        <p:txBody>
          <a:bodyPr/>
          <a:lstStyle/>
          <a:p>
            <a:r>
              <a:rPr lang="en-US" dirty="0" smtClean="0"/>
              <a:t>Remission for some BULEMIA</a:t>
            </a:r>
          </a:p>
          <a:p>
            <a:r>
              <a:rPr lang="en-US" dirty="0" smtClean="0"/>
              <a:t>Risk for others BED</a:t>
            </a:r>
          </a:p>
          <a:p>
            <a:r>
              <a:rPr lang="en-US" dirty="0" smtClean="0"/>
              <a:t>Weight trajectories are different for 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4419600"/>
            <a:ext cx="3352800" cy="92333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Bulimics and Binge Eaters actually restricted their children’s food intake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4419600"/>
            <a:ext cx="3581400" cy="92333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Anorexics very selective in what they feed.  Organic, prepared in the home, etc.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41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No specific tests to </a:t>
            </a:r>
            <a:r>
              <a:rPr lang="en-US" sz="2800" dirty="0" smtClean="0"/>
              <a:t>diagnose</a:t>
            </a: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 smtClean="0"/>
              <a:t>History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History </a:t>
            </a:r>
            <a:r>
              <a:rPr lang="en-US" sz="2800" dirty="0"/>
              <a:t>of body weight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History of dieting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Eating behaviors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All weight-loss related behaviors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Past and present stressors</a:t>
            </a:r>
          </a:p>
          <a:p>
            <a:pPr lvl="1">
              <a:lnSpc>
                <a:spcPct val="80000"/>
              </a:lnSpc>
            </a:pPr>
            <a:r>
              <a:rPr lang="en-US" sz="2800" dirty="0"/>
              <a:t>Body image perception and </a:t>
            </a:r>
            <a:r>
              <a:rPr lang="en-US" sz="2800" dirty="0" smtClean="0"/>
              <a:t>dissatisfaction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Medical History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physical exam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Screening tools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Selected laboratories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DEXA Scan  if </a:t>
            </a:r>
            <a:r>
              <a:rPr lang="en-US" sz="2800" dirty="0" err="1" smtClean="0"/>
              <a:t>amenorrheic</a:t>
            </a:r>
            <a:r>
              <a:rPr lang="en-US" sz="2800" dirty="0" smtClean="0"/>
              <a:t> for more than 6 months</a:t>
            </a:r>
            <a:endParaRPr lang="en-US" sz="2800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15240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0367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BMI</a:t>
            </a:r>
            <a:endParaRPr lang="en-US" dirty="0"/>
          </a:p>
        </p:txBody>
      </p:sp>
      <p:pic>
        <p:nvPicPr>
          <p:cNvPr id="5122" name="Picture 2" descr="C:\Users\pfbres01.UPA\Desktop\Peds BMI_Pag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644204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29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 of Feeding and Eating Disorders in American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8229599" cy="40514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2400" dirty="0" smtClean="0"/>
              <a:t>10 million	women with anorexia or bulimia</a:t>
            </a:r>
          </a:p>
          <a:p>
            <a:pPr marL="0" indent="0">
              <a:buNone/>
            </a:pPr>
            <a:r>
              <a:rPr lang="en-US" sz="2400" dirty="0" smtClean="0"/>
              <a:t>	  1 million	men with anorexia or bulimia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25 million 	men and women struggle with binge 						eating disorders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======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	36 million Americans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7526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2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SCOFF</a:t>
            </a:r>
          </a:p>
          <a:p>
            <a:r>
              <a:rPr lang="en-US" dirty="0" smtClean="0"/>
              <a:t>EAT (Eating Attitudes Test)</a:t>
            </a:r>
          </a:p>
          <a:p>
            <a:r>
              <a:rPr lang="en-US" dirty="0" smtClean="0"/>
              <a:t>EDI-2 (Easting Disorder Inventories)</a:t>
            </a:r>
          </a:p>
          <a:p>
            <a:r>
              <a:rPr lang="en-US" dirty="0" smtClean="0"/>
              <a:t>FRS (Figure Rating Scale)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479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125113" cy="695876"/>
          </a:xfrm>
        </p:spPr>
        <p:txBody>
          <a:bodyPr/>
          <a:lstStyle/>
          <a:p>
            <a:pPr algn="ctr"/>
            <a:r>
              <a:rPr lang="en-US" dirty="0" smtClean="0"/>
              <a:t>Feeding and Eating Disorders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769030"/>
              </p:ext>
            </p:extLst>
          </p:nvPr>
        </p:nvGraphicFramePr>
        <p:xfrm>
          <a:off x="457200" y="1524000"/>
          <a:ext cx="80771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/>
                <a:gridCol w="426719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Differential</a:t>
                      </a:r>
                      <a:r>
                        <a:rPr lang="en-US" baseline="0" dirty="0" smtClean="0"/>
                        <a:t> Diagnosis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Malignancy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CNS tumors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Inflammatory Bowel Disease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Celiac Disease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Diabetes mellitus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Hyperthyroidism</a:t>
                      </a:r>
                      <a:endParaRPr lang="en-US" baseline="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Addison’s Disease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Immunodeficiency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Chronic Infections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Affective Disorders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OCD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Body dysmorphic disorder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609600" y="12192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7360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Inpatient hospitalization</a:t>
            </a:r>
          </a:p>
          <a:p>
            <a:r>
              <a:rPr lang="en-US" dirty="0"/>
              <a:t>Outpatient psychotherapy (CBT) </a:t>
            </a:r>
          </a:p>
          <a:p>
            <a:r>
              <a:rPr lang="en-US" dirty="0"/>
              <a:t>Medication (SSRI’s)</a:t>
            </a:r>
          </a:p>
          <a:p>
            <a:r>
              <a:rPr lang="en-US" dirty="0"/>
              <a:t>Self-help/Support Groups (A/B, OA)</a:t>
            </a:r>
          </a:p>
          <a:p>
            <a:r>
              <a:rPr lang="en-US" dirty="0"/>
              <a:t>Family therapy</a:t>
            </a:r>
          </a:p>
          <a:p>
            <a:r>
              <a:rPr lang="en-US" dirty="0" smtClean="0"/>
              <a:t>Nutritional </a:t>
            </a:r>
            <a:r>
              <a:rPr lang="en-US" dirty="0"/>
              <a:t>education</a:t>
            </a:r>
          </a:p>
          <a:p>
            <a:r>
              <a:rPr lang="en-US" dirty="0"/>
              <a:t>Stress management</a:t>
            </a: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7985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Anorexia</a:t>
            </a:r>
          </a:p>
          <a:p>
            <a:pPr lvl="1"/>
            <a:r>
              <a:rPr lang="en-US" dirty="0" smtClean="0"/>
              <a:t>Treatment is ideally multidisciplinary</a:t>
            </a:r>
          </a:p>
          <a:p>
            <a:pPr lvl="1"/>
            <a:r>
              <a:rPr lang="en-US" dirty="0" smtClean="0"/>
              <a:t>Psychotherapies are the primary treatment</a:t>
            </a:r>
          </a:p>
          <a:p>
            <a:pPr lvl="1"/>
            <a:r>
              <a:rPr lang="en-US" dirty="0" smtClean="0"/>
              <a:t>Pharmacotherapy is generally used as an adjunctive treatment and then for comorbidity</a:t>
            </a:r>
          </a:p>
          <a:p>
            <a:r>
              <a:rPr lang="en-US" dirty="0" smtClean="0"/>
              <a:t>Bulimia</a:t>
            </a:r>
          </a:p>
          <a:p>
            <a:pPr lvl="1"/>
            <a:r>
              <a:rPr lang="en-US" dirty="0" smtClean="0"/>
              <a:t>Antidepressants decrease </a:t>
            </a:r>
            <a:r>
              <a:rPr lang="en-US" dirty="0" err="1" smtClean="0"/>
              <a:t>frequentcy</a:t>
            </a:r>
            <a:r>
              <a:rPr lang="en-US" dirty="0" smtClean="0"/>
              <a:t> of episodes</a:t>
            </a:r>
          </a:p>
          <a:p>
            <a:pPr lvl="1"/>
            <a:r>
              <a:rPr lang="en-US" dirty="0" smtClean="0"/>
              <a:t>Combined drug and CBT are synergistic</a:t>
            </a:r>
          </a:p>
          <a:p>
            <a:pPr lvl="1"/>
            <a:r>
              <a:rPr lang="en-US" dirty="0" smtClean="0"/>
              <a:t>SSRI first line drugs</a:t>
            </a:r>
          </a:p>
          <a:p>
            <a:pPr lvl="2"/>
            <a:r>
              <a:rPr lang="en-US" dirty="0" smtClean="0"/>
              <a:t>Bupropion is contraindicated because of association with seizures in those who purge</a:t>
            </a:r>
          </a:p>
          <a:p>
            <a:r>
              <a:rPr lang="en-US" dirty="0" smtClean="0"/>
              <a:t>Binge Eating Disorder</a:t>
            </a:r>
          </a:p>
          <a:p>
            <a:pPr lvl="1"/>
            <a:r>
              <a:rPr lang="en-US" dirty="0" err="1" smtClean="0"/>
              <a:t>Pharmacotherapys</a:t>
            </a:r>
            <a:r>
              <a:rPr lang="en-US" dirty="0" smtClean="0"/>
              <a:t> alone can be effective</a:t>
            </a:r>
          </a:p>
          <a:p>
            <a:pPr lvl="1"/>
            <a:r>
              <a:rPr lang="en-US" dirty="0" err="1" smtClean="0"/>
              <a:t>Topiramate</a:t>
            </a:r>
            <a:r>
              <a:rPr lang="en-US" dirty="0" smtClean="0"/>
              <a:t> effective but poorly </a:t>
            </a:r>
            <a:r>
              <a:rPr lang="en-US" dirty="0" err="1" smtClean="0"/>
              <a:t>tolderated</a:t>
            </a:r>
            <a:endParaRPr lang="en-US" dirty="0" smtClean="0"/>
          </a:p>
          <a:p>
            <a:pPr lvl="1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8235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521" y="685800"/>
            <a:ext cx="7982158" cy="924475"/>
          </a:xfrm>
        </p:spPr>
        <p:txBody>
          <a:bodyPr/>
          <a:lstStyle/>
          <a:p>
            <a:r>
              <a:rPr lang="en-US" dirty="0" smtClean="0"/>
              <a:t>FUTURE:  Gastrointestinal Hormones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Ghrelin</a:t>
            </a:r>
          </a:p>
          <a:p>
            <a:pPr lvl="1"/>
            <a:r>
              <a:rPr lang="en-US" dirty="0" smtClean="0"/>
              <a:t>Hormone produced in oxyntic cells of the stomach and </a:t>
            </a:r>
            <a:r>
              <a:rPr lang="en-US" dirty="0" err="1" smtClean="0"/>
              <a:t>pancrease</a:t>
            </a:r>
            <a:r>
              <a:rPr lang="en-US" dirty="0" smtClean="0"/>
              <a:t> which increases food intake and fat deposition</a:t>
            </a:r>
          </a:p>
          <a:p>
            <a:pPr lvl="1"/>
            <a:r>
              <a:rPr lang="en-US" dirty="0" smtClean="0"/>
              <a:t>Levels typically high in AN with a </a:t>
            </a:r>
            <a:r>
              <a:rPr lang="en-US" dirty="0" err="1" smtClean="0"/>
              <a:t>paradocaclly</a:t>
            </a:r>
            <a:r>
              <a:rPr lang="en-US" dirty="0" smtClean="0"/>
              <a:t> decreased postprandial levels</a:t>
            </a:r>
          </a:p>
          <a:p>
            <a:r>
              <a:rPr lang="en-US" dirty="0" smtClean="0"/>
              <a:t>Peptide YY</a:t>
            </a:r>
          </a:p>
          <a:p>
            <a:pPr lvl="1"/>
            <a:r>
              <a:rPr lang="en-US" dirty="0" smtClean="0"/>
              <a:t>A neuropeptide from the “Y” family</a:t>
            </a:r>
          </a:p>
          <a:p>
            <a:pPr lvl="1"/>
            <a:r>
              <a:rPr lang="en-US" dirty="0" smtClean="0"/>
              <a:t>Produced in the distal ileum and colon</a:t>
            </a:r>
          </a:p>
          <a:p>
            <a:pPr lvl="1"/>
            <a:r>
              <a:rPr lang="en-US" dirty="0" smtClean="0"/>
              <a:t>Levels increase following a meal and play a role in meal </a:t>
            </a:r>
            <a:r>
              <a:rPr lang="en-US" dirty="0" err="1" smtClean="0"/>
              <a:t>terminiation</a:t>
            </a:r>
            <a:r>
              <a:rPr lang="en-US" dirty="0" smtClean="0"/>
              <a:t> and satiety</a:t>
            </a:r>
          </a:p>
          <a:p>
            <a:pPr lvl="1"/>
            <a:r>
              <a:rPr lang="en-US" dirty="0" err="1" smtClean="0"/>
              <a:t>Higer</a:t>
            </a:r>
            <a:r>
              <a:rPr lang="en-US" dirty="0" smtClean="0"/>
              <a:t> levels in patients with ED </a:t>
            </a:r>
          </a:p>
          <a:p>
            <a:r>
              <a:rPr lang="en-US" dirty="0" smtClean="0"/>
              <a:t>GLP1</a:t>
            </a:r>
          </a:p>
          <a:p>
            <a:pPr lvl="1"/>
            <a:r>
              <a:rPr lang="en-US" dirty="0" smtClean="0"/>
              <a:t>Acts as a hormone and </a:t>
            </a:r>
            <a:r>
              <a:rPr lang="en-US" dirty="0" err="1" smtClean="0"/>
              <a:t>transmiter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Acts as an </a:t>
            </a:r>
            <a:r>
              <a:rPr lang="en-US" dirty="0" err="1" smtClean="0"/>
              <a:t>anorexant</a:t>
            </a:r>
            <a:r>
              <a:rPr lang="en-US" dirty="0" smtClean="0"/>
              <a:t> by suppressing </a:t>
            </a:r>
            <a:r>
              <a:rPr lang="en-US" dirty="0" err="1" smtClean="0"/>
              <a:t>appetitie</a:t>
            </a:r>
            <a:r>
              <a:rPr lang="en-US" dirty="0" smtClean="0"/>
              <a:t> and  slowing gastric emptying.</a:t>
            </a:r>
          </a:p>
          <a:p>
            <a:pPr lvl="1"/>
            <a:r>
              <a:rPr lang="en-US" dirty="0" smtClean="0"/>
              <a:t>Levels lower in anorexia patients than </a:t>
            </a:r>
            <a:r>
              <a:rPr lang="en-US" dirty="0" err="1" smtClean="0"/>
              <a:t>normals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6172200"/>
            <a:ext cx="7315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Tong et al.  Current Opinion in Endocrinology, </a:t>
            </a:r>
            <a:r>
              <a:rPr lang="en-US" sz="1000" dirty="0" err="1" smtClean="0"/>
              <a:t>Diagetes</a:t>
            </a:r>
            <a:r>
              <a:rPr lang="en-US" sz="1000" dirty="0" smtClean="0"/>
              <a:t> and </a:t>
            </a:r>
            <a:r>
              <a:rPr lang="en-US" sz="1000" dirty="0" err="1" smtClean="0"/>
              <a:t>Obesting</a:t>
            </a:r>
            <a:r>
              <a:rPr lang="en-US" sz="1000" dirty="0" smtClean="0"/>
              <a:t> 18:42-49  2011</a:t>
            </a:r>
            <a:endParaRPr lang="en-US" sz="1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3851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Eating disorders are relatively common </a:t>
            </a:r>
            <a:r>
              <a:rPr lang="en-US" dirty="0" err="1" smtClean="0"/>
              <a:t>clincal</a:t>
            </a:r>
            <a:r>
              <a:rPr lang="en-US" dirty="0" smtClean="0"/>
              <a:t> problems</a:t>
            </a:r>
          </a:p>
          <a:p>
            <a:r>
              <a:rPr lang="en-US" dirty="0" smtClean="0"/>
              <a:t>Obtain dietary and body image histories in high risk populations</a:t>
            </a:r>
          </a:p>
          <a:p>
            <a:r>
              <a:rPr lang="en-US" dirty="0" smtClean="0"/>
              <a:t>Measure and document BMIs</a:t>
            </a:r>
          </a:p>
          <a:p>
            <a:r>
              <a:rPr lang="en-US" dirty="0" smtClean="0"/>
              <a:t>Use screening tools such as SCOFF</a:t>
            </a:r>
          </a:p>
          <a:p>
            <a:r>
              <a:rPr lang="en-US" dirty="0" smtClean="0"/>
              <a:t>Refer to mental health evaluation early</a:t>
            </a:r>
          </a:p>
          <a:p>
            <a:r>
              <a:rPr lang="en-US" dirty="0" smtClean="0"/>
              <a:t>Use pharmacological therapy selectively in AN and combination treatment in Bulimics</a:t>
            </a:r>
          </a:p>
          <a:p>
            <a:r>
              <a:rPr lang="en-US" dirty="0" smtClean="0"/>
              <a:t>Consider birth control for anorexics 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6764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8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807361"/>
            <a:ext cx="8305800" cy="4051437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r>
              <a:rPr lang="en-US" sz="2000" dirty="0" smtClean="0"/>
              <a:t>Academy for Eating Disorders	</a:t>
            </a:r>
            <a:r>
              <a:rPr lang="en-US" sz="2000" dirty="0" smtClean="0">
                <a:hlinkClick r:id="rId2"/>
              </a:rPr>
              <a:t>www.AED.org</a:t>
            </a: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National Eating Disorders Association </a:t>
            </a:r>
            <a:r>
              <a:rPr lang="en-US" sz="2000" dirty="0" smtClean="0">
                <a:hlinkClick r:id="rId3"/>
              </a:rPr>
              <a:t>www.NEDA.org</a:t>
            </a:r>
            <a:endParaRPr lang="en-US" sz="2000" dirty="0" smtClean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http</a:t>
            </a:r>
            <a:r>
              <a:rPr lang="en-US" sz="2000" dirty="0"/>
              <a:t>://www.prettythin.com/</a:t>
            </a:r>
          </a:p>
        </p:txBody>
      </p:sp>
    </p:spTree>
    <p:extLst>
      <p:ext uri="{BB962C8B-B14F-4D97-AF65-F5344CB8AC3E}">
        <p14:creationId xmlns:p14="http://schemas.microsoft.com/office/powerpoint/2010/main" val="8968274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7.sphotos.ak.fbcdn.net/hphotos-ak-snc6/247331_227708693910645_100000145486539_1028558_11192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25" y="-5895975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7.sphotos.ak.fbcdn.net/hphotos-ak-snc6/247331_227708693910645_100000145486539_1028558_11192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5743575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990600"/>
            <a:ext cx="6856413" cy="5143500"/>
          </a:xfrm>
          <a:prstGeom prst="rect">
            <a:avLst/>
          </a:prstGeom>
          <a:noFill/>
          <a:ln w="228600" cmpd="sng">
            <a:gradFill flip="none" rotWithShape="1">
              <a:gsLst>
                <a:gs pos="0">
                  <a:srgbClr val="DDEBCF"/>
                </a:gs>
                <a:gs pos="41000">
                  <a:schemeClr val="accent1">
                    <a:lumMod val="35000"/>
                    <a:lumOff val="65000"/>
                  </a:schemeClr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  <a:tileRect/>
            </a:gra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153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125113" cy="924475"/>
          </a:xfrm>
        </p:spPr>
        <p:txBody>
          <a:bodyPr/>
          <a:lstStyle/>
          <a:p>
            <a:r>
              <a:rPr lang="en-US" dirty="0" smtClean="0"/>
              <a:t>Cumulative Incidence Eating Disorders</a:t>
            </a:r>
            <a:endParaRPr lang="en-US" dirty="0"/>
          </a:p>
        </p:txBody>
      </p:sp>
      <p:pic>
        <p:nvPicPr>
          <p:cNvPr id="7170" name="Picture 2" descr="C:\Users\pfbres01.UPA\Desktop\Prevalence and Correlates of Eating Disord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23532"/>
            <a:ext cx="4876800" cy="43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762000" y="1752600"/>
            <a:ext cx="7772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362200" y="6481577"/>
            <a:ext cx="487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Swanson </a:t>
            </a:r>
            <a:r>
              <a:rPr lang="pl-PL" sz="1000" dirty="0" smtClean="0"/>
              <a:t>A</a:t>
            </a:r>
            <a:r>
              <a:rPr lang="en-US" sz="1000" dirty="0" err="1" smtClean="0"/>
              <a:t>rch</a:t>
            </a:r>
            <a:r>
              <a:rPr lang="en-US" sz="1000" dirty="0" smtClean="0"/>
              <a:t>. Gen. Psychiatry</a:t>
            </a:r>
            <a:r>
              <a:rPr lang="pl-PL" sz="1000" dirty="0" smtClean="0"/>
              <a:t>68(7)</a:t>
            </a:r>
            <a:r>
              <a:rPr lang="en-US" sz="1000" dirty="0" smtClean="0"/>
              <a:t>:714-723</a:t>
            </a:r>
            <a:r>
              <a:rPr lang="en-US" sz="1000" dirty="0"/>
              <a:t> </a:t>
            </a:r>
            <a:r>
              <a:rPr lang="en-US" sz="1000" dirty="0" smtClean="0"/>
              <a:t> </a:t>
            </a:r>
            <a:r>
              <a:rPr lang="pl-PL" sz="1000" dirty="0" smtClean="0"/>
              <a:t>2011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995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Eating Disorders Among College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2" y="1807361"/>
            <a:ext cx="7448757" cy="40514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NCHA Survey</a:t>
            </a:r>
          </a:p>
          <a:p>
            <a:pPr lvl="1"/>
            <a:r>
              <a:rPr lang="en-US" sz="2400" dirty="0" smtClean="0"/>
              <a:t>3% of females and 0.4% of males report diagnosis of anorexia</a:t>
            </a:r>
          </a:p>
          <a:p>
            <a:pPr lvl="1"/>
            <a:r>
              <a:rPr lang="en-US" sz="2400" dirty="0" smtClean="0"/>
              <a:t>2% of females and 0.2% of males report diagnosis of bulimia</a:t>
            </a:r>
          </a:p>
          <a:p>
            <a:pPr lvl="1"/>
            <a:r>
              <a:rPr lang="en-US" sz="2400" dirty="0" smtClean="0"/>
              <a:t>4% of females and 1% of males reported vomiting or taking laxatives to lose weight during 30 days prior to survey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56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Feeding and Eating Disorders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617222"/>
              </p:ext>
            </p:extLst>
          </p:nvPr>
        </p:nvGraphicFramePr>
        <p:xfrm>
          <a:off x="1009650" y="1806575"/>
          <a:ext cx="71247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47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Risk Factors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Female gender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Adolescence</a:t>
                      </a:r>
                      <a:r>
                        <a:rPr lang="en-US" baseline="0" dirty="0" smtClean="0"/>
                        <a:t> and early adulthood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Family history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History</a:t>
                      </a:r>
                      <a:r>
                        <a:rPr lang="en-US" baseline="0" dirty="0" smtClean="0"/>
                        <a:t> of obesity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Stress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Affective disorders among 1</a:t>
                      </a:r>
                      <a:r>
                        <a:rPr lang="en-US" baseline="30000" dirty="0" smtClean="0"/>
                        <a:t>0 </a:t>
                      </a:r>
                      <a:r>
                        <a:rPr lang="en-US" baseline="0" dirty="0" smtClean="0"/>
                        <a:t>and</a:t>
                      </a:r>
                      <a:r>
                        <a:rPr lang="en-US" baseline="30000" dirty="0" smtClean="0"/>
                        <a:t> </a:t>
                      </a:r>
                      <a:r>
                        <a:rPr lang="en-US" baseline="0" dirty="0" smtClean="0"/>
                        <a:t>2</a:t>
                      </a:r>
                      <a:r>
                        <a:rPr lang="en-US" baseline="30000" dirty="0" smtClean="0"/>
                        <a:t>0</a:t>
                      </a:r>
                      <a:r>
                        <a:rPr lang="en-US" baseline="0" dirty="0" smtClean="0"/>
                        <a:t> relatives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Bipolar disorder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Perceived pressure to be thin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Perfectionism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Impulsivity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Dieting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719815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</Template>
  <TotalTime>1220</TotalTime>
  <Words>1915</Words>
  <Application>Microsoft Office PowerPoint</Application>
  <PresentationFormat>On-screen Show (4:3)</PresentationFormat>
  <Paragraphs>495</Paragraphs>
  <Slides>67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Summer</vt:lpstr>
      <vt:lpstr>Acrobat Document</vt:lpstr>
      <vt:lpstr>Feeding and Eating Disorders:   Facts, Fiction and Future </vt:lpstr>
      <vt:lpstr>Objectives</vt:lpstr>
      <vt:lpstr>Disclosures</vt:lpstr>
      <vt:lpstr>National Eating Disorders Association 2011 Grand Prize Winner:  Savanna Dickinson       Lexington, KY </vt:lpstr>
      <vt:lpstr>Overview</vt:lpstr>
      <vt:lpstr>Prevalence of Feeding and Eating Disorders in American</vt:lpstr>
      <vt:lpstr>Cumulative Incidence Eating Disorders</vt:lpstr>
      <vt:lpstr>Eating Disorders Among College Students</vt:lpstr>
      <vt:lpstr>Feeding and Eating Disorders</vt:lpstr>
      <vt:lpstr>Overlapping disorders</vt:lpstr>
      <vt:lpstr>Dieting and Thinness</vt:lpstr>
      <vt:lpstr>Dieting and Thinness</vt:lpstr>
      <vt:lpstr>Anorexia Diagnostic Criteria</vt:lpstr>
      <vt:lpstr>Anorexia</vt:lpstr>
      <vt:lpstr>Anorexia</vt:lpstr>
      <vt:lpstr>BMI Chart</vt:lpstr>
      <vt:lpstr>Perceptions of Ideal Body Image</vt:lpstr>
      <vt:lpstr>What Message are We Sending?</vt:lpstr>
      <vt:lpstr>If Barbie Were Real</vt:lpstr>
      <vt:lpstr>PowerPoint Presentation</vt:lpstr>
      <vt:lpstr>Anorexia</vt:lpstr>
      <vt:lpstr>Anorexia</vt:lpstr>
      <vt:lpstr>Anorexia Nervosa Scenario</vt:lpstr>
      <vt:lpstr>Anorexia</vt:lpstr>
      <vt:lpstr>Body Shape Questionnaire (BSQ)</vt:lpstr>
      <vt:lpstr>Prevalence of Symptoms on College Campuses</vt:lpstr>
      <vt:lpstr>PowerPoint Presentation</vt:lpstr>
      <vt:lpstr>Signs and Symptoms</vt:lpstr>
      <vt:lpstr>PowerPoint Presentation</vt:lpstr>
      <vt:lpstr>Anorexia Nervosa Morality</vt:lpstr>
      <vt:lpstr>Bulemia Nervosa</vt:lpstr>
      <vt:lpstr>Bulemia Nervosa</vt:lpstr>
      <vt:lpstr>Bullimia</vt:lpstr>
      <vt:lpstr>Bulimia</vt:lpstr>
      <vt:lpstr>Bullimia Nervosa</vt:lpstr>
      <vt:lpstr>Bullimia Nervosa</vt:lpstr>
      <vt:lpstr>Bulimia Scenario</vt:lpstr>
      <vt:lpstr>PowerPoint Presentation</vt:lpstr>
      <vt:lpstr>Binge Eating Disorder</vt:lpstr>
      <vt:lpstr>Eating Disorder Not Otherwise Specified</vt:lpstr>
      <vt:lpstr>Eating Disorder Not Otherwise Specified</vt:lpstr>
      <vt:lpstr>Recurrent Purging Disorder</vt:lpstr>
      <vt:lpstr>Binge Eating Disorder Scenario</vt:lpstr>
      <vt:lpstr>Myths:  Restrictive food choices</vt:lpstr>
      <vt:lpstr>Myth: Anorexia is a choice</vt:lpstr>
      <vt:lpstr>Myth:  Anorexia is UMC disease</vt:lpstr>
      <vt:lpstr>MYTH:  Society is to blame</vt:lpstr>
      <vt:lpstr>Myth:  Mothers are to blame</vt:lpstr>
      <vt:lpstr>Who is healthy?</vt:lpstr>
      <vt:lpstr>Genetics</vt:lpstr>
      <vt:lpstr>Pregnancy and Anorexia</vt:lpstr>
      <vt:lpstr>Binge Eating during preganancy</vt:lpstr>
      <vt:lpstr>What happens to ED during pregnancy? </vt:lpstr>
      <vt:lpstr>Myth: Anorexics can’t get pregnant</vt:lpstr>
      <vt:lpstr>Perinatal Factors</vt:lpstr>
      <vt:lpstr>Regardless of Eating Disorder Pregnant Women Liked More Artificial Sweeters</vt:lpstr>
      <vt:lpstr>Pregnancy Summary</vt:lpstr>
      <vt:lpstr>Medical Evaluation</vt:lpstr>
      <vt:lpstr>Measure BMI</vt:lpstr>
      <vt:lpstr>Screening Tools</vt:lpstr>
      <vt:lpstr>Feeding and Eating Disorders</vt:lpstr>
      <vt:lpstr>Treatment options</vt:lpstr>
      <vt:lpstr>Treatment</vt:lpstr>
      <vt:lpstr>FUTURE:  Gastrointestinal Hormones</vt:lpstr>
      <vt:lpstr>Conclusions</vt:lpstr>
      <vt:lpstr>Resources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F. Bressoud</dc:creator>
  <cp:lastModifiedBy>Phillip F. Bressoud</cp:lastModifiedBy>
  <cp:revision>73</cp:revision>
  <dcterms:created xsi:type="dcterms:W3CDTF">2012-01-23T01:41:44Z</dcterms:created>
  <dcterms:modified xsi:type="dcterms:W3CDTF">2012-01-27T14:25:49Z</dcterms:modified>
</cp:coreProperties>
</file>