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8" r:id="rId3"/>
    <p:sldId id="258" r:id="rId4"/>
    <p:sldId id="299" r:id="rId5"/>
    <p:sldId id="300" r:id="rId6"/>
    <p:sldId id="302" r:id="rId7"/>
    <p:sldId id="303" r:id="rId8"/>
    <p:sldId id="311" r:id="rId9"/>
    <p:sldId id="260" r:id="rId10"/>
    <p:sldId id="261" r:id="rId11"/>
    <p:sldId id="263" r:id="rId12"/>
    <p:sldId id="310" r:id="rId13"/>
    <p:sldId id="304" r:id="rId14"/>
    <p:sldId id="305" r:id="rId15"/>
    <p:sldId id="306" r:id="rId16"/>
    <p:sldId id="266" r:id="rId17"/>
    <p:sldId id="286" r:id="rId18"/>
    <p:sldId id="309" r:id="rId19"/>
    <p:sldId id="274" r:id="rId20"/>
    <p:sldId id="270" r:id="rId21"/>
    <p:sldId id="289" r:id="rId22"/>
    <p:sldId id="290" r:id="rId23"/>
    <p:sldId id="275" r:id="rId24"/>
    <p:sldId id="276" r:id="rId25"/>
    <p:sldId id="291" r:id="rId26"/>
    <p:sldId id="279" r:id="rId27"/>
    <p:sldId id="285" r:id="rId28"/>
  </p:sldIdLst>
  <p:sldSz cx="13004800" cy="9753600"/>
  <p:notesSz cx="68580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MS PGothic" pitchFamily="34" charset="-128"/>
        <a:cs typeface="+mn-cs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70" y="-7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9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00375" cy="44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95CC4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l" eaLnBrk="0">
              <a:defRPr sz="11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1027"/>
          <p:cNvSpPr>
            <a:spLocks noGrp="1"/>
          </p:cNvSpPr>
          <p:nvPr>
            <p:ph type="dt" sz="quarter" idx="1"/>
          </p:nvPr>
        </p:nvSpPr>
        <p:spPr bwMode="auto">
          <a:xfrm>
            <a:off x="3857625" y="0"/>
            <a:ext cx="3000375" cy="44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95CC4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7316" tIns="43658" rIns="87316" bIns="43658" numCol="1" anchor="t" anchorCtr="0" compatLnSpc="1">
            <a:prstTxWarp prst="textNoShape">
              <a:avLst/>
            </a:prstTxWarp>
          </a:bodyPr>
          <a:lstStyle>
            <a:lvl1pPr algn="r" eaLnBrk="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65F8B32-AD94-478D-9E4E-3B9685AC4692}" type="datetime1">
              <a:rPr lang="en-US"/>
              <a:pPr/>
              <a:t>1/17/2013</a:t>
            </a:fld>
            <a:endParaRPr lang="en-US"/>
          </a:p>
        </p:txBody>
      </p:sp>
      <p:sp>
        <p:nvSpPr>
          <p:cNvPr id="38916" name="Rectangle 1028"/>
          <p:cNvSpPr>
            <a:spLocks noGrp="1"/>
          </p:cNvSpPr>
          <p:nvPr>
            <p:ph type="ftr" sz="quarter" idx="2"/>
          </p:nvPr>
        </p:nvSpPr>
        <p:spPr bwMode="auto">
          <a:xfrm>
            <a:off x="0" y="8853714"/>
            <a:ext cx="3000375" cy="44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95CC4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l" eaLnBrk="0">
              <a:defRPr sz="11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Helvetica Light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1029"/>
          <p:cNvSpPr>
            <a:spLocks noGrp="1"/>
          </p:cNvSpPr>
          <p:nvPr>
            <p:ph type="sldNum" sz="quarter" idx="3"/>
          </p:nvPr>
        </p:nvSpPr>
        <p:spPr bwMode="auto">
          <a:xfrm>
            <a:off x="3857625" y="8853714"/>
            <a:ext cx="3000375" cy="44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95CC4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87316" tIns="43658" rIns="87316" bIns="43658" numCol="1" anchor="b" anchorCtr="0" compatLnSpc="1">
            <a:prstTxWarp prst="textNoShape">
              <a:avLst/>
            </a:prstTxWarp>
          </a:bodyPr>
          <a:lstStyle>
            <a:lvl1pPr algn="r" eaLnBrk="0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610F456-FD76-487B-B9A8-A415E1A205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3805" y="4416099"/>
            <a:ext cx="5030391" cy="418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MS PGothic" pitchFamily="34" charset="-128"/>
        <a:cs typeface="Noteworthy Bold" charset="0"/>
        <a:sym typeface="Noteworthy Bold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Similar self talk in SA and ED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Carol Gilligan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05950" y="254000"/>
            <a:ext cx="299085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54000"/>
            <a:ext cx="882015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537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2768600"/>
            <a:ext cx="5537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image1-small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9" t="-55" r="323" b="-55"/>
          <a:stretch>
            <a:fillRect/>
          </a:stretch>
        </p:blipFill>
        <p:spPr bwMode="auto">
          <a:xfrm rot="16200000" flipH="1">
            <a:off x="1606550" y="-1644650"/>
            <a:ext cx="9791700" cy="130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5" name="Rectangle 1"/>
          <p:cNvSpPr>
            <a:spLocks noGrp="1"/>
          </p:cNvSpPr>
          <p:nvPr>
            <p:ph type="title"/>
          </p:nvPr>
        </p:nvSpPr>
        <p:spPr bwMode="auto">
          <a:xfrm>
            <a:off x="533400" y="254000"/>
            <a:ext cx="11963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1226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Light" charset="0"/>
              </a:rPr>
              <a:t>Second level</a:t>
            </a:r>
          </a:p>
          <a:p>
            <a:pPr lvl="2"/>
            <a:r>
              <a:rPr lang="en-US">
                <a:sym typeface="Helvetica Light" charset="0"/>
              </a:rPr>
              <a:t>Third level</a:t>
            </a:r>
          </a:p>
          <a:p>
            <a:pPr lvl="3"/>
            <a:r>
              <a:rPr lang="en-US">
                <a:sym typeface="Helvetica Light" charset="0"/>
              </a:rPr>
              <a:t>Fourth level</a:t>
            </a:r>
          </a:p>
          <a:p>
            <a:pPr lvl="4"/>
            <a:r>
              <a:rPr lang="en-US">
                <a:sym typeface="Helvetica Light" charset="0"/>
              </a:rPr>
              <a:t>Fifth level</a:t>
            </a:r>
          </a:p>
        </p:txBody>
      </p:sp>
      <p:sp>
        <p:nvSpPr>
          <p:cNvPr id="1028" name="Rectangle 4"/>
          <p:cNvSpPr>
            <a:spLocks/>
          </p:cNvSpPr>
          <p:nvPr/>
        </p:nvSpPr>
        <p:spPr bwMode="auto">
          <a:xfrm>
            <a:off x="215900" y="9055100"/>
            <a:ext cx="124634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>
              <a:defRPr/>
            </a:pPr>
            <a:r>
              <a:rPr lang="en-US" sz="18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Making Advances: A Comprehensive Guide for Treating Female Sex and Love Addicts	</a:t>
            </a:r>
            <a:r>
              <a:rPr lang="en-US" sz="17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www.sash.net/makingadvances</a:t>
            </a:r>
            <a:endParaRPr lang="en-US" sz="25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algn="l" defTabSz="1300163">
              <a:defRPr/>
            </a:pPr>
            <a:r>
              <a:rPr lang="en-US" sz="18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 </a:t>
            </a:r>
            <a:endParaRPr lang="en-US" dirty="0">
              <a:ea typeface="ＭＳ Ｐゴシック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8669338"/>
            <a:ext cx="13004800" cy="0"/>
          </a:xfrm>
          <a:prstGeom prst="line">
            <a:avLst/>
          </a:prstGeom>
          <a:noFill/>
          <a:ln w="108373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+mj-lt"/>
          <a:ea typeface="MS PGothic" pitchFamily="34" charset="-128"/>
          <a:cs typeface="+mj-cs"/>
          <a:sym typeface="Helvetica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Helvetica" charset="0"/>
          <a:ea typeface="MS PGothic" pitchFamily="34" charset="-128"/>
          <a:cs typeface="Helvetica Light" charset="0"/>
          <a:sym typeface="Helvetica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Helvetica" charset="0"/>
          <a:ea typeface="MS PGothic" pitchFamily="34" charset="-128"/>
          <a:cs typeface="Helvetica Light" charset="0"/>
          <a:sym typeface="Helvetica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Helvetica" charset="0"/>
          <a:ea typeface="MS PGothic" pitchFamily="34" charset="-128"/>
          <a:cs typeface="Helvetica Light" charset="0"/>
          <a:sym typeface="Helvetica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Helvetica" charset="0"/>
          <a:ea typeface="MS PGothic" pitchFamily="34" charset="-128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Helvetica" charset="0"/>
          <a:ea typeface="ＭＳ Ｐゴシック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Helvetica" charset="0"/>
          <a:ea typeface="ＭＳ Ｐゴシック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Helvetica" charset="0"/>
          <a:ea typeface="ＭＳ Ｐゴシック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5400" b="1">
          <a:solidFill>
            <a:srgbClr val="000000"/>
          </a:solidFill>
          <a:latin typeface="Helvetica" charset="0"/>
          <a:ea typeface="ＭＳ Ｐゴシック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MS PGothic" pitchFamily="34" charset="-128"/>
          <a:cs typeface="+mn-cs"/>
          <a:sym typeface="Helvetica Light" charset="0"/>
        </a:defRPr>
      </a:lvl1pPr>
      <a:lvl2pPr marL="762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2pPr>
      <a:lvl3pPr marL="1143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3pPr>
      <a:lvl4pPr marL="1524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4pPr>
      <a:lvl5pPr marL="1905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600">
          <a:solidFill>
            <a:srgbClr val="000000"/>
          </a:solidFill>
          <a:latin typeface="+mn-lt"/>
          <a:ea typeface="Helvetica Light" charset="0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27013"/>
            <a:ext cx="12344400" cy="3659187"/>
          </a:xfrm>
        </p:spPr>
        <p:txBody>
          <a:bodyPr lIns="126435" tIns="72248" rIns="126435" bIns="72248" anchor="t"/>
          <a:lstStyle/>
          <a:p>
            <a:pPr defTabSz="1300163" eaLnBrk="1"/>
            <a:r>
              <a:rPr lang="en-US" sz="3500" b="0" smtClean="0">
                <a:sym typeface="Helvetica" charset="0"/>
              </a:rPr>
              <a:t/>
            </a:r>
            <a:br>
              <a:rPr lang="en-US" sz="3500" b="0" smtClean="0">
                <a:sym typeface="Helvetica" charset="0"/>
              </a:rPr>
            </a:br>
            <a:r>
              <a:rPr lang="en-US" sz="3500" b="0" smtClean="0">
                <a:sym typeface="Helvetica" charset="0"/>
              </a:rPr>
              <a:t/>
            </a:r>
            <a:br>
              <a:rPr lang="en-US" sz="3500" b="0" smtClean="0">
                <a:sym typeface="Helvetica" charset="0"/>
              </a:rPr>
            </a:br>
            <a:r>
              <a:rPr lang="en-US" sz="3500" b="0" smtClean="0">
                <a:sym typeface="Helvetica" charset="0"/>
              </a:rPr>
              <a:t/>
            </a:r>
            <a:br>
              <a:rPr lang="en-US" sz="3500" b="0" smtClean="0">
                <a:sym typeface="Helvetica" charset="0"/>
              </a:rPr>
            </a:br>
            <a:r>
              <a:rPr lang="en-US" sz="3500" b="0" smtClean="0">
                <a:sym typeface="Helvetica" charset="0"/>
              </a:rPr>
              <a:t>Unique Challenges for Female Sex and Love Addicts</a:t>
            </a:r>
            <a:br>
              <a:rPr lang="en-US" sz="3500" b="0" smtClean="0">
                <a:sym typeface="Helvetica" charset="0"/>
              </a:rPr>
            </a:br>
            <a:r>
              <a:rPr lang="en-US" sz="6600" smtClean="0">
                <a:sym typeface="Helvetica" charset="0"/>
              </a:rPr>
              <a:t>Making Advances</a:t>
            </a:r>
            <a:endParaRPr lang="en-US" sz="6600" smtClean="0"/>
          </a:p>
        </p:txBody>
      </p:sp>
      <p:sp>
        <p:nvSpPr>
          <p:cNvPr id="3074" name="Rectangle 2"/>
          <p:cNvSpPr>
            <a:spLocks/>
          </p:cNvSpPr>
          <p:nvPr/>
        </p:nvSpPr>
        <p:spPr bwMode="auto">
          <a:xfrm>
            <a:off x="457200" y="4494213"/>
            <a:ext cx="12192000" cy="396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defTabSz="1298575">
              <a:lnSpc>
                <a:spcPct val="150000"/>
              </a:lnSpc>
              <a:defRPr/>
            </a:pPr>
            <a:r>
              <a:rPr lang="en-US" sz="51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CAPTASA Conference 2013</a:t>
            </a:r>
            <a:r>
              <a:rPr lang="en-US" sz="38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 </a:t>
            </a:r>
            <a:endParaRPr lang="en-US" sz="24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defTabSz="1298575">
              <a:lnSpc>
                <a:spcPct val="150000"/>
              </a:lnSpc>
              <a:defRPr/>
            </a:pPr>
            <a:endParaRPr lang="en-US" sz="24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defTabSz="1298575">
              <a:lnSpc>
                <a:spcPct val="150000"/>
              </a:lnSpc>
              <a:defRPr/>
            </a:pPr>
            <a:r>
              <a:rPr lang="en-US" sz="38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Susan J. Campling RN,PsyD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6000" smtClean="0">
                <a:sym typeface="Helvetica" charset="0"/>
              </a:rPr>
              <a:t>Women</a:t>
            </a:r>
            <a:r>
              <a:rPr lang="en-US" altLang="en-US" sz="6000" smtClean="0">
                <a:sym typeface="Helvetica" charset="0"/>
              </a:rPr>
              <a:t>’</a:t>
            </a:r>
            <a:r>
              <a:rPr lang="en-US" altLang="ja-JP" sz="6000" smtClean="0">
                <a:sym typeface="Helvetica" charset="0"/>
              </a:rPr>
              <a:t>s Sexuality Survey</a:t>
            </a:r>
            <a:endParaRPr 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904875" indent="-846138" defTabSz="1300163" eaLnBrk="1">
              <a:spcBef>
                <a:spcPts val="600"/>
              </a:spcBef>
              <a:spcAft>
                <a:spcPts val="24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400" dirty="0" smtClean="0">
                <a:ea typeface="+mn-ea"/>
                <a:cs typeface="Helvetica" charset="0"/>
                <a:sym typeface="Helvetica" charset="0"/>
              </a:rPr>
              <a:t>70% of FSLA reported feeling degraded by their sexual behavior as opposed to 32% of non-addicted women</a:t>
            </a:r>
          </a:p>
          <a:p>
            <a:pPr marL="904875" indent="-846138" defTabSz="1300163" eaLnBrk="1">
              <a:spcBef>
                <a:spcPts val="600"/>
              </a:spcBef>
              <a:spcAft>
                <a:spcPts val="24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400" dirty="0" smtClean="0">
                <a:ea typeface="+mn-ea"/>
                <a:cs typeface="Helvetica" charset="0"/>
                <a:sym typeface="Helvetica" charset="0"/>
              </a:rPr>
              <a:t>37% reported having faked orgasms to please partners</a:t>
            </a:r>
          </a:p>
          <a:p>
            <a:pPr marL="904875" indent="-846138" defTabSz="1300163" eaLnBrk="1">
              <a:spcBef>
                <a:spcPts val="600"/>
              </a:spcBef>
              <a:spcAft>
                <a:spcPts val="24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400" dirty="0" smtClean="0">
                <a:ea typeface="+mn-ea"/>
                <a:cs typeface="Helvetica" charset="0"/>
                <a:sym typeface="Helvetica" charset="0"/>
              </a:rPr>
              <a:t>Women who use internet for sexual purposes or have sexual fetishes report high shame because of the taboo</a:t>
            </a:r>
          </a:p>
          <a:p>
            <a:pPr marL="904875" indent="-846138" defTabSz="1300163" eaLnBrk="1">
              <a:spcBef>
                <a:spcPts val="600"/>
              </a:spcBef>
              <a:spcAft>
                <a:spcPts val="24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400" dirty="0" smtClean="0">
                <a:ea typeface="+mn-ea"/>
                <a:cs typeface="Helvetica" charset="0"/>
                <a:sym typeface="Helvetica" charset="0"/>
              </a:rPr>
              <a:t>High degree of relational difficulties </a:t>
            </a:r>
          </a:p>
          <a:p>
            <a:pPr marL="904875" indent="-846138" defTabSz="1300163" eaLnBrk="1">
              <a:spcBef>
                <a:spcPts val="600"/>
              </a:spcBef>
              <a:spcAft>
                <a:spcPts val="24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400" dirty="0" smtClean="0">
                <a:ea typeface="+mn-ea"/>
                <a:cs typeface="Helvetica" charset="0"/>
                <a:sym typeface="Helvetica" charset="0"/>
              </a:rPr>
              <a:t>Damaging relationships</a:t>
            </a:r>
          </a:p>
          <a:p>
            <a:pPr marL="904875" indent="-846138" defTabSz="1300163" eaLnBrk="1">
              <a:spcBef>
                <a:spcPts val="700"/>
              </a:spcBef>
              <a:buSzTx/>
              <a:buFontTx/>
              <a:buNone/>
              <a:defRPr/>
            </a:pPr>
            <a:endParaRPr lang="en-US" sz="3400" dirty="0" smtClean="0">
              <a:ea typeface="+mn-ea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Women, Technology and Social Networking Sites</a:t>
            </a:r>
            <a:endParaRPr lang="en-US" dirty="0" smtClean="0">
              <a:ea typeface="+mj-ea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400" smtClean="0">
                <a:sym typeface="Helvetica" charset="0"/>
              </a:rPr>
              <a:t>Internet use by men and women tend to be different</a:t>
            </a:r>
          </a:p>
          <a:p>
            <a:pPr marL="868363" lvl="1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400" smtClean="0">
                <a:sym typeface="Helvetica" charset="0"/>
              </a:rPr>
              <a:t>Men use porn for arousal; </a:t>
            </a:r>
          </a:p>
          <a:p>
            <a:pPr marL="868363" lvl="1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400" smtClean="0">
                <a:sym typeface="Helvetica" charset="0"/>
              </a:rPr>
              <a:t>Women use social sites and games for erotic connection</a:t>
            </a:r>
          </a:p>
          <a:p>
            <a:pPr marL="868363" lvl="1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400" smtClean="0">
                <a:sym typeface="Helvetica" charset="0"/>
              </a:rPr>
              <a:t>Women are more likely to go meet someone they </a:t>
            </a:r>
            <a:r>
              <a:rPr lang="en-US" altLang="en-US" sz="3400" smtClean="0">
                <a:sym typeface="Helvetica" charset="0"/>
              </a:rPr>
              <a:t>“</a:t>
            </a:r>
            <a:r>
              <a:rPr lang="en-US" sz="3400" smtClean="0">
                <a:sym typeface="Helvetica" charset="0"/>
              </a:rPr>
              <a:t>met on-line</a:t>
            </a:r>
            <a:r>
              <a:rPr lang="en-US" altLang="en-US" sz="3400" smtClean="0">
                <a:sym typeface="Helvetica" charset="0"/>
              </a:rPr>
              <a:t>”</a:t>
            </a:r>
            <a:r>
              <a:rPr lang="en-US" sz="3400" smtClean="0">
                <a:sym typeface="Helvetica" charset="0"/>
              </a:rPr>
              <a:t> </a:t>
            </a:r>
          </a:p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400" smtClean="0">
                <a:sym typeface="Helvetica" charset="0"/>
              </a:rPr>
              <a:t>Internet information shapes attitudes, values, behaviors 	Raises the question what is normal?</a:t>
            </a:r>
          </a:p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400" smtClean="0">
                <a:sym typeface="Helvetica" charset="0"/>
              </a:rPr>
              <a:t>Offers perception of </a:t>
            </a:r>
            <a:r>
              <a:rPr lang="en-US" altLang="en-US" sz="3400" smtClean="0">
                <a:sym typeface="Helvetica" charset="0"/>
              </a:rPr>
              <a:t>“</a:t>
            </a:r>
            <a:r>
              <a:rPr lang="en-US" altLang="ja-JP" sz="3400" smtClean="0">
                <a:sym typeface="Helvetica" charset="0"/>
              </a:rPr>
              <a:t>safety</a:t>
            </a:r>
            <a:r>
              <a:rPr lang="en-US" altLang="en-US" sz="3400" smtClean="0">
                <a:sym typeface="Helvetica" charset="0"/>
              </a:rPr>
              <a:t>”</a:t>
            </a:r>
            <a:r>
              <a:rPr lang="en-US" altLang="ja-JP" sz="3400" smtClean="0">
                <a:sym typeface="Helvetica" charset="0"/>
              </a:rPr>
              <a:t> and </a:t>
            </a:r>
            <a:r>
              <a:rPr lang="en-US" altLang="en-US" sz="3400" smtClean="0">
                <a:sym typeface="Helvetica" charset="0"/>
              </a:rPr>
              <a:t>“</a:t>
            </a:r>
            <a:r>
              <a:rPr lang="en-US" altLang="ja-JP" sz="3400" smtClean="0">
                <a:sym typeface="Helvetica" charset="0"/>
              </a:rPr>
              <a:t>anonymity</a:t>
            </a:r>
            <a:r>
              <a:rPr lang="en-US" altLang="en-US" sz="3400" smtClean="0">
                <a:sym typeface="Helvetica" charset="0"/>
              </a:rPr>
              <a:t>”</a:t>
            </a:r>
            <a:endParaRPr lang="en-US" altLang="ja-JP" sz="3400" smtClean="0">
              <a:sym typeface="Helvetica" charset="0"/>
            </a:endParaRPr>
          </a:p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400" smtClean="0">
                <a:sym typeface="Helvetica" charset="0"/>
              </a:rPr>
              <a:t>Creates Conversation: Facebook, My Space, etc.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Helvetica" charset="0"/>
                <a:sym typeface="Helvetica" charset="0"/>
              </a:rPr>
              <a:t>Women, Technology and Social Networking Sites</a:t>
            </a:r>
            <a:br>
              <a:rPr lang="en-US" dirty="0" smtClean="0">
                <a:ea typeface="+mj-ea"/>
                <a:cs typeface="Helvetica" charset="0"/>
                <a:sym typeface="Helvetica" charset="0"/>
              </a:rPr>
            </a:b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>
                <a:ea typeface="+mn-ea"/>
                <a:cs typeface="Helvetica" charset="0"/>
                <a:sym typeface="Helvetica" charset="0"/>
              </a:rPr>
              <a:t>Find Dates: Match, plentyoffish, eHarmony, OkCupid, True, DateHookUp, FriendFinder, Jdate</a:t>
            </a:r>
          </a:p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>
                <a:ea typeface="+mn-ea"/>
                <a:cs typeface="Helvetica" charset="0"/>
                <a:sym typeface="Helvetica" charset="0"/>
              </a:rPr>
              <a:t>Creates Secrets: Ashley Madison, Married Secrets, lonelyhousewives, Xanga</a:t>
            </a:r>
          </a:p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>
                <a:ea typeface="+mn-ea"/>
                <a:cs typeface="Helvetica" charset="0"/>
                <a:sym typeface="Helvetica" charset="0"/>
              </a:rPr>
              <a:t>Provides Opportunities for Interactive Sex (teledildonics / cyberdildonics): Fleshlight, Sinulator, </a:t>
            </a:r>
            <a:r>
              <a:rPr lang="en-US" dirty="0" smtClean="0">
                <a:ea typeface="+mn-ea"/>
                <a:cs typeface="Helvetica" charset="0"/>
                <a:sym typeface="Helvetica" charset="0"/>
              </a:rPr>
              <a:t>realtouch</a:t>
            </a:r>
          </a:p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</a:rPr>
              <a:t>US </a:t>
            </a:r>
            <a:r>
              <a:rPr lang="en-US" dirty="0">
                <a:ea typeface="+mn-ea"/>
              </a:rPr>
              <a:t>Facebook crime </a:t>
            </a:r>
            <a:r>
              <a:rPr lang="en-US" dirty="0" smtClean="0">
                <a:ea typeface="+mn-ea"/>
              </a:rPr>
              <a:t>statistic </a:t>
            </a:r>
            <a:r>
              <a:rPr lang="en-US" dirty="0">
                <a:ea typeface="+mn-ea"/>
              </a:rPr>
              <a:t>are difficult to track however the UK reports a 7000% increase in crimes associated with Facebook</a:t>
            </a:r>
          </a:p>
          <a:p>
            <a:pPr marL="487363" indent="-487363" defTabSz="1300163" eaLnBrk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Clr>
                <a:srgbClr val="000000"/>
              </a:buClr>
              <a:buFont typeface="ArialMT" charset="0"/>
              <a:buChar char="•"/>
              <a:defRPr/>
            </a:pPr>
            <a:endParaRPr lang="en-US" dirty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Women and Eating Disorders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2209800"/>
            <a:ext cx="11226800" cy="6273800"/>
          </a:xfrm>
        </p:spPr>
        <p:txBody>
          <a:bodyPr/>
          <a:lstStyle/>
          <a:p>
            <a:r>
              <a:rPr lang="en-US" smtClean="0"/>
              <a:t>Generally, patterns of drug use, eating disordered behavior and sexual behaviors all follow similar pathways, arousal, satiety, or mixed</a:t>
            </a:r>
          </a:p>
          <a:p>
            <a:r>
              <a:rPr lang="en-US" smtClean="0"/>
              <a:t>Fantasy is also a key issue in ED with SA</a:t>
            </a:r>
          </a:p>
          <a:p>
            <a:r>
              <a:rPr lang="en-US" altLang="en-US" smtClean="0"/>
              <a:t>“</a:t>
            </a:r>
            <a:r>
              <a:rPr lang="en-US" smtClean="0"/>
              <a:t>No one will love me unless I am …</a:t>
            </a:r>
          </a:p>
          <a:p>
            <a:r>
              <a:rPr lang="en-US" smtClean="0"/>
              <a:t>My body must be right.</a:t>
            </a:r>
          </a:p>
          <a:p>
            <a:r>
              <a:rPr lang="en-US" smtClean="0"/>
              <a:t>He will not want me if I am not thin/pretty/have large breasts/…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Case Example I- Mary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a typeface="+mn-ea"/>
              </a:rPr>
              <a:t>25 year old, single woman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Restrictive eating disorder behaviors since age 13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Covert incest. Early exposure to pornography (age 5)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Began cocaine 4 years ago while in college to lose weight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Dropped out of college due to cocaine; Sex worker (real &amp; virtual) 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Perfectionistic high achieving in school, very smart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S+M sexuality, hypersexual- masturbates 3-4 times per day</a:t>
            </a:r>
          </a:p>
          <a:p>
            <a:pPr marL="0" indent="0">
              <a:buFontTx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Case Example II- Jean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30 year old single woman</a:t>
            </a:r>
          </a:p>
          <a:p>
            <a:r>
              <a:rPr lang="en-US" sz="2400" smtClean="0"/>
              <a:t>Restricting and purging ED</a:t>
            </a:r>
          </a:p>
          <a:p>
            <a:r>
              <a:rPr lang="en-US" sz="2400" smtClean="0"/>
              <a:t>Texting, sexting, compulsive phone use</a:t>
            </a:r>
          </a:p>
          <a:p>
            <a:r>
              <a:rPr lang="en-US" sz="2400" smtClean="0"/>
              <a:t>Cosmetic surgeries ($ by partner)</a:t>
            </a:r>
          </a:p>
          <a:p>
            <a:r>
              <a:rPr lang="en-US" sz="2400" smtClean="0"/>
              <a:t>Alcoholic</a:t>
            </a:r>
          </a:p>
          <a:p>
            <a:r>
              <a:rPr lang="en-US" sz="2400" smtClean="0"/>
              <a:t>Parents knew she was going to sex cubs with her boyfriend and condoned it.</a:t>
            </a:r>
          </a:p>
          <a:p>
            <a:r>
              <a:rPr lang="en-US" sz="2400" smtClean="0"/>
              <a:t>Trauma bonded in romantic relationships- </a:t>
            </a:r>
            <a:r>
              <a:rPr lang="en-US" altLang="en-US" sz="2400" smtClean="0"/>
              <a:t>“</a:t>
            </a:r>
            <a:r>
              <a:rPr lang="en-US" sz="2400" smtClean="0"/>
              <a:t>best friend, treats me wonderfully</a:t>
            </a:r>
            <a:r>
              <a:rPr lang="en-US" altLang="en-US" sz="2400" smtClean="0"/>
              <a:t>”</a:t>
            </a:r>
            <a:r>
              <a:rPr lang="en-US" sz="2400" smtClean="0"/>
              <a:t>. (He raped her, drugged her and watched her have sex with other women. Acts as her pimp. Sexual sadist)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Now What?	</a:t>
            </a:r>
            <a:endParaRPr lang="en-US" dirty="0" smtClean="0">
              <a:ea typeface="+mj-ea"/>
            </a:endParaRPr>
          </a:p>
        </p:txBody>
      </p:sp>
      <p:sp>
        <p:nvSpPr>
          <p:cNvPr id="13316" name="Text Box 4"/>
          <p:cNvSpPr txBox="1">
            <a:spLocks/>
          </p:cNvSpPr>
          <p:nvPr/>
        </p:nvSpPr>
        <p:spPr bwMode="auto">
          <a:xfrm>
            <a:off x="838200" y="1905000"/>
            <a:ext cx="115824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95CC4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>
              <a:spcBef>
                <a:spcPct val="50000"/>
              </a:spcBef>
              <a:defRPr/>
            </a:pPr>
            <a:r>
              <a:rPr lang="en-US" sz="40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Treating female SLAs is no easy task.</a:t>
            </a:r>
          </a:p>
          <a:p>
            <a:pPr eaLnBrk="0">
              <a:spcBef>
                <a:spcPct val="50000"/>
              </a:spcBef>
              <a:defRPr/>
            </a:pPr>
            <a:r>
              <a:rPr lang="en-US" sz="40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The therapist must be:</a:t>
            </a:r>
            <a:endParaRPr lang="en-US" sz="4700" dirty="0"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3317" name="Rectangle 5"/>
          <p:cNvSpPr>
            <a:spLocks noGrp="1"/>
          </p:cNvSpPr>
          <p:nvPr>
            <p:ph type="body" idx="1"/>
          </p:nvPr>
        </p:nvSpPr>
        <p:spPr>
          <a:xfrm>
            <a:off x="4597400" y="4038600"/>
            <a:ext cx="3606800" cy="3530600"/>
          </a:xfrm>
        </p:spPr>
        <p:txBody>
          <a:bodyPr/>
          <a:lstStyle/>
          <a:p>
            <a:pPr eaLnBrk="1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4700" dirty="0" smtClean="0">
                <a:ea typeface="+mn-ea"/>
                <a:cs typeface="Helvetica" charset="0"/>
                <a:sym typeface="Helvetica" charset="0"/>
              </a:rPr>
              <a:t>Sensitive</a:t>
            </a:r>
          </a:p>
          <a:p>
            <a:pPr eaLnBrk="1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4700" dirty="0" smtClean="0">
                <a:ea typeface="+mn-ea"/>
                <a:cs typeface="Helvetica" charset="0"/>
                <a:sym typeface="Helvetica" charset="0"/>
              </a:rPr>
              <a:t>Supportive</a:t>
            </a:r>
          </a:p>
          <a:p>
            <a:pPr eaLnBrk="1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4700" dirty="0" smtClean="0">
                <a:ea typeface="+mn-ea"/>
                <a:cs typeface="Helvetica" charset="0"/>
                <a:sym typeface="Helvetica" charset="0"/>
              </a:rPr>
              <a:t>Skilled</a:t>
            </a:r>
          </a:p>
          <a:p>
            <a:pPr eaLnBrk="1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4700" dirty="0" smtClean="0">
                <a:ea typeface="+mn-ea"/>
                <a:cs typeface="Helvetica" charset="0"/>
                <a:sym typeface="Helvetica" charset="0"/>
              </a:rPr>
              <a:t>SAFE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Treatment Differences	</a:t>
            </a:r>
            <a:endParaRPr lang="en-US" dirty="0" smtClean="0">
              <a:ea typeface="+mj-ea"/>
            </a:endParaRPr>
          </a:p>
        </p:txBody>
      </p:sp>
      <p:sp>
        <p:nvSpPr>
          <p:cNvPr id="40963" name="Text Box 3"/>
          <p:cNvSpPr txBox="1">
            <a:spLocks/>
          </p:cNvSpPr>
          <p:nvPr/>
        </p:nvSpPr>
        <p:spPr bwMode="auto">
          <a:xfrm>
            <a:off x="838200" y="2185988"/>
            <a:ext cx="11582400" cy="604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95CC4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6088" indent="-446088" algn="l" eaLnBrk="0">
              <a:spcBef>
                <a:spcPct val="50000"/>
              </a:spcBef>
              <a:buFontTx/>
              <a:buChar char="•"/>
            </a:pPr>
            <a:r>
              <a:rPr lang="en-US" sz="3400">
                <a:latin typeface="Helvetica" charset="0"/>
                <a:sym typeface="Helvetica" charset="0"/>
              </a:rPr>
              <a:t>Tasks are critical to healing damaged brain chemistry and maintaining healthy relationship skills.</a:t>
            </a:r>
          </a:p>
          <a:p>
            <a:pPr marL="446088" indent="-446088" algn="l" eaLnBrk="0">
              <a:spcBef>
                <a:spcPct val="50000"/>
              </a:spcBef>
              <a:buFontTx/>
              <a:buChar char="•"/>
            </a:pPr>
            <a:r>
              <a:rPr lang="en-US" sz="3400">
                <a:latin typeface="Helvetica" charset="0"/>
                <a:sym typeface="Helvetica" charset="0"/>
              </a:rPr>
              <a:t>Men and women have different brains and approach tasks differently.</a:t>
            </a:r>
          </a:p>
          <a:p>
            <a:pPr marL="446088" indent="-446088" algn="l" eaLnBrk="0">
              <a:spcBef>
                <a:spcPct val="50000"/>
              </a:spcBef>
              <a:buFontTx/>
              <a:buChar char="•"/>
            </a:pPr>
            <a:r>
              <a:rPr lang="en-US" sz="3400">
                <a:latin typeface="Helvetica" charset="0"/>
                <a:sym typeface="Helvetica" charset="0"/>
              </a:rPr>
              <a:t>Females respond better and are more likely to complete tasks in the therapy room; she wants to connect (not just complete a task) and will use both sides of her brain.</a:t>
            </a:r>
          </a:p>
          <a:p>
            <a:pPr marL="446088" indent="-446088" algn="l" eaLnBrk="0">
              <a:spcBef>
                <a:spcPct val="50000"/>
              </a:spcBef>
              <a:buFontTx/>
              <a:buChar char="•"/>
            </a:pPr>
            <a:r>
              <a:rPr lang="en-US" sz="3400">
                <a:latin typeface="Helvetica" charset="0"/>
                <a:sym typeface="Helvetica" charset="0"/>
              </a:rPr>
              <a:t>Giving her </a:t>
            </a:r>
            <a:r>
              <a:rPr lang="en-US" altLang="en-US" sz="3400">
                <a:latin typeface="Helvetica" charset="0"/>
                <a:sym typeface="Helvetica" charset="0"/>
              </a:rPr>
              <a:t>“</a:t>
            </a:r>
            <a:r>
              <a:rPr lang="en-US" altLang="ja-JP" sz="3400">
                <a:latin typeface="Helvetica" charset="0"/>
                <a:sym typeface="Helvetica" charset="0"/>
              </a:rPr>
              <a:t>just homework to do</a:t>
            </a:r>
            <a:r>
              <a:rPr lang="en-US" altLang="en-US" sz="3400">
                <a:latin typeface="Helvetica" charset="0"/>
                <a:sym typeface="Helvetica" charset="0"/>
              </a:rPr>
              <a:t>”</a:t>
            </a:r>
            <a:r>
              <a:rPr lang="en-US" altLang="ja-JP" sz="3400">
                <a:latin typeface="Helvetica" charset="0"/>
                <a:sym typeface="Helvetica" charset="0"/>
              </a:rPr>
              <a:t> makes it likely she will feel dismissed and increase her shame so she can</a:t>
            </a:r>
            <a:r>
              <a:rPr lang="en-US" altLang="en-US" sz="3400">
                <a:latin typeface="Helvetica" charset="0"/>
                <a:sym typeface="Helvetica" charset="0"/>
              </a:rPr>
              <a:t>’</a:t>
            </a:r>
            <a:r>
              <a:rPr lang="en-US" altLang="ja-JP" sz="3400">
                <a:latin typeface="Helvetica" charset="0"/>
                <a:sym typeface="Helvetica" charset="0"/>
              </a:rPr>
              <a:t>t do the task.</a:t>
            </a:r>
            <a:endParaRPr lang="en-US" sz="3400">
              <a:sym typeface="Helvetica" charset="0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54013"/>
            <a:ext cx="11704637" cy="1266825"/>
          </a:xfrm>
        </p:spPr>
        <p:txBody>
          <a:bodyPr lIns="126435" tIns="72248" rIns="126435" bIns="72248"/>
          <a:lstStyle/>
          <a:p>
            <a:pPr defTabSz="1298575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Tools for the Life History</a:t>
            </a:r>
            <a:endParaRPr lang="en-US" dirty="0" smtClean="0">
              <a:ea typeface="+mj-ea"/>
            </a:endParaRP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7315200" y="2438400"/>
            <a:ext cx="4343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6124" tIns="36124" rIns="36124" bIns="36124"/>
          <a:lstStyle/>
          <a:p>
            <a:pPr marL="655638" indent="-655638" algn="l" defTabSz="1300163">
              <a:lnSpc>
                <a:spcPct val="110000"/>
              </a:lnSpc>
              <a:spcBef>
                <a:spcPts val="2900"/>
              </a:spcBef>
              <a:buClr>
                <a:srgbClr val="000000"/>
              </a:buClr>
              <a:buFont typeface="Calibri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Journaling</a:t>
            </a:r>
          </a:p>
          <a:p>
            <a:pPr marL="655638" indent="-655638" algn="l" defTabSz="1300163">
              <a:lnSpc>
                <a:spcPct val="110000"/>
              </a:lnSpc>
              <a:spcBef>
                <a:spcPts val="2900"/>
              </a:spcBef>
              <a:buClr>
                <a:srgbClr val="000000"/>
              </a:buClr>
              <a:buFont typeface="Calibri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Psychodrama</a:t>
            </a:r>
          </a:p>
          <a:p>
            <a:pPr marL="655638" indent="-655638" algn="l" defTabSz="1300163">
              <a:lnSpc>
                <a:spcPct val="110000"/>
              </a:lnSpc>
              <a:spcBef>
                <a:spcPts val="2900"/>
              </a:spcBef>
              <a:buClr>
                <a:srgbClr val="000000"/>
              </a:buClr>
              <a:buFont typeface="Calibri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Descansos          </a:t>
            </a:r>
            <a:r>
              <a:rPr lang="en-US" sz="18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(Pinkola-Estes, 1992)</a:t>
            </a:r>
            <a:endParaRPr lang="en-US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55638" indent="-655638" algn="l" defTabSz="1300163">
              <a:lnSpc>
                <a:spcPct val="110000"/>
              </a:lnSpc>
              <a:spcBef>
                <a:spcPts val="2900"/>
              </a:spcBef>
              <a:buClr>
                <a:srgbClr val="000000"/>
              </a:buClr>
              <a:buFont typeface="Calibri" charset="0"/>
              <a:buChar char="•"/>
              <a:defRPr/>
            </a:pPr>
            <a:r>
              <a:rPr lang="en-US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Teletherapy &amp; Parallel Process</a:t>
            </a:r>
            <a:endParaRPr lang="en-US" dirty="0">
              <a:ea typeface="ＭＳ Ｐゴシック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3813" y="2438400"/>
            <a:ext cx="5411787" cy="5715000"/>
          </a:xfrm>
        </p:spPr>
        <p:txBody>
          <a:bodyPr lIns="126435" tIns="72248" rIns="126435" bIns="72248" anchor="t"/>
          <a:lstStyle/>
          <a:p>
            <a:pPr marL="471488" indent="-471488" defTabSz="1300163" eaLnBrk="1">
              <a:lnSpc>
                <a:spcPct val="110000"/>
              </a:lnSpc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Genogram</a:t>
            </a:r>
          </a:p>
          <a:p>
            <a:pPr marL="471488" indent="-471488" defTabSz="1300163" eaLnBrk="1">
              <a:lnSpc>
                <a:spcPct val="110000"/>
              </a:lnSpc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Art</a:t>
            </a:r>
          </a:p>
          <a:p>
            <a:pPr marL="471488" indent="-471488" defTabSz="1300163" eaLnBrk="1">
              <a:lnSpc>
                <a:spcPct val="110000"/>
              </a:lnSpc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Dance</a:t>
            </a:r>
          </a:p>
          <a:p>
            <a:pPr marL="471488" indent="-471488" defTabSz="1300163" eaLnBrk="1">
              <a:lnSpc>
                <a:spcPct val="110000"/>
              </a:lnSpc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Music</a:t>
            </a:r>
          </a:p>
          <a:p>
            <a:pPr marL="471488" indent="-471488" defTabSz="1300163" eaLnBrk="1">
              <a:lnSpc>
                <a:spcPct val="110000"/>
              </a:lnSpc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Poetry</a:t>
            </a:r>
          </a:p>
          <a:p>
            <a:pPr marL="471488" indent="-471488" defTabSz="1300163" eaLnBrk="1">
              <a:lnSpc>
                <a:spcPct val="110000"/>
              </a:lnSpc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Narrative History</a:t>
            </a:r>
          </a:p>
          <a:p>
            <a:pPr marL="471488" indent="-471488" defTabSz="1300163" eaLnBrk="1">
              <a:lnSpc>
                <a:spcPct val="110000"/>
              </a:lnSpc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Trauma Egg / Timeline</a:t>
            </a:r>
            <a:endParaRPr lang="en-US" dirty="0" smtClean="0"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Comprehensive Life History</a:t>
            </a:r>
            <a:endParaRPr lang="en-US" dirty="0" smtClean="0">
              <a:ea typeface="+mj-ea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2274888"/>
            <a:ext cx="11134725" cy="6437312"/>
          </a:xfrm>
        </p:spPr>
        <p:txBody>
          <a:bodyPr lIns="126435" tIns="72248" rIns="126435" bIns="72248" anchor="t"/>
          <a:lstStyle/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800" dirty="0" smtClean="0">
                <a:ea typeface="+mn-ea"/>
                <a:cs typeface="Helvetica" charset="0"/>
                <a:sym typeface="Helvetica" charset="0"/>
              </a:rPr>
              <a:t>Telling the Story Gives Voice</a:t>
            </a:r>
          </a:p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800" dirty="0" smtClean="0">
                <a:ea typeface="+mn-ea"/>
                <a:cs typeface="Helvetica" charset="0"/>
                <a:sym typeface="Helvetica" charset="0"/>
              </a:rPr>
              <a:t>Provides a vehicle for change</a:t>
            </a:r>
          </a:p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800" dirty="0" smtClean="0">
                <a:ea typeface="+mn-ea"/>
                <a:cs typeface="Helvetica" charset="0"/>
                <a:sym typeface="Helvetica" charset="0"/>
              </a:rPr>
              <a:t>Helps clients process feelings, break through denial and explore grief</a:t>
            </a:r>
          </a:p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800" dirty="0" smtClean="0">
                <a:ea typeface="+mn-ea"/>
                <a:cs typeface="Helvetica" charset="0"/>
                <a:sym typeface="Helvetica" charset="0"/>
              </a:rPr>
              <a:t>Challenge distorted thoughts and core beliefs</a:t>
            </a:r>
          </a:p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800" dirty="0" smtClean="0">
                <a:ea typeface="+mn-ea"/>
                <a:cs typeface="Helvetica" charset="0"/>
                <a:sym typeface="Helvetica" charset="0"/>
              </a:rPr>
              <a:t>Transform suffering into meaning</a:t>
            </a:r>
          </a:p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800" dirty="0" smtClean="0">
                <a:ea typeface="+mn-ea"/>
                <a:cs typeface="Helvetica" charset="0"/>
                <a:sym typeface="Helvetica" charset="0"/>
              </a:rPr>
              <a:t>Feel connection with therapist</a:t>
            </a:r>
            <a:endParaRPr lang="en-US" dirty="0" smtClean="0"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Disclosure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2667000"/>
            <a:ext cx="11226800" cy="4978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Co-Author, Making Advances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Executive Director Magnolia Creek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Board Member Society for the Advancement of Sexual Health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54013"/>
            <a:ext cx="11704637" cy="1266825"/>
          </a:xfrm>
        </p:spPr>
        <p:txBody>
          <a:bodyPr lIns="126435" tIns="72248" rIns="126435" bIns="72248"/>
          <a:lstStyle/>
          <a:p>
            <a:pPr defTabSz="1298575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Comprehensive Life History</a:t>
            </a:r>
            <a:endParaRPr lang="en-US" dirty="0" smtClean="0">
              <a:ea typeface="+mj-ea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233363" indent="-233363" defTabSz="1300163" eaLnBrk="1">
              <a:spcBef>
                <a:spcPts val="7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4100" dirty="0" smtClean="0">
                <a:ea typeface="+mn-ea"/>
                <a:cs typeface="Helvetica" charset="0"/>
                <a:sym typeface="Helvetica" charset="0"/>
              </a:rPr>
              <a:t>Genogram / Family Map - outlines historical and current family relationships, including information about addictions or dysfunctions.</a:t>
            </a:r>
          </a:p>
          <a:p>
            <a:pPr marL="846138" lvl="1" indent="-388938" defTabSz="1300163" eaLnBrk="1">
              <a:spcBef>
                <a:spcPts val="600"/>
              </a:spcBef>
              <a:buClr>
                <a:srgbClr val="000000"/>
              </a:buClr>
              <a:buFont typeface="ArialMT" charset="0"/>
              <a:buChar char="–"/>
              <a:defRPr/>
            </a:pPr>
            <a:r>
              <a:rPr lang="en-US" dirty="0" smtClean="0">
                <a:ea typeface="ＭＳ Ｐゴシック" charset="0"/>
                <a:cs typeface="Helvetica" charset="0"/>
                <a:sym typeface="Helvetica" charset="0"/>
              </a:rPr>
              <a:t>Gather information quickly</a:t>
            </a:r>
          </a:p>
          <a:p>
            <a:pPr marL="846138" lvl="1" indent="-388938" defTabSz="1300163" eaLnBrk="1">
              <a:spcBef>
                <a:spcPts val="600"/>
              </a:spcBef>
              <a:buClr>
                <a:srgbClr val="000000"/>
              </a:buClr>
              <a:buFont typeface="ArialMT" charset="0"/>
              <a:buChar char="–"/>
              <a:defRPr/>
            </a:pPr>
            <a:r>
              <a:rPr lang="en-US" dirty="0" smtClean="0">
                <a:ea typeface="ＭＳ Ｐゴシック" charset="0"/>
                <a:cs typeface="Helvetica" charset="0"/>
                <a:sym typeface="Helvetica" charset="0"/>
              </a:rPr>
              <a:t>Identify players</a:t>
            </a:r>
          </a:p>
          <a:p>
            <a:pPr marL="846138" lvl="1" indent="-388938" defTabSz="1300163" eaLnBrk="1">
              <a:spcBef>
                <a:spcPts val="600"/>
              </a:spcBef>
              <a:buClr>
                <a:srgbClr val="000000"/>
              </a:buClr>
              <a:buFont typeface="ArialMT" charset="0"/>
              <a:buChar char="–"/>
              <a:defRPr/>
            </a:pPr>
            <a:r>
              <a:rPr lang="en-US" dirty="0" smtClean="0">
                <a:ea typeface="ＭＳ Ｐゴシック" charset="0"/>
                <a:cs typeface="Helvetica" charset="0"/>
                <a:sym typeface="Helvetica" charset="0"/>
              </a:rPr>
              <a:t>Recognize attachment wounds</a:t>
            </a:r>
          </a:p>
          <a:p>
            <a:pPr marL="846138" lvl="1" indent="-388938" defTabSz="1300163" eaLnBrk="1">
              <a:spcBef>
                <a:spcPts val="600"/>
              </a:spcBef>
              <a:buClr>
                <a:srgbClr val="000000"/>
              </a:buClr>
              <a:buFont typeface="ArialMT" charset="0"/>
              <a:buChar char="–"/>
              <a:defRPr/>
            </a:pPr>
            <a:r>
              <a:rPr lang="en-US" dirty="0" smtClean="0">
                <a:ea typeface="ＭＳ Ｐゴシック" charset="0"/>
                <a:cs typeface="Helvetica" charset="0"/>
                <a:sym typeface="Helvetica" charset="0"/>
              </a:rPr>
              <a:t>Find support networks</a:t>
            </a:r>
          </a:p>
          <a:p>
            <a:pPr marL="233363" indent="-233363" defTabSz="1300163" eaLnBrk="1">
              <a:spcBef>
                <a:spcPts val="700"/>
              </a:spcBef>
              <a:buSzTx/>
              <a:buFontTx/>
              <a:buNone/>
              <a:defRPr/>
            </a:pPr>
            <a:endParaRPr lang="en-US" sz="3800" dirty="0" smtClean="0">
              <a:ea typeface="+mn-ea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11591925" cy="6132513"/>
          </a:xfrm>
        </p:spPr>
        <p:txBody>
          <a:bodyPr lIns="126435" tIns="72248" rIns="126435" bIns="72248" anchor="t"/>
          <a:lstStyle/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Narrative therapy begins the process of </a:t>
            </a:r>
            <a:r>
              <a:rPr lang="en-US" altLang="en-US" sz="3200" smtClean="0">
                <a:sym typeface="Helvetica" charset="0"/>
              </a:rPr>
              <a:t>“</a:t>
            </a:r>
            <a:r>
              <a:rPr lang="en-US" altLang="ja-JP" sz="3200" smtClean="0">
                <a:sym typeface="Helvetica" charset="0"/>
              </a:rPr>
              <a:t>shame resilience</a:t>
            </a:r>
            <a:r>
              <a:rPr lang="en-US" altLang="en-US" sz="3200" smtClean="0">
                <a:sym typeface="Helvetica" charset="0"/>
              </a:rPr>
              <a:t>”</a:t>
            </a:r>
            <a:r>
              <a:rPr lang="en-US" altLang="ja-JP" sz="3200" smtClean="0">
                <a:sym typeface="Helvetica" charset="0"/>
              </a:rPr>
              <a:t> and story-claiming.</a:t>
            </a:r>
          </a:p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Who do you become when you</a:t>
            </a:r>
            <a:r>
              <a:rPr lang="en-US" altLang="en-US" sz="3200" smtClean="0">
                <a:sym typeface="Helvetica" charset="0"/>
              </a:rPr>
              <a:t>’</a:t>
            </a:r>
            <a:r>
              <a:rPr lang="en-US" altLang="ja-JP" sz="3200" smtClean="0">
                <a:sym typeface="Helvetica" charset="0"/>
              </a:rPr>
              <a:t>re backed in to a shame corner?</a:t>
            </a:r>
          </a:p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How do you protect yourself?</a:t>
            </a:r>
          </a:p>
          <a:p>
            <a:pPr marL="487363" indent="-487363" defTabSz="1300163" eaLnBrk="1">
              <a:spcBef>
                <a:spcPts val="700"/>
              </a:spcBef>
              <a:spcAft>
                <a:spcPts val="12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Who do you call to work through the mean-nasties or the cry-n-hides or the people-pleasing?</a:t>
            </a:r>
          </a:p>
          <a:p>
            <a:pPr marL="487363" indent="-487363" defTabSz="1300163" eaLnBrk="1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</a:pPr>
            <a:r>
              <a:rPr lang="en-US" sz="3200" smtClean="0">
                <a:sym typeface="Helvetica" charset="0"/>
              </a:rPr>
              <a:t>What</a:t>
            </a:r>
            <a:r>
              <a:rPr lang="en-US" altLang="en-US" sz="3200" smtClean="0">
                <a:sym typeface="Helvetica" charset="0"/>
              </a:rPr>
              <a:t>’</a:t>
            </a:r>
            <a:r>
              <a:rPr lang="en-US" altLang="ja-JP" sz="3200" smtClean="0">
                <a:sym typeface="Helvetica" charset="0"/>
              </a:rPr>
              <a:t>s the most courageous thing you could do for yourself when you feel small and hurt?</a:t>
            </a:r>
            <a:endParaRPr lang="en-US" altLang="ja-JP" sz="4100" smtClean="0">
              <a:sym typeface="Helvetica" charset="0"/>
            </a:endParaRPr>
          </a:p>
          <a:p>
            <a:pPr lvl="2" algn="r" defTabSz="1300163" eaLnBrk="1">
              <a:lnSpc>
                <a:spcPct val="90000"/>
              </a:lnSpc>
              <a:spcBef>
                <a:spcPts val="500"/>
              </a:spcBef>
              <a:buSzTx/>
              <a:buFontTx/>
              <a:buNone/>
            </a:pPr>
            <a:endParaRPr lang="en-US" sz="2000" smtClean="0">
              <a:ea typeface="MS PGothic" pitchFamily="34" charset="-128"/>
              <a:sym typeface="Helvetica" charset="0"/>
            </a:endParaRPr>
          </a:p>
          <a:p>
            <a:pPr lvl="2" algn="r" defTabSz="1300163" eaLnBrk="1">
              <a:lnSpc>
                <a:spcPct val="90000"/>
              </a:lnSpc>
              <a:spcBef>
                <a:spcPts val="500"/>
              </a:spcBef>
              <a:buSzTx/>
              <a:buFontTx/>
              <a:buNone/>
            </a:pPr>
            <a:r>
              <a:rPr lang="en-US" sz="2000" smtClean="0">
                <a:ea typeface="MS PGothic" pitchFamily="34" charset="-128"/>
                <a:sym typeface="Helvetica" charset="0"/>
              </a:rPr>
              <a:t>Brene Brown  2010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649288" y="354013"/>
            <a:ext cx="11704637" cy="1266825"/>
          </a:xfrm>
        </p:spPr>
        <p:txBody>
          <a:bodyPr lIns="126435" tIns="72248" rIns="126435" bIns="72248"/>
          <a:lstStyle/>
          <a:p>
            <a:pPr defTabSz="1298575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Addressing Shame</a:t>
            </a:r>
            <a:endParaRPr lang="en-US" dirty="0" smtClean="0">
              <a:ea typeface="+mj-ea"/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533400" y="254000"/>
            <a:ext cx="11963400" cy="1346200"/>
          </a:xfrm>
        </p:spPr>
        <p:txBody>
          <a:bodyPr/>
          <a:lstStyle/>
          <a:p>
            <a:pPr eaLnBrk="1">
              <a:defRPr/>
            </a:pPr>
            <a:r>
              <a:rPr lang="en-US" sz="6000" dirty="0" smtClean="0">
                <a:ea typeface="+mj-ea"/>
              </a:rPr>
              <a:t>Worthiness</a:t>
            </a:r>
            <a:endParaRPr lang="en-US" dirty="0" smtClean="0">
              <a:ea typeface="+mj-ea"/>
            </a:endParaRP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914400" y="1981200"/>
            <a:ext cx="11277600" cy="6502400"/>
          </a:xfrm>
        </p:spPr>
        <p:txBody>
          <a:bodyPr/>
          <a:lstStyle/>
          <a:p>
            <a:pPr marL="53975" indent="-23813" algn="ctr" eaLnBrk="1">
              <a:lnSpc>
                <a:spcPct val="90000"/>
              </a:lnSpc>
              <a:spcBef>
                <a:spcPts val="700"/>
              </a:spcBef>
              <a:buSzTx/>
              <a:buFontTx/>
              <a:buNone/>
            </a:pPr>
            <a:r>
              <a:rPr lang="en-US" altLang="en-US" sz="4000" smtClean="0">
                <a:sym typeface="Helvetica" charset="0"/>
              </a:rPr>
              <a:t>“</a:t>
            </a:r>
            <a:r>
              <a:rPr lang="en-US" altLang="ja-JP" sz="4000" smtClean="0">
                <a:sym typeface="Helvetica" charset="0"/>
              </a:rPr>
              <a:t>I realized that only ONE thing separated the men and women who felt a deep sense of love and belonging from the people who seem to be struggling for it. That one thing is the belief in their worthiness. It</a:t>
            </a:r>
            <a:r>
              <a:rPr lang="en-US" altLang="en-US" sz="4000" smtClean="0">
                <a:sym typeface="Helvetica" charset="0"/>
              </a:rPr>
              <a:t>’</a:t>
            </a:r>
            <a:r>
              <a:rPr lang="en-US" altLang="ja-JP" sz="4000" smtClean="0">
                <a:sym typeface="Helvetica" charset="0"/>
              </a:rPr>
              <a:t>s as simple and as complicated as this: IF we want to fully experience love and belonging, we must believe that we are </a:t>
            </a:r>
            <a:r>
              <a:rPr lang="en-US" altLang="en-US" sz="4000" smtClean="0">
                <a:sym typeface="Helvetica" charset="0"/>
              </a:rPr>
              <a:t>“</a:t>
            </a:r>
            <a:r>
              <a:rPr lang="en-US" altLang="ja-JP" sz="4000" smtClean="0">
                <a:sym typeface="Helvetica" charset="0"/>
              </a:rPr>
              <a:t>worthy</a:t>
            </a:r>
            <a:r>
              <a:rPr lang="en-US" altLang="en-US" sz="4000" smtClean="0">
                <a:sym typeface="Helvetica" charset="0"/>
              </a:rPr>
              <a:t>”</a:t>
            </a:r>
            <a:r>
              <a:rPr lang="en-US" altLang="ja-JP" sz="4000" smtClean="0">
                <a:sym typeface="Helvetica" charset="0"/>
              </a:rPr>
              <a:t> of love and belonging.</a:t>
            </a:r>
            <a:r>
              <a:rPr lang="en-US" altLang="en-US" sz="4000" smtClean="0">
                <a:sym typeface="Helvetica" charset="0"/>
              </a:rPr>
              <a:t>”</a:t>
            </a:r>
            <a:endParaRPr lang="en-US" altLang="ja-JP" sz="4200" smtClean="0">
              <a:sym typeface="Helvetica" charset="0"/>
            </a:endParaRPr>
          </a:p>
          <a:p>
            <a:pPr marL="53975" indent="-23813" algn="ctr" eaLnBrk="1">
              <a:lnSpc>
                <a:spcPct val="90000"/>
              </a:lnSpc>
              <a:spcBef>
                <a:spcPts val="700"/>
              </a:spcBef>
              <a:buSzTx/>
              <a:buFontTx/>
              <a:buNone/>
            </a:pPr>
            <a:endParaRPr lang="en-US" sz="4200" smtClean="0">
              <a:sym typeface="Helvetica" charset="0"/>
            </a:endParaRPr>
          </a:p>
          <a:p>
            <a:pPr marL="53975" indent="-23813" algn="r" eaLnBrk="1">
              <a:lnSpc>
                <a:spcPct val="90000"/>
              </a:lnSpc>
              <a:spcBef>
                <a:spcPts val="700"/>
              </a:spcBef>
              <a:buSzTx/>
              <a:buFontTx/>
              <a:buNone/>
            </a:pPr>
            <a:r>
              <a:rPr lang="en-US" sz="2400" smtClean="0">
                <a:sym typeface="Helvetica" charset="0"/>
              </a:rPr>
              <a:t>Brene Brown (2010)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54013"/>
            <a:ext cx="11704637" cy="1266825"/>
          </a:xfrm>
        </p:spPr>
        <p:txBody>
          <a:bodyPr lIns="126435" tIns="72248" rIns="126435" bIns="72248"/>
          <a:lstStyle/>
          <a:p>
            <a:pPr defTabSz="1298575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Tools of Recovery</a:t>
            </a:r>
            <a:endParaRPr lang="en-US" dirty="0" smtClean="0">
              <a:ea typeface="+mj-ea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2450" y="1828800"/>
            <a:ext cx="11974513" cy="6654800"/>
          </a:xfrm>
        </p:spPr>
        <p:txBody>
          <a:bodyPr lIns="126435" tIns="72248" rIns="126435" bIns="72248" anchor="t"/>
          <a:lstStyle/>
          <a:p>
            <a:pPr marL="425450" indent="-425450" defTabSz="1300163" eaLnBrk="1">
              <a:spcBef>
                <a:spcPts val="1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700" dirty="0" smtClean="0">
                <a:ea typeface="+mn-ea"/>
                <a:cs typeface="Helvetica" charset="0"/>
                <a:sym typeface="Helvetica" charset="0"/>
              </a:rPr>
              <a:t>Complete a comprehensive Life History.</a:t>
            </a:r>
            <a:endParaRPr lang="en-US" sz="4300" dirty="0" smtClean="0">
              <a:ea typeface="+mn-ea"/>
              <a:cs typeface="Helvetica" charset="0"/>
              <a:sym typeface="Helvetica" charset="0"/>
            </a:endParaRPr>
          </a:p>
          <a:p>
            <a:pPr marL="425450" indent="-425450" defTabSz="1300163" eaLnBrk="1">
              <a:spcBef>
                <a:spcPts val="1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700" dirty="0" smtClean="0">
                <a:ea typeface="+mn-ea"/>
                <a:cs typeface="Helvetica" charset="0"/>
                <a:sym typeface="Helvetica" charset="0"/>
              </a:rPr>
              <a:t>12-Step support (SA, SAA, SLAA, SCA, CSA, SRA, RCA) - including getting a sponsor, working the Steps and connecting with others / a sponsor, daily.</a:t>
            </a:r>
            <a:endParaRPr lang="en-US" sz="4300" dirty="0" smtClean="0">
              <a:ea typeface="+mn-ea"/>
              <a:cs typeface="Helvetica" charset="0"/>
              <a:sym typeface="Helvetica" charset="0"/>
            </a:endParaRPr>
          </a:p>
          <a:p>
            <a:pPr marL="425450" indent="-425450" defTabSz="1300163" eaLnBrk="1">
              <a:spcBef>
                <a:spcPts val="1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700" dirty="0" smtClean="0">
                <a:ea typeface="+mn-ea"/>
                <a:cs typeface="Helvetica" charset="0"/>
                <a:sym typeface="Helvetica" charset="0"/>
              </a:rPr>
              <a:t>Disclosure as necessary.</a:t>
            </a:r>
            <a:endParaRPr lang="en-US" sz="4300" dirty="0" smtClean="0">
              <a:ea typeface="+mn-ea"/>
              <a:cs typeface="Helvetica" charset="0"/>
              <a:sym typeface="Helvetica" charset="0"/>
            </a:endParaRPr>
          </a:p>
          <a:p>
            <a:pPr marL="425450" indent="-425450" defTabSz="1300163" eaLnBrk="1">
              <a:spcBef>
                <a:spcPts val="1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700" dirty="0" smtClean="0">
                <a:ea typeface="+mn-ea"/>
                <a:cs typeface="Helvetica" charset="0"/>
                <a:sym typeface="Helvetica" charset="0"/>
              </a:rPr>
              <a:t>Reading recovery literature.</a:t>
            </a:r>
            <a:endParaRPr lang="en-US" sz="4300" dirty="0" smtClean="0">
              <a:ea typeface="+mn-ea"/>
              <a:cs typeface="Helvetica" charset="0"/>
              <a:sym typeface="Helvetica" charset="0"/>
            </a:endParaRPr>
          </a:p>
          <a:p>
            <a:pPr marL="425450" indent="-425450" defTabSz="1300163" eaLnBrk="1">
              <a:spcBef>
                <a:spcPts val="1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700" dirty="0" smtClean="0">
                <a:ea typeface="+mn-ea"/>
                <a:cs typeface="Helvetica" charset="0"/>
                <a:sym typeface="Helvetica" charset="0"/>
              </a:rPr>
              <a:t>Eat, pray self-love</a:t>
            </a:r>
          </a:p>
          <a:p>
            <a:pPr marL="425450" indent="-425450" defTabSz="1300163" eaLnBrk="1">
              <a:spcBef>
                <a:spcPts val="1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700" dirty="0" smtClean="0">
                <a:ea typeface="+mn-ea"/>
                <a:cs typeface="Helvetica" charset="0"/>
                <a:sym typeface="Helvetica" charset="0"/>
              </a:rPr>
              <a:t>Anger work</a:t>
            </a:r>
          </a:p>
          <a:p>
            <a:pPr marL="425450" indent="-425450" defTabSz="1300163" eaLnBrk="1">
              <a:spcBef>
                <a:spcPts val="1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3700" dirty="0" smtClean="0">
                <a:ea typeface="+mn-ea"/>
                <a:cs typeface="Helvetica" charset="0"/>
                <a:sym typeface="Helvetica" charset="0"/>
              </a:rPr>
              <a:t>Medication</a:t>
            </a:r>
          </a:p>
          <a:p>
            <a:pPr marL="425450" indent="-425450" defTabSz="1300163" eaLnBrk="1">
              <a:spcBef>
                <a:spcPts val="1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sz="2000" dirty="0" smtClean="0">
                <a:ea typeface="+mn-ea"/>
                <a:cs typeface="Helvetica" charset="0"/>
                <a:sym typeface="Helvetica" charset="0"/>
              </a:rPr>
              <a:t>.</a:t>
            </a:r>
            <a:endParaRPr lang="en-US" dirty="0" smtClean="0">
              <a:ea typeface="+mn-ea"/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Tools of Recovery</a:t>
            </a:r>
            <a:endParaRPr lang="en-US" dirty="0" smtClean="0">
              <a:ea typeface="+mj-ea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30 Tasks (Carnes model) - including assessments and arousal template. Do this in session if needed. </a:t>
            </a:r>
          </a:p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Recovery Circles - identify bottom-lines (sobriety), limits, triggers, rituals and self-care boundaries. </a:t>
            </a:r>
          </a:p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Celibacy or Abstinence Contract - including no dating or participating in any erotic relationships.</a:t>
            </a:r>
          </a:p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Teletherapy.</a:t>
            </a:r>
          </a:p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3200" smtClean="0">
                <a:sym typeface="Helvetica" charset="0"/>
              </a:rPr>
              <a:t>Dating timeline (Katehakis) and Healthy Sexuality Model (Manley), and… 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12-Step Support</a:t>
            </a:r>
            <a:endParaRPr lang="en-US" dirty="0" smtClean="0">
              <a:ea typeface="+mj-ea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74888"/>
            <a:ext cx="11210925" cy="6437312"/>
          </a:xfrm>
        </p:spPr>
        <p:txBody>
          <a:bodyPr lIns="126435" tIns="72248" rIns="126435" bIns="72248" anchor="t"/>
          <a:lstStyle/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4000" smtClean="0">
                <a:sym typeface="Helvetica" charset="0"/>
              </a:rPr>
              <a:t>Difference in </a:t>
            </a:r>
            <a:r>
              <a:rPr lang="en-US" altLang="en-US" sz="4000" smtClean="0">
                <a:sym typeface="Helvetica" charset="0"/>
              </a:rPr>
              <a:t>“</a:t>
            </a:r>
            <a:r>
              <a:rPr lang="en-US" altLang="ja-JP" sz="4000" smtClean="0">
                <a:sym typeface="Helvetica" charset="0"/>
              </a:rPr>
              <a:t>S</a:t>
            </a:r>
            <a:r>
              <a:rPr lang="en-US" altLang="en-US" sz="4000" smtClean="0">
                <a:sym typeface="Helvetica" charset="0"/>
              </a:rPr>
              <a:t>”</a:t>
            </a:r>
            <a:r>
              <a:rPr lang="en-US" altLang="ja-JP" sz="4000" smtClean="0">
                <a:sym typeface="Helvetica" charset="0"/>
              </a:rPr>
              <a:t> Group recovery for women</a:t>
            </a:r>
          </a:p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4000" smtClean="0">
                <a:sym typeface="Helvetica" charset="0"/>
              </a:rPr>
              <a:t>Women among women - friend or foe?</a:t>
            </a:r>
          </a:p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4000" smtClean="0">
                <a:sym typeface="Helvetica" charset="0"/>
              </a:rPr>
              <a:t>Finding a sponsor - learning accountability</a:t>
            </a:r>
          </a:p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4000" smtClean="0">
                <a:sym typeface="Helvetica" charset="0"/>
              </a:rPr>
              <a:t>Working the steps</a:t>
            </a:r>
          </a:p>
          <a:p>
            <a:pPr marL="466725" indent="-466725" defTabSz="1300163" eaLnBrk="1">
              <a:lnSpc>
                <a:spcPct val="90000"/>
              </a:lnSpc>
              <a:spcBef>
                <a:spcPts val="1600"/>
              </a:spcBef>
              <a:spcAft>
                <a:spcPts val="2000"/>
              </a:spcAft>
              <a:buClr>
                <a:srgbClr val="000000"/>
              </a:buClr>
              <a:buFont typeface="ArialMT" charset="0"/>
              <a:buChar char="•"/>
            </a:pPr>
            <a:r>
              <a:rPr lang="en-US" sz="4000" smtClean="0">
                <a:sym typeface="Helvetica" charset="0"/>
              </a:rPr>
              <a:t>What</a:t>
            </a:r>
            <a:r>
              <a:rPr lang="en-US" altLang="en-US" sz="4000" smtClean="0">
                <a:sym typeface="Helvetica" charset="0"/>
              </a:rPr>
              <a:t>’</a:t>
            </a:r>
            <a:r>
              <a:rPr lang="en-US" altLang="ja-JP" sz="4000" smtClean="0">
                <a:sym typeface="Helvetica" charset="0"/>
              </a:rPr>
              <a:t>s God got to do with it?</a:t>
            </a:r>
            <a:endParaRPr lang="en-US" sz="3200" smtClean="0">
              <a:sym typeface="Helvetica" charset="0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54013"/>
            <a:ext cx="11704637" cy="1266825"/>
          </a:xfrm>
        </p:spPr>
        <p:txBody>
          <a:bodyPr lIns="126435" tIns="72248" rIns="126435" bIns="72248"/>
          <a:lstStyle/>
          <a:p>
            <a:pPr defTabSz="1298575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Tools of Recovery</a:t>
            </a:r>
            <a:endParaRPr lang="en-US" dirty="0" smtClean="0">
              <a:ea typeface="+mj-ea"/>
            </a:endParaRPr>
          </a:p>
        </p:txBody>
      </p:sp>
      <p:pic>
        <p:nvPicPr>
          <p:cNvPr id="26626" name="Picture 2" descr="image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833" t="18564" r="14322" b="7722"/>
          <a:stretch>
            <a:fillRect/>
          </a:stretch>
        </p:blipFill>
        <p:spPr bwMode="auto">
          <a:xfrm>
            <a:off x="2055813" y="1638300"/>
            <a:ext cx="8231187" cy="674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8" name="Rectangle 16"/>
          <p:cNvSpPr>
            <a:spLocks/>
          </p:cNvSpPr>
          <p:nvPr/>
        </p:nvSpPr>
        <p:spPr bwMode="auto">
          <a:xfrm>
            <a:off x="0" y="0"/>
            <a:ext cx="13004800" cy="853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title"/>
          </p:nvPr>
        </p:nvSpPr>
        <p:spPr>
          <a:xfrm>
            <a:off x="649288" y="304800"/>
            <a:ext cx="11704637" cy="2535238"/>
          </a:xfrm>
        </p:spPr>
        <p:txBody>
          <a:bodyPr lIns="126435" tIns="72248" rIns="126435" bIns="72248"/>
          <a:lstStyle/>
          <a:p>
            <a:pPr defTabSz="1300163" eaLnBrk="1">
              <a:defRPr/>
            </a:pPr>
            <a:r>
              <a:rPr lang="en-US" sz="4100" b="0" dirty="0" smtClean="0">
                <a:ea typeface="+mj-ea"/>
                <a:cs typeface="Helvetica" charset="0"/>
                <a:sym typeface="Helvetica" charset="0"/>
              </a:rPr>
              <a:t>Making Advances</a:t>
            </a:r>
            <a:br>
              <a:rPr lang="en-US" sz="4100" b="0" dirty="0" smtClean="0">
                <a:ea typeface="+mj-ea"/>
                <a:cs typeface="Helvetica" charset="0"/>
                <a:sym typeface="Helvetica" charset="0"/>
              </a:rPr>
            </a:br>
            <a:r>
              <a:rPr lang="en-US" sz="2900" b="0" dirty="0" smtClean="0">
                <a:ea typeface="+mj-ea"/>
                <a:cs typeface="Helvetica" charset="0"/>
                <a:sym typeface="Helvetica" charset="0"/>
              </a:rPr>
              <a:t>A Comprehensive Guide for Treating</a:t>
            </a:r>
            <a:br>
              <a:rPr lang="en-US" sz="2900" b="0" dirty="0" smtClean="0">
                <a:ea typeface="+mj-ea"/>
                <a:cs typeface="Helvetica" charset="0"/>
                <a:sym typeface="Helvetica" charset="0"/>
              </a:rPr>
            </a:br>
            <a:r>
              <a:rPr lang="en-US" sz="2900" b="0" dirty="0" smtClean="0">
                <a:ea typeface="+mj-ea"/>
                <a:cs typeface="Helvetica" charset="0"/>
                <a:sym typeface="Helvetica" charset="0"/>
              </a:rPr>
              <a:t>Female Sex and Love Addicts</a:t>
            </a:r>
            <a:endParaRPr lang="en-US" dirty="0" smtClean="0">
              <a:ea typeface="+mj-ea"/>
            </a:endParaRPr>
          </a:p>
        </p:txBody>
      </p:sp>
      <p:pic>
        <p:nvPicPr>
          <p:cNvPr id="33804" name="Picture 12" descr="imag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2079">
            <a:off x="1752600" y="3048000"/>
            <a:ext cx="297815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3805" name="Rectangle 13"/>
          <p:cNvSpPr>
            <a:spLocks/>
          </p:cNvSpPr>
          <p:nvPr/>
        </p:nvSpPr>
        <p:spPr bwMode="auto">
          <a:xfrm>
            <a:off x="0" y="8743950"/>
            <a:ext cx="13004800" cy="1009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182880" rIns="126435" bIns="72248"/>
          <a:lstStyle/>
          <a:p>
            <a:pPr algn="l" defTabSz="1300163">
              <a:defRPr/>
            </a:pPr>
            <a:r>
              <a:rPr lang="en-US" sz="18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All proceeds benefit the Society for the Advancement of Sexual Health</a:t>
            </a:r>
          </a:p>
          <a:p>
            <a:pPr algn="l" defTabSz="1300163">
              <a:defRPr/>
            </a:pPr>
            <a:r>
              <a:rPr lang="en-US" sz="1700" b="1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www.sash.net/makingadvances</a:t>
            </a:r>
            <a:endParaRPr lang="en-US" dirty="0">
              <a:ea typeface="ＭＳ Ｐゴシック" charset="0"/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0" y="8583613"/>
            <a:ext cx="13004800" cy="0"/>
          </a:xfrm>
          <a:prstGeom prst="line">
            <a:avLst/>
          </a:prstGeom>
          <a:noFill/>
          <a:ln w="108373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33807" name="Rectangle 15"/>
          <p:cNvSpPr>
            <a:spLocks/>
          </p:cNvSpPr>
          <p:nvPr/>
        </p:nvSpPr>
        <p:spPr bwMode="auto">
          <a:xfrm>
            <a:off x="6176963" y="2947988"/>
            <a:ext cx="433387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26435" tIns="72248" rIns="126435" bIns="72248"/>
          <a:lstStyle/>
          <a:p>
            <a:pPr algn="l" defTabSz="1300163">
              <a:defRPr/>
            </a:pPr>
            <a:r>
              <a:rPr lang="en-US" sz="2500" b="1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Edited by </a:t>
            </a: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Marnie C. Ferree </a:t>
            </a:r>
          </a:p>
          <a:p>
            <a:pPr algn="l" defTabSz="1300163">
              <a:spcBef>
                <a:spcPts val="600"/>
              </a:spcBef>
              <a:defRPr/>
            </a:pPr>
            <a:r>
              <a:rPr lang="en-US" sz="2500" b="1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Writers:</a:t>
            </a:r>
            <a:endParaRPr lang="en-US" sz="2500" dirty="0"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Susan J. Campling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Robin Cato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M. Deborah Corley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Marnie C. Ferree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Linda Hudson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Alexandra Katehakis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Kelly McDaniel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Anna Valenti-Anderson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Jill Vermeire</a:t>
            </a:r>
          </a:p>
          <a:p>
            <a:pPr algn="l" defTabSz="1300163">
              <a:defRPr/>
            </a:pPr>
            <a:r>
              <a:rPr lang="en-US" sz="2500" dirty="0"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Sonnee Weedn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74725" y="287338"/>
            <a:ext cx="11053763" cy="1009650"/>
          </a:xfrm>
        </p:spPr>
        <p:txBody>
          <a:bodyPr lIns="126435" tIns="72248" rIns="126435" bIns="72248"/>
          <a:lstStyle/>
          <a:p>
            <a:pPr defTabSz="1298575" eaLnBrk="1">
              <a:defRPr/>
            </a:pPr>
            <a:r>
              <a:rPr lang="en-US" sz="6000" dirty="0" smtClean="0">
                <a:ea typeface="+mj-ea"/>
                <a:cs typeface="Helvetica" charset="0"/>
                <a:sym typeface="Helvetica" charset="0"/>
              </a:rPr>
              <a:t>Objectives</a:t>
            </a:r>
            <a:endParaRPr lang="en-US" dirty="0" smtClean="0">
              <a:ea typeface="+mj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0" y="1828800"/>
            <a:ext cx="11125200" cy="4718050"/>
          </a:xfrm>
        </p:spPr>
        <p:txBody>
          <a:bodyPr lIns="126435" tIns="72248" rIns="126435" bIns="72248"/>
          <a:lstStyle/>
          <a:p>
            <a:pPr marL="917575" indent="-858838" defTabSz="1298575" eaLnBrk="1">
              <a:lnSpc>
                <a:spcPct val="90000"/>
              </a:lnSpc>
              <a:spcBef>
                <a:spcPts val="400"/>
              </a:spcBef>
              <a:buSzTx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Understand current research regarding FSLA</a:t>
            </a:r>
          </a:p>
          <a:p>
            <a:pPr marL="917575" indent="-858838" defTabSz="1298575" eaLnBrk="1">
              <a:lnSpc>
                <a:spcPct val="90000"/>
              </a:lnSpc>
              <a:spcBef>
                <a:spcPts val="400"/>
              </a:spcBef>
              <a:buSzTx/>
              <a:defRPr/>
            </a:pPr>
            <a:endParaRPr lang="en-US" dirty="0">
              <a:ea typeface="+mn-ea"/>
              <a:cs typeface="Helvetica" charset="0"/>
              <a:sym typeface="Helvetica" charset="0"/>
            </a:endParaRPr>
          </a:p>
          <a:p>
            <a:pPr marL="917575" indent="-858838" defTabSz="1298575" eaLnBrk="1">
              <a:lnSpc>
                <a:spcPct val="90000"/>
              </a:lnSpc>
              <a:spcBef>
                <a:spcPts val="400"/>
              </a:spcBef>
              <a:buSzTx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Outline best practices for FSLA</a:t>
            </a:r>
          </a:p>
          <a:p>
            <a:pPr marL="58737" indent="0" defTabSz="1298575" eaLnBrk="1">
              <a:lnSpc>
                <a:spcPct val="90000"/>
              </a:lnSpc>
              <a:spcBef>
                <a:spcPts val="400"/>
              </a:spcBef>
              <a:buSzTx/>
              <a:buFontTx/>
              <a:buNone/>
              <a:defRPr/>
            </a:pPr>
            <a:endParaRPr lang="en-US" dirty="0" smtClean="0">
              <a:ea typeface="+mn-ea"/>
              <a:cs typeface="Helvetica" charset="0"/>
              <a:sym typeface="Helvetica" charset="0"/>
            </a:endParaRPr>
          </a:p>
          <a:p>
            <a:pPr marL="917575" indent="-858838" defTabSz="1298575" eaLnBrk="1">
              <a:lnSpc>
                <a:spcPct val="90000"/>
              </a:lnSpc>
              <a:spcBef>
                <a:spcPts val="400"/>
              </a:spcBef>
              <a:buSzTx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Identify tools of recovery </a:t>
            </a:r>
            <a:endParaRPr lang="en-US" sz="3900" dirty="0" smtClean="0">
              <a:ea typeface="+mn-ea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4000"/>
            <a:ext cx="11963400" cy="172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History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1905000"/>
            <a:ext cx="11226800" cy="66294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2008-2009 Women</a:t>
            </a:r>
            <a:r>
              <a:rPr lang="en-US" altLang="en-US" smtClean="0"/>
              <a:t>’</a:t>
            </a:r>
            <a:r>
              <a:rPr lang="en-US" smtClean="0"/>
              <a:t>s Summit met to discuss FSLA and treatment issues</a:t>
            </a:r>
          </a:p>
          <a:p>
            <a:r>
              <a:rPr lang="en-US" smtClean="0"/>
              <a:t>Initially identified the need for an appropriate female centered assessment toll which asked questions regarding issues more often found among women</a:t>
            </a:r>
          </a:p>
          <a:p>
            <a:r>
              <a:rPr lang="en-US" smtClean="0"/>
              <a:t>Identified need for further research so the assessment was converted into a tool that was placed on Survey Monkey</a:t>
            </a:r>
          </a:p>
          <a:p>
            <a:r>
              <a:rPr lang="en-US" smtClean="0"/>
              <a:t>N= 471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54000"/>
            <a:ext cx="6654800" cy="2438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Women are different then men</a:t>
            </a:r>
            <a:endParaRPr lang="en-US" dirty="0">
              <a:ea typeface="+mj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Brains are different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Socialization is different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History is different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Interpersonal interaction is different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Addiction experience is different and treatment needs to  reflect these differences</a:t>
            </a: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Women do better when  their therapist is sensitive to their attachment history, trauma and attachment needs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The client must feel safe and secure and heard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Resources are limited for women especially mothers and caretakers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Traditional focus is often upon single issues and many programs do not want to look holistically at the patient 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4000"/>
            <a:ext cx="11963400" cy="1346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Neuro-attachment Factors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800" y="1600200"/>
            <a:ext cx="5537200" cy="6858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Attachment wounds in infancy result in vulnerability to later MDD, PPTSD, schizophrenia and BPD (Roth &amp; Sweatt, 2011)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Attachment failure and neglect may be more harmful than violence  or abuse (Field, Diego, </a:t>
            </a:r>
            <a:r>
              <a:rPr lang="en-US" dirty="0">
                <a:ea typeface="+mn-ea"/>
              </a:rPr>
              <a:t>H</a:t>
            </a:r>
            <a:r>
              <a:rPr lang="en-US" dirty="0" smtClean="0">
                <a:ea typeface="+mn-ea"/>
              </a:rPr>
              <a:t>ernandex-Reif, 2016)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At 8 weeks of fetal development testosterone surges alter cell growth in the communication centers of the brain. Females fetuses do not experience these changes. </a:t>
            </a:r>
            <a:endParaRPr lang="en-US" dirty="0">
              <a:ea typeface="+mn-e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600200"/>
            <a:ext cx="5537200" cy="6883400"/>
          </a:xfrm>
        </p:spPr>
        <p:txBody>
          <a:bodyPr/>
          <a:lstStyle/>
          <a:p>
            <a:r>
              <a:rPr lang="en-US" smtClean="0"/>
              <a:t>Female brains remain structured for social connection. </a:t>
            </a:r>
          </a:p>
          <a:p>
            <a:r>
              <a:rPr lang="en-US" smtClean="0"/>
              <a:t>Attachment is a major factor in affect regulation skills especially I females.</a:t>
            </a:r>
          </a:p>
          <a:p>
            <a:r>
              <a:rPr lang="en-US" smtClean="0"/>
              <a:t>FSLA is defined by some as  </a:t>
            </a:r>
            <a:r>
              <a:rPr lang="en-US" altLang="en-US" smtClean="0"/>
              <a:t>“</a:t>
            </a:r>
            <a:r>
              <a:rPr lang="en-US" smtClean="0"/>
              <a:t>a regulation impairment due to fundamental attachment disorder</a:t>
            </a:r>
            <a:r>
              <a:rPr lang="en-US" altLang="en-US" smtClean="0"/>
              <a:t>”</a:t>
            </a:r>
            <a:r>
              <a:rPr lang="en-US" smtClean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Environmental Social Factors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600" y="2667000"/>
            <a:ext cx="5537200" cy="5715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Family systems- Family messages about sex, women, value, Modana Whore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Mother hunger and Wounding- (attachments wounds from first love, Kelly)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Trauma (Carnes) 97% of SA have emotional trauma, 81% sexual trauma, 72% physical abuse (male and female data)</a:t>
            </a:r>
            <a:endParaRPr lang="en-US" dirty="0">
              <a:ea typeface="+mn-e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Schwartz and Southern found that among women in treatment, 76% had a history of sexual trauma and refusing unwanted advances, 43 substance abuse histories and 68% eating disorders (2000)</a:t>
            </a: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Corley and Hook</a:t>
            </a:r>
            <a:br>
              <a:rPr lang="en-US" dirty="0" smtClean="0">
                <a:ea typeface="+mj-ea"/>
              </a:rPr>
            </a:br>
            <a:r>
              <a:rPr lang="en-US" sz="2000" dirty="0" smtClean="0">
                <a:ea typeface="+mj-ea"/>
              </a:rPr>
              <a:t>2012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Women are more likely to enter into relationships on social network sites such as Facebook and/or play social interaction games such as Second Life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Women use the internet for fantasy and relationships while men use it to stimulate for masturbation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Women are more likely to keep their online behaviors a secret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49288" y="390525"/>
            <a:ext cx="11704637" cy="1625600"/>
          </a:xfrm>
        </p:spPr>
        <p:txBody>
          <a:bodyPr lIns="126435" tIns="72248" rIns="126435" bIns="72248"/>
          <a:lstStyle/>
          <a:p>
            <a:pPr defTabSz="1300163" eaLnBrk="1"/>
            <a:r>
              <a:rPr lang="en-US" sz="6000" smtClean="0">
                <a:sym typeface="Helvetica" charset="0"/>
              </a:rPr>
              <a:t>Women</a:t>
            </a:r>
            <a:r>
              <a:rPr lang="en-US" altLang="en-US" sz="6000" smtClean="0">
                <a:sym typeface="Helvetica" charset="0"/>
              </a:rPr>
              <a:t>’</a:t>
            </a:r>
            <a:r>
              <a:rPr lang="en-US" altLang="ja-JP" sz="6000" smtClean="0">
                <a:sym typeface="Helvetica" charset="0"/>
              </a:rPr>
              <a:t>s Sexuality Survey</a:t>
            </a:r>
            <a:br>
              <a:rPr lang="en-US" altLang="ja-JP" sz="6000" smtClean="0">
                <a:sym typeface="Helvetica" charset="0"/>
              </a:rPr>
            </a:br>
            <a:r>
              <a:rPr lang="en-US" altLang="ja-JP" sz="1500" smtClean="0">
                <a:sym typeface="Helvetica" charset="0"/>
              </a:rPr>
              <a:t>(Study reported by Corley and Hook 2012)</a:t>
            </a:r>
            <a:endParaRPr lang="en-US" sz="5100" smtClean="0">
              <a:sym typeface="Helvetica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288" y="2274888"/>
            <a:ext cx="11704637" cy="6437312"/>
          </a:xfrm>
        </p:spPr>
        <p:txBody>
          <a:bodyPr lIns="126435" tIns="72248" rIns="126435" bIns="72248" anchor="t"/>
          <a:lstStyle/>
          <a:p>
            <a:pPr marL="333375" indent="-333375" defTabSz="1300163" eaLnBrk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14% of women in study reported cybersex as problem</a:t>
            </a:r>
          </a:p>
          <a:p>
            <a:pPr marL="333375" indent="-333375" defTabSz="1300163" eaLnBrk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endParaRPr lang="en-US" dirty="0" smtClean="0">
              <a:ea typeface="+mn-ea"/>
              <a:cs typeface="Helvetica" charset="0"/>
              <a:sym typeface="Helvetica" charset="0"/>
            </a:endParaRPr>
          </a:p>
          <a:p>
            <a:pPr marL="333375" indent="-333375" defTabSz="1300163" eaLnBrk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Women in this group reported more time online and reported more symptoms than the addicted/no cybersex group</a:t>
            </a:r>
          </a:p>
          <a:p>
            <a:pPr marL="333375" indent="-333375" defTabSz="1300163" eaLnBrk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endParaRPr lang="en-US" dirty="0" smtClean="0">
              <a:ea typeface="+mn-ea"/>
              <a:cs typeface="Helvetica" charset="0"/>
              <a:sym typeface="Helvetica" charset="0"/>
            </a:endParaRPr>
          </a:p>
          <a:p>
            <a:pPr marL="333375" indent="-333375" defTabSz="1300163" eaLnBrk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79.3% of that group reported frequently visiting porn/and chat rooms</a:t>
            </a:r>
          </a:p>
          <a:p>
            <a:pPr marL="333375" indent="-333375" defTabSz="1300163" eaLnBrk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endParaRPr lang="en-US" dirty="0" smtClean="0">
              <a:ea typeface="+mn-ea"/>
              <a:cs typeface="Helvetica" charset="0"/>
              <a:sym typeface="Helvetica" charset="0"/>
            </a:endParaRPr>
          </a:p>
          <a:p>
            <a:pPr marL="333375" indent="-333375" defTabSz="1300163" eaLnBrk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Font typeface="ArialMT" charset="0"/>
              <a:buChar char="•"/>
              <a:defRPr/>
            </a:pPr>
            <a:r>
              <a:rPr lang="en-US" dirty="0" smtClean="0">
                <a:ea typeface="+mn-ea"/>
                <a:cs typeface="Helvetica" charset="0"/>
                <a:sym typeface="Helvetica" charset="0"/>
              </a:rPr>
              <a:t>57% of that group reported relying on abusive porn/fantasies to feel aroused</a:t>
            </a:r>
            <a:endParaRPr lang="en-US" sz="3400" dirty="0" smtClean="0">
              <a:ea typeface="+mn-ea"/>
              <a:cs typeface="Helvetica" charset="0"/>
              <a:sym typeface="Helvetica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"/>
        <a:ea typeface="ＭＳ Ｐゴシック"/>
        <a:cs typeface="Helvetica Light"/>
      </a:majorFont>
      <a:minorFont>
        <a:latin typeface="Helvetica"/>
        <a:ea typeface="ＭＳ Ｐゴシック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ＭＳ Ｐゴシック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12700" cap="flat" cmpd="sng" algn="ctr">
              <a:solidFill>
                <a:schemeClr val="tx1"/>
              </a:solidFill>
              <a:prstDash val="solid"/>
              <a:miter lim="0"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ＭＳ Ｐゴシック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1472</Words>
  <Application>Microsoft Office PowerPoint</Application>
  <PresentationFormat>Custom</PresentationFormat>
  <Paragraphs>183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 Unique Challenges for Female Sex and Love Addicts Making Advances</vt:lpstr>
      <vt:lpstr>Disclosure</vt:lpstr>
      <vt:lpstr>Objectives</vt:lpstr>
      <vt:lpstr>History</vt:lpstr>
      <vt:lpstr>Women are different then men</vt:lpstr>
      <vt:lpstr>Neuro-attachment Factors</vt:lpstr>
      <vt:lpstr>Environmental Social Factors</vt:lpstr>
      <vt:lpstr>Corley and Hook 2012</vt:lpstr>
      <vt:lpstr>Women’s Sexuality Survey (Study reported by Corley and Hook 2012)</vt:lpstr>
      <vt:lpstr>Women’s Sexuality Survey</vt:lpstr>
      <vt:lpstr>Women, Technology and Social Networking Sites</vt:lpstr>
      <vt:lpstr>Women, Technology and Social Networking Sites </vt:lpstr>
      <vt:lpstr>Women and Eating Disorders</vt:lpstr>
      <vt:lpstr>Case Example I- Mary</vt:lpstr>
      <vt:lpstr>Case Example II- Jean</vt:lpstr>
      <vt:lpstr>Now What? </vt:lpstr>
      <vt:lpstr>Treatment Differences </vt:lpstr>
      <vt:lpstr>Tools for the Life History</vt:lpstr>
      <vt:lpstr>Comprehensive Life History</vt:lpstr>
      <vt:lpstr>Comprehensive Life History</vt:lpstr>
      <vt:lpstr>Addressing Shame</vt:lpstr>
      <vt:lpstr>Worthiness</vt:lpstr>
      <vt:lpstr>Tools of Recovery</vt:lpstr>
      <vt:lpstr>Tools of Recovery</vt:lpstr>
      <vt:lpstr>12-Step Support</vt:lpstr>
      <vt:lpstr>Tools of Recovery</vt:lpstr>
      <vt:lpstr>Making Advances A Comprehensive Guide for Treating Female Sex and Love Addicts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Advances Women of Grace and Integrity:  Technology and Tools ~  Unique Challenges for Female Sex and Love Addicts</dc:title>
  <dc:creator>Sandy Patrick</dc:creator>
  <cp:lastModifiedBy>Sandy Patrick</cp:lastModifiedBy>
  <cp:revision>84</cp:revision>
  <cp:lastPrinted>2012-09-17T03:30:08Z</cp:lastPrinted>
  <dcterms:modified xsi:type="dcterms:W3CDTF">2013-01-17T21:04:53Z</dcterms:modified>
</cp:coreProperties>
</file>