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714" y="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4361820199778023E-2"/>
          <c:y val="0.180851063829787"/>
          <c:w val="0.67924528301886844"/>
          <c:h val="0.63404255319149039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tx>
          <c:spPr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 w="11869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numFmt formatCode="0" sourceLinked="0"/>
            <c:spPr>
              <a:noFill/>
              <a:ln w="11869">
                <a:noFill/>
              </a:ln>
            </c:spPr>
            <c:dLblPos val="ctr"/>
            <c:showVal val="1"/>
          </c:dLbls>
          <c:cat>
            <c:strRef>
              <c:f>Sheet1!$B$1:$E$1</c:f>
              <c:strCache>
                <c:ptCount val="4"/>
                <c:pt idx="0">
                  <c:v>18-25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STIMULANT</c:v>
                </c:pt>
              </c:strCache>
            </c:strRef>
          </c:tx>
          <c:spPr>
            <a:gradFill rotWithShape="0">
              <a:gsLst>
                <a:gs pos="0">
                  <a:srgbClr val="257D00"/>
                </a:gs>
                <a:gs pos="100000">
                  <a:srgbClr val="1A5000"/>
                </a:gs>
              </a:gsLst>
              <a:lin ang="5400000" scaled="1"/>
            </a:gradFill>
            <a:ln w="11869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numFmt formatCode="0" sourceLinked="0"/>
            <c:spPr>
              <a:noFill/>
              <a:ln w="11869">
                <a:noFill/>
              </a:ln>
            </c:spPr>
            <c:dLblPos val="ctr"/>
            <c:showVal val="1"/>
          </c:dLbls>
          <c:cat>
            <c:strRef>
              <c:f>Sheet1!$B$1:$E$1</c:f>
              <c:strCache>
                <c:ptCount val="4"/>
                <c:pt idx="0">
                  <c:v>18-25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22</c:v>
                </c:pt>
                <c:pt idx="1">
                  <c:v>12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</c:ser>
        <c:gapWidth val="40"/>
        <c:axId val="131347200"/>
        <c:axId val="131348736"/>
      </c:barChart>
      <c:catAx>
        <c:axId val="131347200"/>
        <c:scaling>
          <c:orientation val="minMax"/>
        </c:scaling>
        <c:axPos val="b"/>
        <c:numFmt formatCode="General" sourceLinked="1"/>
        <c:majorTickMark val="none"/>
        <c:tickLblPos val="low"/>
        <c:spPr>
          <a:ln w="593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1348736"/>
        <c:crosses val="autoZero"/>
        <c:auto val="1"/>
        <c:lblAlgn val="ctr"/>
        <c:lblOffset val="100"/>
        <c:tickLblSkip val="1"/>
        <c:tickMarkSkip val="1"/>
      </c:catAx>
      <c:valAx>
        <c:axId val="131348736"/>
        <c:scaling>
          <c:orientation val="minMax"/>
        </c:scaling>
        <c:axPos val="l"/>
        <c:majorGridlines>
          <c:spPr>
            <a:ln w="5935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none"/>
        <c:tickLblPos val="nextTo"/>
        <c:spPr>
          <a:ln w="4451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1347200"/>
        <c:crosses val="autoZero"/>
        <c:crossBetween val="between"/>
      </c:valAx>
      <c:spPr>
        <a:noFill/>
        <a:ln w="11869">
          <a:noFill/>
        </a:ln>
      </c:spPr>
    </c:plotArea>
    <c:legend>
      <c:legendPos val="t"/>
      <c:layout>
        <c:manualLayout>
          <c:xMode val="edge"/>
          <c:yMode val="edge"/>
          <c:x val="0.41287458379578323"/>
          <c:y val="0"/>
          <c:w val="0.50721420643729198"/>
          <c:h val="0.102127659574468"/>
        </c:manualLayout>
      </c:layout>
      <c:spPr>
        <a:noFill/>
        <a:ln w="11869">
          <a:noFill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15" b="0" i="0" u="none" strike="noStrike" baseline="0">
          <a:solidFill>
            <a:schemeClr val="tx1"/>
          </a:solidFill>
          <a:latin typeface="Gill Sans"/>
          <a:ea typeface="Gill Sans"/>
          <a:cs typeface="Gill San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7.4361820199778023E-2"/>
          <c:y val="0.13829787234042606"/>
          <c:w val="0.67924528301886844"/>
          <c:h val="0.6765957446808512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RELAPSE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stretch>
                <a:fillRect/>
              </a:stretch>
            </a:blipFill>
            <a:ln w="16960">
              <a:noFill/>
            </a:ln>
            <a:effectLst>
              <a:outerShdw dist="35921" dir="2700000" algn="br">
                <a:srgbClr val="000000"/>
              </a:outerShdw>
            </a:effectLst>
          </c:spPr>
          <c:pictureOptions>
            <c:pictureFormat val="stretch"/>
          </c:pictureOptions>
          <c:dLbls>
            <c:numFmt formatCode="0" sourceLinked="0"/>
            <c:spPr>
              <a:noFill/>
              <a:ln w="16960">
                <a:noFill/>
              </a:ln>
            </c:spPr>
            <c:txPr>
              <a:bodyPr/>
              <a:lstStyle/>
              <a:p>
                <a:pPr>
                  <a:defRPr sz="1335" b="0" i="0" u="none" strike="noStrike" baseline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Sheet1!$B$1:$E$1</c:f>
              <c:strCache>
                <c:ptCount val="4"/>
                <c:pt idx="0">
                  <c:v>0-3</c:v>
                </c:pt>
                <c:pt idx="1">
                  <c:v>4-6</c:v>
                </c:pt>
                <c:pt idx="2">
                  <c:v>7-9</c:v>
                </c:pt>
                <c:pt idx="3">
                  <c:v>10-12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</c:v>
                </c:pt>
                <c:pt idx="1">
                  <c:v>13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LOST TO FOLLOW UP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2"/>
              <a:srcRect/>
              <a:stretch>
                <a:fillRect/>
              </a:stretch>
            </a:blipFill>
            <a:ln w="16960">
              <a:noFill/>
            </a:ln>
            <a:effectLst>
              <a:outerShdw dist="35921" dir="2700000" algn="br">
                <a:srgbClr val="000000"/>
              </a:outerShdw>
            </a:effectLst>
          </c:spPr>
          <c:pictureOptions>
            <c:pictureFormat val="stretch"/>
          </c:pictureOptions>
          <c:dLbls>
            <c:numFmt formatCode="0" sourceLinked="0"/>
            <c:spPr>
              <a:noFill/>
              <a:ln w="16960">
                <a:noFill/>
              </a:ln>
            </c:spPr>
            <c:txPr>
              <a:bodyPr/>
              <a:lstStyle/>
              <a:p>
                <a:pPr>
                  <a:defRPr sz="1335" b="0" i="0" u="none" strike="noStrike" baseline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Sheet1!$B$1:$E$1</c:f>
              <c:strCache>
                <c:ptCount val="4"/>
                <c:pt idx="0">
                  <c:v>0-3</c:v>
                </c:pt>
                <c:pt idx="1">
                  <c:v>4-6</c:v>
                </c:pt>
                <c:pt idx="2">
                  <c:v>7-9</c:v>
                </c:pt>
                <c:pt idx="3">
                  <c:v>10-12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gapWidth val="40"/>
        <c:axId val="131387392"/>
        <c:axId val="131388928"/>
      </c:barChart>
      <c:catAx>
        <c:axId val="131387392"/>
        <c:scaling>
          <c:orientation val="minMax"/>
        </c:scaling>
        <c:axPos val="b"/>
        <c:numFmt formatCode="General" sourceLinked="1"/>
        <c:majorTickMark val="none"/>
        <c:tickLblPos val="low"/>
        <c:spPr>
          <a:ln w="848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603" b="0" i="0" u="none" strike="noStrike" baseline="0">
                <a:solidFill>
                  <a:srgbClr val="000000"/>
                </a:solidFill>
                <a:latin typeface="Gill Sans"/>
                <a:ea typeface="Gill Sans"/>
                <a:cs typeface="Gill Sans"/>
              </a:defRPr>
            </a:pPr>
            <a:endParaRPr lang="en-US"/>
          </a:p>
        </c:txPr>
        <c:crossAx val="131388928"/>
        <c:crosses val="autoZero"/>
        <c:auto val="1"/>
        <c:lblAlgn val="ctr"/>
        <c:lblOffset val="100"/>
        <c:tickLblSkip val="1"/>
        <c:tickMarkSkip val="1"/>
      </c:catAx>
      <c:valAx>
        <c:axId val="131388928"/>
        <c:scaling>
          <c:orientation val="minMax"/>
        </c:scaling>
        <c:axPos val="l"/>
        <c:majorGridlines>
          <c:spPr>
            <a:ln w="8480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none"/>
        <c:tickLblPos val="nextTo"/>
        <c:spPr>
          <a:ln w="6360">
            <a:noFill/>
          </a:ln>
        </c:spPr>
        <c:txPr>
          <a:bodyPr rot="0" vert="horz"/>
          <a:lstStyle/>
          <a:p>
            <a:pPr>
              <a:defRPr sz="1603" b="0" i="0" u="none" strike="noStrike" baseline="0">
                <a:solidFill>
                  <a:srgbClr val="000000"/>
                </a:solidFill>
                <a:latin typeface="Gill Sans"/>
                <a:ea typeface="Gill Sans"/>
                <a:cs typeface="Gill Sans"/>
              </a:defRPr>
            </a:pPr>
            <a:endParaRPr lang="en-US"/>
          </a:p>
        </c:txPr>
        <c:crossAx val="131387392"/>
        <c:crosses val="autoZero"/>
        <c:crossBetween val="between"/>
      </c:valAx>
      <c:spPr>
        <a:noFill/>
        <a:ln w="16960">
          <a:noFill/>
        </a:ln>
      </c:spPr>
    </c:plotArea>
    <c:legend>
      <c:legendPos val="r"/>
      <c:layout>
        <c:manualLayout>
          <c:xMode val="edge"/>
          <c:yMode val="edge"/>
          <c:x val="0.19442720909116307"/>
          <c:y val="4.303280285520952E-3"/>
          <c:w val="0.71143174250832419"/>
          <c:h val="0.102127659574468"/>
        </c:manualLayout>
      </c:layout>
      <c:spPr>
        <a:noFill/>
        <a:ln w="16960">
          <a:noFill/>
        </a:ln>
      </c:spPr>
      <c:txPr>
        <a:bodyPr/>
        <a:lstStyle/>
        <a:p>
          <a:pPr>
            <a:defRPr sz="1596" b="0" i="0" u="none" strike="noStrike" baseline="0">
              <a:solidFill>
                <a:srgbClr val="000000"/>
              </a:solidFill>
              <a:latin typeface="Gill Sans"/>
              <a:ea typeface="Gill Sans"/>
              <a:cs typeface="Gill Sans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36" b="0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en-US"/>
    </a:p>
  </c:txPr>
  <c:externalData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1F38C-9EF3-43A8-83D3-CB8AA3B2D742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64C43-EF68-4B74-8741-E5BEEC43C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711F3-8819-47E9-817A-13844B326D7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ABB21-C402-4988-8257-84A7BC30F6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095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5B3D-78DD-44BD-BE4D-47263815615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4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BD9554-5A9B-4397-AF8B-0F288FE96F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CCA771-626E-42DB-9D36-7B04AF8367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5892" y="8831424"/>
            <a:ext cx="2972108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1" tIns="45690" rIns="91381" bIns="45690" anchor="b"/>
          <a:lstStyle/>
          <a:p>
            <a:pPr algn="r" defTabSz="916168" fontAlgn="base">
              <a:spcBef>
                <a:spcPct val="0"/>
              </a:spcBef>
              <a:spcAft>
                <a:spcPct val="0"/>
              </a:spcAft>
            </a:pPr>
            <a:fld id="{ED201287-EAC4-4487-897D-2FBEEFFF5A59}" type="slidenum">
              <a:rPr lang="en-US" sz="1200">
                <a:solidFill>
                  <a:prstClr val="black"/>
                </a:solidFill>
                <a:latin typeface="Helvetica" pitchFamily="34" charset="0"/>
                <a:ea typeface="ＭＳ Ｐゴシック" pitchFamily="34" charset="-128"/>
                <a:cs typeface="Arial" charset="0"/>
              </a:rPr>
              <a:pPr algn="r" defTabSz="91616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prstClr val="black"/>
              </a:solidFill>
              <a:latin typeface="Helvetic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/>
        </p:spPr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85" y="4416501"/>
            <a:ext cx="5030431" cy="418322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4" tIns="44973" rIns="89944" bIns="44973"/>
          <a:lstStyle/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Drugs of abuse increase dopamine neurotransmission. 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All the drugs depicted in this slide have different mechanisms of action; however, all increase activity in the reward pathway by increasing dopamine neurotransmission.  Because drugs activate these brain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regions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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usually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more effectively than natural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rewards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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have an inherent risk of being abused.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5B3D-78DD-44BD-BE4D-4726381561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542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71A-8E5E-4128-AE30-702734FDE94C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50C-855F-481F-A2E7-461985575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71A-8E5E-4128-AE30-702734FDE94C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50C-855F-481F-A2E7-461985575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71A-8E5E-4128-AE30-702734FDE94C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50C-855F-481F-A2E7-461985575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71A-8E5E-4128-AE30-702734FDE94C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50C-855F-481F-A2E7-461985575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71A-8E5E-4128-AE30-702734FDE94C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50C-855F-481F-A2E7-461985575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71A-8E5E-4128-AE30-702734FDE94C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50C-855F-481F-A2E7-461985575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71A-8E5E-4128-AE30-702734FDE94C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50C-855F-481F-A2E7-461985575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71A-8E5E-4128-AE30-702734FDE94C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50C-855F-481F-A2E7-461985575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71A-8E5E-4128-AE30-702734FDE94C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50C-855F-481F-A2E7-461985575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71A-8E5E-4128-AE30-702734FDE94C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50C-855F-481F-A2E7-4619855757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71A-8E5E-4128-AE30-702734FDE94C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4750C-855F-481F-A2E7-4619855757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4F4750C-855F-481F-A2E7-4619855757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EA5C71A-8E5E-4128-AE30-702734FDE94C}" type="datetimeFigureOut">
              <a:rPr lang="en-US" smtClean="0"/>
              <a:pPr/>
              <a:t>1/17/2013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6324600"/>
          </a:xfrm>
        </p:spPr>
        <p:txBody>
          <a:bodyPr>
            <a:normAutofit/>
          </a:bodyPr>
          <a:lstStyle/>
          <a:p>
            <a:r>
              <a:rPr lang="en-US" sz="4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Treatment?</a:t>
            </a:r>
            <a:r>
              <a:rPr lang="en-US" sz="6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US" sz="6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</a:br>
            <a:r>
              <a:rPr lang="en-US" sz="48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Drug companies say that a pill is the cure, but pills don’t teach skills and may make addicts ill!</a:t>
            </a:r>
          </a:p>
        </p:txBody>
      </p:sp>
    </p:spTree>
    <p:extLst>
      <p:ext uri="{BB962C8B-B14F-4D97-AF65-F5344CB8AC3E}">
        <p14:creationId xmlns="" xmlns:p14="http://schemas.microsoft.com/office/powerpoint/2010/main" val="14438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Line 2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57150">
            <a:solidFill>
              <a:srgbClr val="FD151B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7795" name="Text Box 3"/>
          <p:cNvSpPr txBox="1">
            <a:spLocks noChangeArrowheads="1"/>
          </p:cNvSpPr>
          <p:nvPr/>
        </p:nvSpPr>
        <p:spPr bwMode="auto">
          <a:xfrm>
            <a:off x="0" y="980548"/>
            <a:ext cx="8465256" cy="40318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How Much of the Differences Between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Controls and Cocaine Abusers Reflect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their Past Experience with Drugs?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Effects of Expectation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on the Brain Metabolic Responses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To iv MP in Cocaine Abusers</a:t>
            </a:r>
          </a:p>
        </p:txBody>
      </p:sp>
    </p:spTree>
    <p:extLst>
      <p:ext uri="{BB962C8B-B14F-4D97-AF65-F5344CB8AC3E}">
        <p14:creationId xmlns="" xmlns:p14="http://schemas.microsoft.com/office/powerpoint/2010/main" val="429160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Text Box 2"/>
          <p:cNvSpPr txBox="1">
            <a:spLocks noChangeArrowheads="1"/>
          </p:cNvSpPr>
          <p:nvPr/>
        </p:nvSpPr>
        <p:spPr bwMode="auto">
          <a:xfrm>
            <a:off x="441677" y="144587"/>
            <a:ext cx="8245123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Effects of Expectation on the Response  to MP on Brain Glucose Metabolism and Behavior</a:t>
            </a:r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217514" y="5213617"/>
            <a:ext cx="4572000" cy="1006475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Increases in Metabolism Were About 50% Larger When MP Was Expected Than Unexpected</a:t>
            </a:r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5015524" y="5191246"/>
            <a:ext cx="3886200" cy="1006475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"/>
              </a:rPr>
              <a:t>“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"/>
              </a:rPr>
              <a:t>”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Was About 50% Greater When MP Was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Expected Than Unexpected </a:t>
            </a:r>
          </a:p>
        </p:txBody>
      </p:sp>
      <p:sp>
        <p:nvSpPr>
          <p:cNvPr id="419845" name="Rectangle 5"/>
          <p:cNvSpPr>
            <a:spLocks noChangeArrowheads="1"/>
          </p:cNvSpPr>
          <p:nvPr/>
        </p:nvSpPr>
        <p:spPr bwMode="auto">
          <a:xfrm>
            <a:off x="4419600" y="1143000"/>
            <a:ext cx="4267200" cy="39624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FF00"/>
              </a:solidFill>
            </a:endParaRPr>
          </a:p>
        </p:txBody>
      </p:sp>
      <p:grpSp>
        <p:nvGrpSpPr>
          <p:cNvPr id="419846" name="Group 6"/>
          <p:cNvGrpSpPr>
            <a:grpSpLocks/>
          </p:cNvGrpSpPr>
          <p:nvPr/>
        </p:nvGrpSpPr>
        <p:grpSpPr bwMode="auto">
          <a:xfrm>
            <a:off x="7327901" y="2476500"/>
            <a:ext cx="215900" cy="38100"/>
            <a:chOff x="4616" y="1560"/>
            <a:chExt cx="136" cy="24"/>
          </a:xfrm>
        </p:grpSpPr>
        <p:sp>
          <p:nvSpPr>
            <p:cNvPr id="419847" name="Rectangle 7"/>
            <p:cNvSpPr>
              <a:spLocks noChangeArrowheads="1"/>
            </p:cNvSpPr>
            <p:nvPr/>
          </p:nvSpPr>
          <p:spPr bwMode="auto">
            <a:xfrm>
              <a:off x="4616" y="1576"/>
              <a:ext cx="136" cy="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48" name="Line 8"/>
            <p:cNvSpPr>
              <a:spLocks noChangeShapeType="1"/>
            </p:cNvSpPr>
            <p:nvPr/>
          </p:nvSpPr>
          <p:spPr bwMode="auto">
            <a:xfrm flipV="1">
              <a:off x="4688" y="1560"/>
              <a:ext cx="1" cy="1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49" name="Line 9"/>
            <p:cNvSpPr>
              <a:spLocks noChangeShapeType="1"/>
            </p:cNvSpPr>
            <p:nvPr/>
          </p:nvSpPr>
          <p:spPr bwMode="auto">
            <a:xfrm>
              <a:off x="4672" y="1560"/>
              <a:ext cx="32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50" name="Line 10"/>
            <p:cNvSpPr>
              <a:spLocks noChangeShapeType="1"/>
            </p:cNvSpPr>
            <p:nvPr/>
          </p:nvSpPr>
          <p:spPr bwMode="auto">
            <a:xfrm>
              <a:off x="4688" y="1576"/>
              <a:ext cx="1" cy="8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851" name="Group 11"/>
          <p:cNvGrpSpPr>
            <a:grpSpLocks/>
          </p:cNvGrpSpPr>
          <p:nvPr/>
        </p:nvGrpSpPr>
        <p:grpSpPr bwMode="auto">
          <a:xfrm>
            <a:off x="7607301" y="1841500"/>
            <a:ext cx="215900" cy="673100"/>
            <a:chOff x="4792" y="1160"/>
            <a:chExt cx="136" cy="424"/>
          </a:xfrm>
        </p:grpSpPr>
        <p:sp>
          <p:nvSpPr>
            <p:cNvPr id="419852" name="Rectangle 12"/>
            <p:cNvSpPr>
              <a:spLocks noChangeArrowheads="1"/>
            </p:cNvSpPr>
            <p:nvPr/>
          </p:nvSpPr>
          <p:spPr bwMode="auto">
            <a:xfrm>
              <a:off x="4792" y="1376"/>
              <a:ext cx="136" cy="2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53" name="Line 13"/>
            <p:cNvSpPr>
              <a:spLocks noChangeShapeType="1"/>
            </p:cNvSpPr>
            <p:nvPr/>
          </p:nvSpPr>
          <p:spPr bwMode="auto">
            <a:xfrm flipV="1">
              <a:off x="4856" y="1160"/>
              <a:ext cx="1" cy="21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54" name="Line 14"/>
            <p:cNvSpPr>
              <a:spLocks noChangeShapeType="1"/>
            </p:cNvSpPr>
            <p:nvPr/>
          </p:nvSpPr>
          <p:spPr bwMode="auto">
            <a:xfrm>
              <a:off x="4840" y="1160"/>
              <a:ext cx="32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55" name="Line 15"/>
            <p:cNvSpPr>
              <a:spLocks noChangeShapeType="1"/>
            </p:cNvSpPr>
            <p:nvPr/>
          </p:nvSpPr>
          <p:spPr bwMode="auto">
            <a:xfrm>
              <a:off x="4856" y="1376"/>
              <a:ext cx="1" cy="20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856" name="Group 16"/>
          <p:cNvGrpSpPr>
            <a:grpSpLocks/>
          </p:cNvGrpSpPr>
          <p:nvPr/>
        </p:nvGrpSpPr>
        <p:grpSpPr bwMode="auto">
          <a:xfrm>
            <a:off x="7874000" y="1663700"/>
            <a:ext cx="215900" cy="850900"/>
            <a:chOff x="4960" y="1048"/>
            <a:chExt cx="136" cy="536"/>
          </a:xfrm>
        </p:grpSpPr>
        <p:sp>
          <p:nvSpPr>
            <p:cNvPr id="419857" name="Rectangle 17"/>
            <p:cNvSpPr>
              <a:spLocks noChangeArrowheads="1"/>
            </p:cNvSpPr>
            <p:nvPr/>
          </p:nvSpPr>
          <p:spPr bwMode="auto">
            <a:xfrm>
              <a:off x="4960" y="1264"/>
              <a:ext cx="136" cy="3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58" name="Line 18"/>
            <p:cNvSpPr>
              <a:spLocks noChangeShapeType="1"/>
            </p:cNvSpPr>
            <p:nvPr/>
          </p:nvSpPr>
          <p:spPr bwMode="auto">
            <a:xfrm flipV="1">
              <a:off x="5032" y="1048"/>
              <a:ext cx="1" cy="2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59" name="Line 19"/>
            <p:cNvSpPr>
              <a:spLocks noChangeShapeType="1"/>
            </p:cNvSpPr>
            <p:nvPr/>
          </p:nvSpPr>
          <p:spPr bwMode="auto">
            <a:xfrm>
              <a:off x="5016" y="1048"/>
              <a:ext cx="32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60" name="Line 20"/>
            <p:cNvSpPr>
              <a:spLocks noChangeShapeType="1"/>
            </p:cNvSpPr>
            <p:nvPr/>
          </p:nvSpPr>
          <p:spPr bwMode="auto">
            <a:xfrm>
              <a:off x="5032" y="1264"/>
              <a:ext cx="1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61" name="Line 21"/>
            <p:cNvSpPr>
              <a:spLocks noChangeShapeType="1"/>
            </p:cNvSpPr>
            <p:nvPr/>
          </p:nvSpPr>
          <p:spPr bwMode="auto">
            <a:xfrm>
              <a:off x="5016" y="1488"/>
              <a:ext cx="32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862" name="Group 22"/>
          <p:cNvGrpSpPr>
            <a:grpSpLocks/>
          </p:cNvGrpSpPr>
          <p:nvPr/>
        </p:nvGrpSpPr>
        <p:grpSpPr bwMode="auto">
          <a:xfrm>
            <a:off x="8153400" y="2413000"/>
            <a:ext cx="215900" cy="101600"/>
            <a:chOff x="5136" y="1520"/>
            <a:chExt cx="136" cy="64"/>
          </a:xfrm>
        </p:grpSpPr>
        <p:sp>
          <p:nvSpPr>
            <p:cNvPr id="419863" name="Rectangle 23"/>
            <p:cNvSpPr>
              <a:spLocks noChangeArrowheads="1"/>
            </p:cNvSpPr>
            <p:nvPr/>
          </p:nvSpPr>
          <p:spPr bwMode="auto">
            <a:xfrm>
              <a:off x="5136" y="1568"/>
              <a:ext cx="136" cy="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64" name="Line 24"/>
            <p:cNvSpPr>
              <a:spLocks noChangeShapeType="1"/>
            </p:cNvSpPr>
            <p:nvPr/>
          </p:nvSpPr>
          <p:spPr bwMode="auto">
            <a:xfrm flipV="1">
              <a:off x="5200" y="1520"/>
              <a:ext cx="1" cy="4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65" name="Line 25"/>
            <p:cNvSpPr>
              <a:spLocks noChangeShapeType="1"/>
            </p:cNvSpPr>
            <p:nvPr/>
          </p:nvSpPr>
          <p:spPr bwMode="auto">
            <a:xfrm>
              <a:off x="5184" y="1520"/>
              <a:ext cx="32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66" name="Line 26"/>
            <p:cNvSpPr>
              <a:spLocks noChangeShapeType="1"/>
            </p:cNvSpPr>
            <p:nvPr/>
          </p:nvSpPr>
          <p:spPr bwMode="auto">
            <a:xfrm>
              <a:off x="5200" y="1568"/>
              <a:ext cx="1" cy="1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867" name="Group 27"/>
          <p:cNvGrpSpPr>
            <a:grpSpLocks/>
          </p:cNvGrpSpPr>
          <p:nvPr/>
        </p:nvGrpSpPr>
        <p:grpSpPr bwMode="auto">
          <a:xfrm>
            <a:off x="7302502" y="1422400"/>
            <a:ext cx="76200" cy="1093788"/>
            <a:chOff x="4600" y="896"/>
            <a:chExt cx="48" cy="689"/>
          </a:xfrm>
        </p:grpSpPr>
        <p:sp>
          <p:nvSpPr>
            <p:cNvPr id="419868" name="Line 28"/>
            <p:cNvSpPr>
              <a:spLocks noChangeShapeType="1"/>
            </p:cNvSpPr>
            <p:nvPr/>
          </p:nvSpPr>
          <p:spPr bwMode="auto">
            <a:xfrm>
              <a:off x="4600" y="1584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69" name="Line 29"/>
            <p:cNvSpPr>
              <a:spLocks noChangeShapeType="1"/>
            </p:cNvSpPr>
            <p:nvPr/>
          </p:nvSpPr>
          <p:spPr bwMode="auto">
            <a:xfrm>
              <a:off x="4600" y="1448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70" name="Line 30"/>
            <p:cNvSpPr>
              <a:spLocks noChangeShapeType="1"/>
            </p:cNvSpPr>
            <p:nvPr/>
          </p:nvSpPr>
          <p:spPr bwMode="auto">
            <a:xfrm>
              <a:off x="4600" y="1312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71" name="Line 31"/>
            <p:cNvSpPr>
              <a:spLocks noChangeShapeType="1"/>
            </p:cNvSpPr>
            <p:nvPr/>
          </p:nvSpPr>
          <p:spPr bwMode="auto">
            <a:xfrm>
              <a:off x="4600" y="1168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72" name="Line 32"/>
            <p:cNvSpPr>
              <a:spLocks noChangeShapeType="1"/>
            </p:cNvSpPr>
            <p:nvPr/>
          </p:nvSpPr>
          <p:spPr bwMode="auto">
            <a:xfrm>
              <a:off x="4600" y="1032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73" name="Line 33"/>
            <p:cNvSpPr>
              <a:spLocks noChangeShapeType="1"/>
            </p:cNvSpPr>
            <p:nvPr/>
          </p:nvSpPr>
          <p:spPr bwMode="auto">
            <a:xfrm>
              <a:off x="4600" y="896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9874" name="Line 34"/>
          <p:cNvSpPr>
            <a:spLocks noChangeShapeType="1"/>
          </p:cNvSpPr>
          <p:nvPr/>
        </p:nvSpPr>
        <p:spPr bwMode="auto">
          <a:xfrm flipV="1">
            <a:off x="7302502" y="1422400"/>
            <a:ext cx="1411" cy="1092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9875" name="Line 35"/>
          <p:cNvSpPr>
            <a:spLocks noChangeShapeType="1"/>
          </p:cNvSpPr>
          <p:nvPr/>
        </p:nvSpPr>
        <p:spPr bwMode="auto">
          <a:xfrm>
            <a:off x="7302502" y="2514600"/>
            <a:ext cx="1092200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19876" name="Group 36"/>
          <p:cNvGrpSpPr>
            <a:grpSpLocks/>
          </p:cNvGrpSpPr>
          <p:nvPr/>
        </p:nvGrpSpPr>
        <p:grpSpPr bwMode="auto">
          <a:xfrm>
            <a:off x="7099262" y="1282703"/>
            <a:ext cx="173223" cy="1276351"/>
            <a:chOff x="4472" y="808"/>
            <a:chExt cx="109" cy="804"/>
          </a:xfrm>
        </p:grpSpPr>
        <p:sp>
          <p:nvSpPr>
            <p:cNvPr id="419877" name="Rectangle 37"/>
            <p:cNvSpPr>
              <a:spLocks noChangeArrowheads="1"/>
            </p:cNvSpPr>
            <p:nvPr/>
          </p:nvSpPr>
          <p:spPr bwMode="auto">
            <a:xfrm>
              <a:off x="4528" y="1496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0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878" name="Rectangle 38"/>
            <p:cNvSpPr>
              <a:spLocks noChangeArrowheads="1"/>
            </p:cNvSpPr>
            <p:nvPr/>
          </p:nvSpPr>
          <p:spPr bwMode="auto">
            <a:xfrm>
              <a:off x="4528" y="1352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2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879" name="Rectangle 39"/>
            <p:cNvSpPr>
              <a:spLocks noChangeArrowheads="1"/>
            </p:cNvSpPr>
            <p:nvPr/>
          </p:nvSpPr>
          <p:spPr bwMode="auto">
            <a:xfrm>
              <a:off x="4528" y="1216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4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880" name="Rectangle 40"/>
            <p:cNvSpPr>
              <a:spLocks noChangeArrowheads="1"/>
            </p:cNvSpPr>
            <p:nvPr/>
          </p:nvSpPr>
          <p:spPr bwMode="auto">
            <a:xfrm>
              <a:off x="4528" y="1080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6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881" name="Rectangle 41"/>
            <p:cNvSpPr>
              <a:spLocks noChangeArrowheads="1"/>
            </p:cNvSpPr>
            <p:nvPr/>
          </p:nvSpPr>
          <p:spPr bwMode="auto">
            <a:xfrm>
              <a:off x="4528" y="944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8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882" name="Rectangle 42"/>
            <p:cNvSpPr>
              <a:spLocks noChangeArrowheads="1"/>
            </p:cNvSpPr>
            <p:nvPr/>
          </p:nvSpPr>
          <p:spPr bwMode="auto">
            <a:xfrm>
              <a:off x="4472" y="808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10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19883" name="Group 43"/>
          <p:cNvGrpSpPr>
            <a:grpSpLocks/>
          </p:cNvGrpSpPr>
          <p:nvPr/>
        </p:nvGrpSpPr>
        <p:grpSpPr bwMode="auto">
          <a:xfrm>
            <a:off x="7275877" y="2516191"/>
            <a:ext cx="997454" cy="504826"/>
            <a:chOff x="4583" y="1585"/>
            <a:chExt cx="629" cy="318"/>
          </a:xfrm>
        </p:grpSpPr>
        <p:sp>
          <p:nvSpPr>
            <p:cNvPr id="419884" name="Rectangle 44"/>
            <p:cNvSpPr>
              <a:spLocks noChangeArrowheads="1"/>
            </p:cNvSpPr>
            <p:nvPr/>
          </p:nvSpPr>
          <p:spPr bwMode="auto">
            <a:xfrm rot="16200000">
              <a:off x="4519" y="1686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Pl/PL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885" name="Rectangle 45"/>
            <p:cNvSpPr>
              <a:spLocks noChangeArrowheads="1"/>
            </p:cNvSpPr>
            <p:nvPr/>
          </p:nvSpPr>
          <p:spPr bwMode="auto">
            <a:xfrm rot="16200000">
              <a:off x="4661" y="1687"/>
              <a:ext cx="2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PL/MP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886" name="Rectangle 46"/>
            <p:cNvSpPr>
              <a:spLocks noChangeArrowheads="1"/>
            </p:cNvSpPr>
            <p:nvPr/>
          </p:nvSpPr>
          <p:spPr bwMode="auto">
            <a:xfrm rot="16200000">
              <a:off x="4831" y="1686"/>
              <a:ext cx="31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MP/MP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887" name="Rectangle 47"/>
            <p:cNvSpPr>
              <a:spLocks noChangeArrowheads="1"/>
            </p:cNvSpPr>
            <p:nvPr/>
          </p:nvSpPr>
          <p:spPr bwMode="auto">
            <a:xfrm rot="16200000">
              <a:off x="5005" y="1689"/>
              <a:ext cx="2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MP/PL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19888" name="Rectangle 48"/>
          <p:cNvSpPr>
            <a:spLocks noChangeArrowheads="1"/>
          </p:cNvSpPr>
          <p:nvPr/>
        </p:nvSpPr>
        <p:spPr bwMode="auto">
          <a:xfrm rot="16200000">
            <a:off x="6822993" y="1710274"/>
            <a:ext cx="6556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</a:rPr>
              <a:t>Feel Drug</a:t>
            </a:r>
            <a:endParaRPr lang="en-US" sz="2400" b="1" smtClean="0">
              <a:solidFill>
                <a:srgbClr val="FFFFFF"/>
              </a:solidFill>
            </a:endParaRPr>
          </a:p>
        </p:txBody>
      </p:sp>
      <p:grpSp>
        <p:nvGrpSpPr>
          <p:cNvPr id="419889" name="Group 49"/>
          <p:cNvGrpSpPr>
            <a:grpSpLocks/>
          </p:cNvGrpSpPr>
          <p:nvPr/>
        </p:nvGrpSpPr>
        <p:grpSpPr bwMode="auto">
          <a:xfrm>
            <a:off x="5181600" y="2425700"/>
            <a:ext cx="215900" cy="38100"/>
            <a:chOff x="3688" y="1528"/>
            <a:chExt cx="136" cy="24"/>
          </a:xfrm>
        </p:grpSpPr>
        <p:sp>
          <p:nvSpPr>
            <p:cNvPr id="419890" name="Rectangle 50"/>
            <p:cNvSpPr>
              <a:spLocks noChangeArrowheads="1"/>
            </p:cNvSpPr>
            <p:nvPr/>
          </p:nvSpPr>
          <p:spPr bwMode="auto">
            <a:xfrm>
              <a:off x="3688" y="1544"/>
              <a:ext cx="136" cy="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91" name="Line 51"/>
            <p:cNvSpPr>
              <a:spLocks noChangeShapeType="1"/>
            </p:cNvSpPr>
            <p:nvPr/>
          </p:nvSpPr>
          <p:spPr bwMode="auto">
            <a:xfrm flipV="1">
              <a:off x="3760" y="1528"/>
              <a:ext cx="1" cy="1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92" name="Line 52"/>
            <p:cNvSpPr>
              <a:spLocks noChangeShapeType="1"/>
            </p:cNvSpPr>
            <p:nvPr/>
          </p:nvSpPr>
          <p:spPr bwMode="auto">
            <a:xfrm>
              <a:off x="3744" y="1528"/>
              <a:ext cx="32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93" name="Line 53"/>
            <p:cNvSpPr>
              <a:spLocks noChangeShapeType="1"/>
            </p:cNvSpPr>
            <p:nvPr/>
          </p:nvSpPr>
          <p:spPr bwMode="auto">
            <a:xfrm>
              <a:off x="3760" y="1544"/>
              <a:ext cx="1" cy="8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894" name="Group 54"/>
          <p:cNvGrpSpPr>
            <a:grpSpLocks/>
          </p:cNvGrpSpPr>
          <p:nvPr/>
        </p:nvGrpSpPr>
        <p:grpSpPr bwMode="auto">
          <a:xfrm>
            <a:off x="5461000" y="1816100"/>
            <a:ext cx="215900" cy="647700"/>
            <a:chOff x="3864" y="1144"/>
            <a:chExt cx="136" cy="408"/>
          </a:xfrm>
        </p:grpSpPr>
        <p:sp>
          <p:nvSpPr>
            <p:cNvPr id="419895" name="Rectangle 55"/>
            <p:cNvSpPr>
              <a:spLocks noChangeArrowheads="1"/>
            </p:cNvSpPr>
            <p:nvPr/>
          </p:nvSpPr>
          <p:spPr bwMode="auto">
            <a:xfrm>
              <a:off x="3864" y="1336"/>
              <a:ext cx="136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96" name="Line 56"/>
            <p:cNvSpPr>
              <a:spLocks noChangeShapeType="1"/>
            </p:cNvSpPr>
            <p:nvPr/>
          </p:nvSpPr>
          <p:spPr bwMode="auto">
            <a:xfrm flipV="1">
              <a:off x="3928" y="1144"/>
              <a:ext cx="1" cy="19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97" name="Line 57"/>
            <p:cNvSpPr>
              <a:spLocks noChangeShapeType="1"/>
            </p:cNvSpPr>
            <p:nvPr/>
          </p:nvSpPr>
          <p:spPr bwMode="auto">
            <a:xfrm>
              <a:off x="3912" y="1144"/>
              <a:ext cx="32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98" name="Line 58"/>
            <p:cNvSpPr>
              <a:spLocks noChangeShapeType="1"/>
            </p:cNvSpPr>
            <p:nvPr/>
          </p:nvSpPr>
          <p:spPr bwMode="auto">
            <a:xfrm>
              <a:off x="3928" y="1336"/>
              <a:ext cx="1" cy="19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99" name="Line 59"/>
            <p:cNvSpPr>
              <a:spLocks noChangeShapeType="1"/>
            </p:cNvSpPr>
            <p:nvPr/>
          </p:nvSpPr>
          <p:spPr bwMode="auto">
            <a:xfrm>
              <a:off x="3912" y="1528"/>
              <a:ext cx="32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900" name="Group 60"/>
          <p:cNvGrpSpPr>
            <a:grpSpLocks/>
          </p:cNvGrpSpPr>
          <p:nvPr/>
        </p:nvGrpSpPr>
        <p:grpSpPr bwMode="auto">
          <a:xfrm>
            <a:off x="5727701" y="1587500"/>
            <a:ext cx="215900" cy="876300"/>
            <a:chOff x="4032" y="1000"/>
            <a:chExt cx="136" cy="552"/>
          </a:xfrm>
        </p:grpSpPr>
        <p:sp>
          <p:nvSpPr>
            <p:cNvPr id="419901" name="Rectangle 61"/>
            <p:cNvSpPr>
              <a:spLocks noChangeArrowheads="1"/>
            </p:cNvSpPr>
            <p:nvPr/>
          </p:nvSpPr>
          <p:spPr bwMode="auto">
            <a:xfrm>
              <a:off x="4032" y="1224"/>
              <a:ext cx="136" cy="3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02" name="Line 62"/>
            <p:cNvSpPr>
              <a:spLocks noChangeShapeType="1"/>
            </p:cNvSpPr>
            <p:nvPr/>
          </p:nvSpPr>
          <p:spPr bwMode="auto">
            <a:xfrm flipV="1">
              <a:off x="4104" y="1000"/>
              <a:ext cx="1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03" name="Line 63"/>
            <p:cNvSpPr>
              <a:spLocks noChangeShapeType="1"/>
            </p:cNvSpPr>
            <p:nvPr/>
          </p:nvSpPr>
          <p:spPr bwMode="auto">
            <a:xfrm>
              <a:off x="4088" y="1000"/>
              <a:ext cx="32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04" name="Line 64"/>
            <p:cNvSpPr>
              <a:spLocks noChangeShapeType="1"/>
            </p:cNvSpPr>
            <p:nvPr/>
          </p:nvSpPr>
          <p:spPr bwMode="auto">
            <a:xfrm>
              <a:off x="4104" y="1224"/>
              <a:ext cx="1" cy="2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05" name="Line 65"/>
            <p:cNvSpPr>
              <a:spLocks noChangeShapeType="1"/>
            </p:cNvSpPr>
            <p:nvPr/>
          </p:nvSpPr>
          <p:spPr bwMode="auto">
            <a:xfrm>
              <a:off x="4088" y="1440"/>
              <a:ext cx="32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906" name="Group 66"/>
          <p:cNvGrpSpPr>
            <a:grpSpLocks/>
          </p:cNvGrpSpPr>
          <p:nvPr/>
        </p:nvGrpSpPr>
        <p:grpSpPr bwMode="auto">
          <a:xfrm>
            <a:off x="6007101" y="2311400"/>
            <a:ext cx="215900" cy="152400"/>
            <a:chOff x="4208" y="1456"/>
            <a:chExt cx="136" cy="96"/>
          </a:xfrm>
        </p:grpSpPr>
        <p:sp>
          <p:nvSpPr>
            <p:cNvPr id="419907" name="Rectangle 67"/>
            <p:cNvSpPr>
              <a:spLocks noChangeArrowheads="1"/>
            </p:cNvSpPr>
            <p:nvPr/>
          </p:nvSpPr>
          <p:spPr bwMode="auto">
            <a:xfrm>
              <a:off x="4208" y="1528"/>
              <a:ext cx="136" cy="2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08" name="Line 68"/>
            <p:cNvSpPr>
              <a:spLocks noChangeShapeType="1"/>
            </p:cNvSpPr>
            <p:nvPr/>
          </p:nvSpPr>
          <p:spPr bwMode="auto">
            <a:xfrm flipV="1">
              <a:off x="4272" y="1456"/>
              <a:ext cx="1" cy="7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09" name="Line 69"/>
            <p:cNvSpPr>
              <a:spLocks noChangeShapeType="1"/>
            </p:cNvSpPr>
            <p:nvPr/>
          </p:nvSpPr>
          <p:spPr bwMode="auto">
            <a:xfrm>
              <a:off x="4256" y="1456"/>
              <a:ext cx="32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10" name="Line 70"/>
            <p:cNvSpPr>
              <a:spLocks noChangeShapeType="1"/>
            </p:cNvSpPr>
            <p:nvPr/>
          </p:nvSpPr>
          <p:spPr bwMode="auto">
            <a:xfrm>
              <a:off x="4272" y="1528"/>
              <a:ext cx="1" cy="24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911" name="Group 71"/>
          <p:cNvGrpSpPr>
            <a:grpSpLocks/>
          </p:cNvGrpSpPr>
          <p:nvPr/>
        </p:nvGrpSpPr>
        <p:grpSpPr bwMode="auto">
          <a:xfrm>
            <a:off x="5156200" y="1371600"/>
            <a:ext cx="76200" cy="1093788"/>
            <a:chOff x="3672" y="864"/>
            <a:chExt cx="48" cy="689"/>
          </a:xfrm>
        </p:grpSpPr>
        <p:sp>
          <p:nvSpPr>
            <p:cNvPr id="419912" name="Line 72"/>
            <p:cNvSpPr>
              <a:spLocks noChangeShapeType="1"/>
            </p:cNvSpPr>
            <p:nvPr/>
          </p:nvSpPr>
          <p:spPr bwMode="auto">
            <a:xfrm>
              <a:off x="3672" y="1552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13" name="Line 73"/>
            <p:cNvSpPr>
              <a:spLocks noChangeShapeType="1"/>
            </p:cNvSpPr>
            <p:nvPr/>
          </p:nvSpPr>
          <p:spPr bwMode="auto">
            <a:xfrm>
              <a:off x="3672" y="1416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14" name="Line 74"/>
            <p:cNvSpPr>
              <a:spLocks noChangeShapeType="1"/>
            </p:cNvSpPr>
            <p:nvPr/>
          </p:nvSpPr>
          <p:spPr bwMode="auto">
            <a:xfrm>
              <a:off x="3672" y="1280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15" name="Line 75"/>
            <p:cNvSpPr>
              <a:spLocks noChangeShapeType="1"/>
            </p:cNvSpPr>
            <p:nvPr/>
          </p:nvSpPr>
          <p:spPr bwMode="auto">
            <a:xfrm>
              <a:off x="3672" y="1136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16" name="Line 76"/>
            <p:cNvSpPr>
              <a:spLocks noChangeShapeType="1"/>
            </p:cNvSpPr>
            <p:nvPr/>
          </p:nvSpPr>
          <p:spPr bwMode="auto">
            <a:xfrm>
              <a:off x="3672" y="1000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17" name="Line 77"/>
            <p:cNvSpPr>
              <a:spLocks noChangeShapeType="1"/>
            </p:cNvSpPr>
            <p:nvPr/>
          </p:nvSpPr>
          <p:spPr bwMode="auto">
            <a:xfrm>
              <a:off x="3672" y="864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9918" name="Line 78"/>
          <p:cNvSpPr>
            <a:spLocks noChangeShapeType="1"/>
          </p:cNvSpPr>
          <p:nvPr/>
        </p:nvSpPr>
        <p:spPr bwMode="auto">
          <a:xfrm flipV="1">
            <a:off x="5156201" y="1371600"/>
            <a:ext cx="1412" cy="1092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9919" name="Line 79"/>
          <p:cNvSpPr>
            <a:spLocks noChangeShapeType="1"/>
          </p:cNvSpPr>
          <p:nvPr/>
        </p:nvSpPr>
        <p:spPr bwMode="auto">
          <a:xfrm>
            <a:off x="5156200" y="2463800"/>
            <a:ext cx="1092200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19920" name="Group 80"/>
          <p:cNvGrpSpPr>
            <a:grpSpLocks/>
          </p:cNvGrpSpPr>
          <p:nvPr/>
        </p:nvGrpSpPr>
        <p:grpSpPr bwMode="auto">
          <a:xfrm>
            <a:off x="4952971" y="1231902"/>
            <a:ext cx="173223" cy="1276351"/>
            <a:chOff x="3544" y="776"/>
            <a:chExt cx="109" cy="804"/>
          </a:xfrm>
        </p:grpSpPr>
        <p:sp>
          <p:nvSpPr>
            <p:cNvPr id="419921" name="Rectangle 81"/>
            <p:cNvSpPr>
              <a:spLocks noChangeArrowheads="1"/>
            </p:cNvSpPr>
            <p:nvPr/>
          </p:nvSpPr>
          <p:spPr bwMode="auto">
            <a:xfrm>
              <a:off x="3600" y="1464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0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22" name="Rectangle 82"/>
            <p:cNvSpPr>
              <a:spLocks noChangeArrowheads="1"/>
            </p:cNvSpPr>
            <p:nvPr/>
          </p:nvSpPr>
          <p:spPr bwMode="auto">
            <a:xfrm>
              <a:off x="3600" y="1320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2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23" name="Rectangle 83"/>
            <p:cNvSpPr>
              <a:spLocks noChangeArrowheads="1"/>
            </p:cNvSpPr>
            <p:nvPr/>
          </p:nvSpPr>
          <p:spPr bwMode="auto">
            <a:xfrm>
              <a:off x="3600" y="1184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4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24" name="Rectangle 84"/>
            <p:cNvSpPr>
              <a:spLocks noChangeArrowheads="1"/>
            </p:cNvSpPr>
            <p:nvPr/>
          </p:nvSpPr>
          <p:spPr bwMode="auto">
            <a:xfrm>
              <a:off x="3600" y="1048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6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25" name="Rectangle 85"/>
            <p:cNvSpPr>
              <a:spLocks noChangeArrowheads="1"/>
            </p:cNvSpPr>
            <p:nvPr/>
          </p:nvSpPr>
          <p:spPr bwMode="auto">
            <a:xfrm>
              <a:off x="3600" y="912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8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26" name="Rectangle 86"/>
            <p:cNvSpPr>
              <a:spLocks noChangeArrowheads="1"/>
            </p:cNvSpPr>
            <p:nvPr/>
          </p:nvSpPr>
          <p:spPr bwMode="auto">
            <a:xfrm>
              <a:off x="3544" y="776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10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19927" name="Group 87"/>
          <p:cNvGrpSpPr>
            <a:grpSpLocks/>
          </p:cNvGrpSpPr>
          <p:nvPr/>
        </p:nvGrpSpPr>
        <p:grpSpPr bwMode="auto">
          <a:xfrm>
            <a:off x="5132386" y="2470153"/>
            <a:ext cx="996086" cy="504826"/>
            <a:chOff x="3657" y="1556"/>
            <a:chExt cx="627" cy="318"/>
          </a:xfrm>
        </p:grpSpPr>
        <p:sp>
          <p:nvSpPr>
            <p:cNvPr id="419928" name="Rectangle 88"/>
            <p:cNvSpPr>
              <a:spLocks noChangeArrowheads="1"/>
            </p:cNvSpPr>
            <p:nvPr/>
          </p:nvSpPr>
          <p:spPr bwMode="auto">
            <a:xfrm rot="16200000">
              <a:off x="3593" y="1653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Pl/PL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29" name="Rectangle 89"/>
            <p:cNvSpPr>
              <a:spLocks noChangeArrowheads="1"/>
            </p:cNvSpPr>
            <p:nvPr/>
          </p:nvSpPr>
          <p:spPr bwMode="auto">
            <a:xfrm rot="16200000">
              <a:off x="3733" y="1656"/>
              <a:ext cx="2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PL/MP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30" name="Rectangle 90"/>
            <p:cNvSpPr>
              <a:spLocks noChangeArrowheads="1"/>
            </p:cNvSpPr>
            <p:nvPr/>
          </p:nvSpPr>
          <p:spPr bwMode="auto">
            <a:xfrm rot="16200000">
              <a:off x="3897" y="1657"/>
              <a:ext cx="31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MP/MP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31" name="Rectangle 91"/>
            <p:cNvSpPr>
              <a:spLocks noChangeArrowheads="1"/>
            </p:cNvSpPr>
            <p:nvPr/>
          </p:nvSpPr>
          <p:spPr bwMode="auto">
            <a:xfrm rot="16200000">
              <a:off x="4077" y="1656"/>
              <a:ext cx="2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MP/PL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19932" name="Rectangle 92"/>
          <p:cNvSpPr>
            <a:spLocks noChangeArrowheads="1"/>
          </p:cNvSpPr>
          <p:nvPr/>
        </p:nvSpPr>
        <p:spPr bwMode="auto">
          <a:xfrm rot="16200000">
            <a:off x="4716213" y="1761074"/>
            <a:ext cx="3254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</a:rPr>
              <a:t>High</a:t>
            </a:r>
            <a:endParaRPr lang="en-US" sz="2400" b="1" smtClean="0">
              <a:solidFill>
                <a:srgbClr val="FFFFFF"/>
              </a:solidFill>
            </a:endParaRPr>
          </a:p>
        </p:txBody>
      </p:sp>
      <p:grpSp>
        <p:nvGrpSpPr>
          <p:cNvPr id="419933" name="Group 93"/>
          <p:cNvGrpSpPr>
            <a:grpSpLocks/>
          </p:cNvGrpSpPr>
          <p:nvPr/>
        </p:nvGrpSpPr>
        <p:grpSpPr bwMode="auto">
          <a:xfrm>
            <a:off x="5168901" y="4267200"/>
            <a:ext cx="215900" cy="114300"/>
            <a:chOff x="3680" y="2616"/>
            <a:chExt cx="136" cy="72"/>
          </a:xfrm>
        </p:grpSpPr>
        <p:sp>
          <p:nvSpPr>
            <p:cNvPr id="419934" name="Rectangle 94"/>
            <p:cNvSpPr>
              <a:spLocks noChangeArrowheads="1"/>
            </p:cNvSpPr>
            <p:nvPr/>
          </p:nvSpPr>
          <p:spPr bwMode="auto">
            <a:xfrm>
              <a:off x="3680" y="2616"/>
              <a:ext cx="136" cy="7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35" name="Line 95"/>
            <p:cNvSpPr>
              <a:spLocks noChangeShapeType="1"/>
            </p:cNvSpPr>
            <p:nvPr/>
          </p:nvSpPr>
          <p:spPr bwMode="auto">
            <a:xfrm>
              <a:off x="3736" y="2616"/>
              <a:ext cx="32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36" name="Line 96"/>
            <p:cNvSpPr>
              <a:spLocks noChangeShapeType="1"/>
            </p:cNvSpPr>
            <p:nvPr/>
          </p:nvSpPr>
          <p:spPr bwMode="auto">
            <a:xfrm>
              <a:off x="3752" y="2616"/>
              <a:ext cx="1" cy="8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37" name="Line 97"/>
            <p:cNvSpPr>
              <a:spLocks noChangeShapeType="1"/>
            </p:cNvSpPr>
            <p:nvPr/>
          </p:nvSpPr>
          <p:spPr bwMode="auto">
            <a:xfrm>
              <a:off x="3736" y="2624"/>
              <a:ext cx="32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938" name="Group 98"/>
          <p:cNvGrpSpPr>
            <a:grpSpLocks/>
          </p:cNvGrpSpPr>
          <p:nvPr/>
        </p:nvGrpSpPr>
        <p:grpSpPr bwMode="auto">
          <a:xfrm>
            <a:off x="5448301" y="3467100"/>
            <a:ext cx="215900" cy="914400"/>
            <a:chOff x="3856" y="2112"/>
            <a:chExt cx="136" cy="576"/>
          </a:xfrm>
        </p:grpSpPr>
        <p:sp>
          <p:nvSpPr>
            <p:cNvPr id="419939" name="Rectangle 99"/>
            <p:cNvSpPr>
              <a:spLocks noChangeArrowheads="1"/>
            </p:cNvSpPr>
            <p:nvPr/>
          </p:nvSpPr>
          <p:spPr bwMode="auto">
            <a:xfrm>
              <a:off x="3856" y="2344"/>
              <a:ext cx="136" cy="3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40" name="Line 100"/>
            <p:cNvSpPr>
              <a:spLocks noChangeShapeType="1"/>
            </p:cNvSpPr>
            <p:nvPr/>
          </p:nvSpPr>
          <p:spPr bwMode="auto">
            <a:xfrm flipV="1">
              <a:off x="3920" y="2112"/>
              <a:ext cx="1" cy="23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41" name="Line 101"/>
            <p:cNvSpPr>
              <a:spLocks noChangeShapeType="1"/>
            </p:cNvSpPr>
            <p:nvPr/>
          </p:nvSpPr>
          <p:spPr bwMode="auto">
            <a:xfrm>
              <a:off x="3904" y="2112"/>
              <a:ext cx="32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42" name="Line 102"/>
            <p:cNvSpPr>
              <a:spLocks noChangeShapeType="1"/>
            </p:cNvSpPr>
            <p:nvPr/>
          </p:nvSpPr>
          <p:spPr bwMode="auto">
            <a:xfrm>
              <a:off x="3920" y="2344"/>
              <a:ext cx="1" cy="23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43" name="Line 103"/>
            <p:cNvSpPr>
              <a:spLocks noChangeShapeType="1"/>
            </p:cNvSpPr>
            <p:nvPr/>
          </p:nvSpPr>
          <p:spPr bwMode="auto">
            <a:xfrm>
              <a:off x="3904" y="2576"/>
              <a:ext cx="32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944" name="Group 104"/>
          <p:cNvGrpSpPr>
            <a:grpSpLocks/>
          </p:cNvGrpSpPr>
          <p:nvPr/>
        </p:nvGrpSpPr>
        <p:grpSpPr bwMode="auto">
          <a:xfrm>
            <a:off x="5715000" y="3403600"/>
            <a:ext cx="215900" cy="977900"/>
            <a:chOff x="4024" y="2072"/>
            <a:chExt cx="136" cy="616"/>
          </a:xfrm>
        </p:grpSpPr>
        <p:sp>
          <p:nvSpPr>
            <p:cNvPr id="419945" name="Rectangle 105"/>
            <p:cNvSpPr>
              <a:spLocks noChangeArrowheads="1"/>
            </p:cNvSpPr>
            <p:nvPr/>
          </p:nvSpPr>
          <p:spPr bwMode="auto">
            <a:xfrm>
              <a:off x="4024" y="2288"/>
              <a:ext cx="136" cy="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46" name="Line 106"/>
            <p:cNvSpPr>
              <a:spLocks noChangeShapeType="1"/>
            </p:cNvSpPr>
            <p:nvPr/>
          </p:nvSpPr>
          <p:spPr bwMode="auto">
            <a:xfrm flipV="1">
              <a:off x="4096" y="2072"/>
              <a:ext cx="1" cy="2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47" name="Line 107"/>
            <p:cNvSpPr>
              <a:spLocks noChangeShapeType="1"/>
            </p:cNvSpPr>
            <p:nvPr/>
          </p:nvSpPr>
          <p:spPr bwMode="auto">
            <a:xfrm>
              <a:off x="4080" y="2072"/>
              <a:ext cx="32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48" name="Line 108"/>
            <p:cNvSpPr>
              <a:spLocks noChangeShapeType="1"/>
            </p:cNvSpPr>
            <p:nvPr/>
          </p:nvSpPr>
          <p:spPr bwMode="auto">
            <a:xfrm>
              <a:off x="4096" y="2288"/>
              <a:ext cx="1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49" name="Line 109"/>
            <p:cNvSpPr>
              <a:spLocks noChangeShapeType="1"/>
            </p:cNvSpPr>
            <p:nvPr/>
          </p:nvSpPr>
          <p:spPr bwMode="auto">
            <a:xfrm>
              <a:off x="4080" y="2512"/>
              <a:ext cx="32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950" name="Group 110"/>
          <p:cNvGrpSpPr>
            <a:grpSpLocks/>
          </p:cNvGrpSpPr>
          <p:nvPr/>
        </p:nvGrpSpPr>
        <p:grpSpPr bwMode="auto">
          <a:xfrm>
            <a:off x="5994400" y="4241800"/>
            <a:ext cx="215900" cy="139700"/>
            <a:chOff x="4200" y="2600"/>
            <a:chExt cx="136" cy="88"/>
          </a:xfrm>
        </p:grpSpPr>
        <p:sp>
          <p:nvSpPr>
            <p:cNvPr id="419951" name="Rectangle 111"/>
            <p:cNvSpPr>
              <a:spLocks noChangeArrowheads="1"/>
            </p:cNvSpPr>
            <p:nvPr/>
          </p:nvSpPr>
          <p:spPr bwMode="auto">
            <a:xfrm>
              <a:off x="4200" y="2616"/>
              <a:ext cx="136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52" name="Line 112"/>
            <p:cNvSpPr>
              <a:spLocks noChangeShapeType="1"/>
            </p:cNvSpPr>
            <p:nvPr/>
          </p:nvSpPr>
          <p:spPr bwMode="auto">
            <a:xfrm flipV="1">
              <a:off x="4264" y="2600"/>
              <a:ext cx="1" cy="1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53" name="Line 113"/>
            <p:cNvSpPr>
              <a:spLocks noChangeShapeType="1"/>
            </p:cNvSpPr>
            <p:nvPr/>
          </p:nvSpPr>
          <p:spPr bwMode="auto">
            <a:xfrm>
              <a:off x="4248" y="2600"/>
              <a:ext cx="32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54" name="Line 114"/>
            <p:cNvSpPr>
              <a:spLocks noChangeShapeType="1"/>
            </p:cNvSpPr>
            <p:nvPr/>
          </p:nvSpPr>
          <p:spPr bwMode="auto">
            <a:xfrm>
              <a:off x="4264" y="2616"/>
              <a:ext cx="1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55" name="Line 115"/>
            <p:cNvSpPr>
              <a:spLocks noChangeShapeType="1"/>
            </p:cNvSpPr>
            <p:nvPr/>
          </p:nvSpPr>
          <p:spPr bwMode="auto">
            <a:xfrm>
              <a:off x="4248" y="2624"/>
              <a:ext cx="32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956" name="Group 116"/>
          <p:cNvGrpSpPr>
            <a:grpSpLocks/>
          </p:cNvGrpSpPr>
          <p:nvPr/>
        </p:nvGrpSpPr>
        <p:grpSpPr bwMode="auto">
          <a:xfrm>
            <a:off x="5143502" y="3289300"/>
            <a:ext cx="76200" cy="1093788"/>
            <a:chOff x="3664" y="2000"/>
            <a:chExt cx="48" cy="689"/>
          </a:xfrm>
        </p:grpSpPr>
        <p:sp>
          <p:nvSpPr>
            <p:cNvPr id="419957" name="Line 117"/>
            <p:cNvSpPr>
              <a:spLocks noChangeShapeType="1"/>
            </p:cNvSpPr>
            <p:nvPr/>
          </p:nvSpPr>
          <p:spPr bwMode="auto">
            <a:xfrm>
              <a:off x="3664" y="2688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58" name="Line 118"/>
            <p:cNvSpPr>
              <a:spLocks noChangeShapeType="1"/>
            </p:cNvSpPr>
            <p:nvPr/>
          </p:nvSpPr>
          <p:spPr bwMode="auto">
            <a:xfrm>
              <a:off x="3664" y="2552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59" name="Line 119"/>
            <p:cNvSpPr>
              <a:spLocks noChangeShapeType="1"/>
            </p:cNvSpPr>
            <p:nvPr/>
          </p:nvSpPr>
          <p:spPr bwMode="auto">
            <a:xfrm>
              <a:off x="3664" y="2416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60" name="Line 120"/>
            <p:cNvSpPr>
              <a:spLocks noChangeShapeType="1"/>
            </p:cNvSpPr>
            <p:nvPr/>
          </p:nvSpPr>
          <p:spPr bwMode="auto">
            <a:xfrm>
              <a:off x="3664" y="2272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61" name="Line 121"/>
            <p:cNvSpPr>
              <a:spLocks noChangeShapeType="1"/>
            </p:cNvSpPr>
            <p:nvPr/>
          </p:nvSpPr>
          <p:spPr bwMode="auto">
            <a:xfrm>
              <a:off x="3664" y="2136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62" name="Line 122"/>
            <p:cNvSpPr>
              <a:spLocks noChangeShapeType="1"/>
            </p:cNvSpPr>
            <p:nvPr/>
          </p:nvSpPr>
          <p:spPr bwMode="auto">
            <a:xfrm>
              <a:off x="3664" y="2000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9963" name="Line 123"/>
          <p:cNvSpPr>
            <a:spLocks noChangeShapeType="1"/>
          </p:cNvSpPr>
          <p:nvPr/>
        </p:nvSpPr>
        <p:spPr bwMode="auto">
          <a:xfrm flipV="1">
            <a:off x="5143502" y="3289300"/>
            <a:ext cx="1411" cy="1092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9964" name="Line 124"/>
          <p:cNvSpPr>
            <a:spLocks noChangeShapeType="1"/>
          </p:cNvSpPr>
          <p:nvPr/>
        </p:nvSpPr>
        <p:spPr bwMode="auto">
          <a:xfrm>
            <a:off x="5143502" y="4381500"/>
            <a:ext cx="1092200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19965" name="Group 125"/>
          <p:cNvGrpSpPr>
            <a:grpSpLocks/>
          </p:cNvGrpSpPr>
          <p:nvPr/>
        </p:nvGrpSpPr>
        <p:grpSpPr bwMode="auto">
          <a:xfrm>
            <a:off x="4940271" y="3149602"/>
            <a:ext cx="173223" cy="1276351"/>
            <a:chOff x="3536" y="1912"/>
            <a:chExt cx="109" cy="804"/>
          </a:xfrm>
        </p:grpSpPr>
        <p:sp>
          <p:nvSpPr>
            <p:cNvPr id="419966" name="Rectangle 126"/>
            <p:cNvSpPr>
              <a:spLocks noChangeArrowheads="1"/>
            </p:cNvSpPr>
            <p:nvPr/>
          </p:nvSpPr>
          <p:spPr bwMode="auto">
            <a:xfrm>
              <a:off x="3592" y="2600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0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67" name="Rectangle 127"/>
            <p:cNvSpPr>
              <a:spLocks noChangeArrowheads="1"/>
            </p:cNvSpPr>
            <p:nvPr/>
          </p:nvSpPr>
          <p:spPr bwMode="auto">
            <a:xfrm>
              <a:off x="3592" y="2456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2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68" name="Rectangle 128"/>
            <p:cNvSpPr>
              <a:spLocks noChangeArrowheads="1"/>
            </p:cNvSpPr>
            <p:nvPr/>
          </p:nvSpPr>
          <p:spPr bwMode="auto">
            <a:xfrm>
              <a:off x="3592" y="2320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4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69" name="Rectangle 129"/>
            <p:cNvSpPr>
              <a:spLocks noChangeArrowheads="1"/>
            </p:cNvSpPr>
            <p:nvPr/>
          </p:nvSpPr>
          <p:spPr bwMode="auto">
            <a:xfrm>
              <a:off x="3592" y="2184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6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70" name="Rectangle 130"/>
            <p:cNvSpPr>
              <a:spLocks noChangeArrowheads="1"/>
            </p:cNvSpPr>
            <p:nvPr/>
          </p:nvSpPr>
          <p:spPr bwMode="auto">
            <a:xfrm>
              <a:off x="3592" y="2048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8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71" name="Rectangle 131"/>
            <p:cNvSpPr>
              <a:spLocks noChangeArrowheads="1"/>
            </p:cNvSpPr>
            <p:nvPr/>
          </p:nvSpPr>
          <p:spPr bwMode="auto">
            <a:xfrm>
              <a:off x="3536" y="1912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10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19972" name="Group 132"/>
          <p:cNvGrpSpPr>
            <a:grpSpLocks/>
          </p:cNvGrpSpPr>
          <p:nvPr/>
        </p:nvGrpSpPr>
        <p:grpSpPr bwMode="auto">
          <a:xfrm>
            <a:off x="5116865" y="4384680"/>
            <a:ext cx="998900" cy="504826"/>
            <a:chOff x="3647" y="2690"/>
            <a:chExt cx="629" cy="318"/>
          </a:xfrm>
        </p:grpSpPr>
        <p:sp>
          <p:nvSpPr>
            <p:cNvPr id="419973" name="Rectangle 133"/>
            <p:cNvSpPr>
              <a:spLocks noChangeArrowheads="1"/>
            </p:cNvSpPr>
            <p:nvPr/>
          </p:nvSpPr>
          <p:spPr bwMode="auto">
            <a:xfrm rot="16200000">
              <a:off x="3583" y="2788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Pl/PL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74" name="Rectangle 134"/>
            <p:cNvSpPr>
              <a:spLocks noChangeArrowheads="1"/>
            </p:cNvSpPr>
            <p:nvPr/>
          </p:nvSpPr>
          <p:spPr bwMode="auto">
            <a:xfrm rot="16200000">
              <a:off x="3725" y="2791"/>
              <a:ext cx="2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PL/MP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75" name="Rectangle 135"/>
            <p:cNvSpPr>
              <a:spLocks noChangeArrowheads="1"/>
            </p:cNvSpPr>
            <p:nvPr/>
          </p:nvSpPr>
          <p:spPr bwMode="auto">
            <a:xfrm rot="16200000">
              <a:off x="3888" y="2791"/>
              <a:ext cx="31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MP/MP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76" name="Rectangle 136"/>
            <p:cNvSpPr>
              <a:spLocks noChangeArrowheads="1"/>
            </p:cNvSpPr>
            <p:nvPr/>
          </p:nvSpPr>
          <p:spPr bwMode="auto">
            <a:xfrm rot="16200000">
              <a:off x="4069" y="2791"/>
              <a:ext cx="2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MP/PL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19977" name="Rectangle 137"/>
          <p:cNvSpPr>
            <a:spLocks noChangeArrowheads="1"/>
          </p:cNvSpPr>
          <p:nvPr/>
        </p:nvSpPr>
        <p:spPr bwMode="auto">
          <a:xfrm rot="16200000">
            <a:off x="4526382" y="3704968"/>
            <a:ext cx="6796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</a:rPr>
              <a:t>Like Drug</a:t>
            </a:r>
            <a:endParaRPr lang="en-US" sz="2400" b="1" smtClean="0">
              <a:solidFill>
                <a:srgbClr val="FFFFFF"/>
              </a:solidFill>
            </a:endParaRPr>
          </a:p>
        </p:txBody>
      </p:sp>
      <p:grpSp>
        <p:nvGrpSpPr>
          <p:cNvPr id="419978" name="Group 138"/>
          <p:cNvGrpSpPr>
            <a:grpSpLocks/>
          </p:cNvGrpSpPr>
          <p:nvPr/>
        </p:nvGrpSpPr>
        <p:grpSpPr bwMode="auto">
          <a:xfrm>
            <a:off x="7111962" y="3022604"/>
            <a:ext cx="173223" cy="1276351"/>
            <a:chOff x="4480" y="1904"/>
            <a:chExt cx="109" cy="804"/>
          </a:xfrm>
        </p:grpSpPr>
        <p:sp>
          <p:nvSpPr>
            <p:cNvPr id="419979" name="Rectangle 139"/>
            <p:cNvSpPr>
              <a:spLocks noChangeArrowheads="1"/>
            </p:cNvSpPr>
            <p:nvPr/>
          </p:nvSpPr>
          <p:spPr bwMode="auto">
            <a:xfrm>
              <a:off x="4536" y="2592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0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80" name="Rectangle 140"/>
            <p:cNvSpPr>
              <a:spLocks noChangeArrowheads="1"/>
            </p:cNvSpPr>
            <p:nvPr/>
          </p:nvSpPr>
          <p:spPr bwMode="auto">
            <a:xfrm>
              <a:off x="4536" y="2448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2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81" name="Rectangle 141"/>
            <p:cNvSpPr>
              <a:spLocks noChangeArrowheads="1"/>
            </p:cNvSpPr>
            <p:nvPr/>
          </p:nvSpPr>
          <p:spPr bwMode="auto">
            <a:xfrm>
              <a:off x="4536" y="2312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4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82" name="Rectangle 142"/>
            <p:cNvSpPr>
              <a:spLocks noChangeArrowheads="1"/>
            </p:cNvSpPr>
            <p:nvPr/>
          </p:nvSpPr>
          <p:spPr bwMode="auto">
            <a:xfrm>
              <a:off x="4536" y="2176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6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83" name="Rectangle 143"/>
            <p:cNvSpPr>
              <a:spLocks noChangeArrowheads="1"/>
            </p:cNvSpPr>
            <p:nvPr/>
          </p:nvSpPr>
          <p:spPr bwMode="auto">
            <a:xfrm>
              <a:off x="4536" y="2040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8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19984" name="Rectangle 144"/>
            <p:cNvSpPr>
              <a:spLocks noChangeArrowheads="1"/>
            </p:cNvSpPr>
            <p:nvPr/>
          </p:nvSpPr>
          <p:spPr bwMode="auto">
            <a:xfrm>
              <a:off x="4480" y="1904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10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19985" name="Group 145"/>
          <p:cNvGrpSpPr>
            <a:grpSpLocks/>
          </p:cNvGrpSpPr>
          <p:nvPr/>
        </p:nvGrpSpPr>
        <p:grpSpPr bwMode="auto">
          <a:xfrm>
            <a:off x="7340600" y="3937000"/>
            <a:ext cx="215900" cy="431800"/>
            <a:chOff x="4624" y="2408"/>
            <a:chExt cx="136" cy="272"/>
          </a:xfrm>
        </p:grpSpPr>
        <p:sp>
          <p:nvSpPr>
            <p:cNvPr id="419986" name="Rectangle 146"/>
            <p:cNvSpPr>
              <a:spLocks noChangeArrowheads="1"/>
            </p:cNvSpPr>
            <p:nvPr/>
          </p:nvSpPr>
          <p:spPr bwMode="auto">
            <a:xfrm>
              <a:off x="4624" y="2576"/>
              <a:ext cx="136" cy="10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87" name="Line 147"/>
            <p:cNvSpPr>
              <a:spLocks noChangeShapeType="1"/>
            </p:cNvSpPr>
            <p:nvPr/>
          </p:nvSpPr>
          <p:spPr bwMode="auto">
            <a:xfrm flipV="1">
              <a:off x="4696" y="2408"/>
              <a:ext cx="1" cy="168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88" name="Line 148"/>
            <p:cNvSpPr>
              <a:spLocks noChangeShapeType="1"/>
            </p:cNvSpPr>
            <p:nvPr/>
          </p:nvSpPr>
          <p:spPr bwMode="auto">
            <a:xfrm>
              <a:off x="4680" y="2408"/>
              <a:ext cx="32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89" name="Line 149"/>
            <p:cNvSpPr>
              <a:spLocks noChangeShapeType="1"/>
            </p:cNvSpPr>
            <p:nvPr/>
          </p:nvSpPr>
          <p:spPr bwMode="auto">
            <a:xfrm>
              <a:off x="4696" y="2576"/>
              <a:ext cx="1" cy="104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990" name="Group 150"/>
          <p:cNvGrpSpPr>
            <a:grpSpLocks/>
          </p:cNvGrpSpPr>
          <p:nvPr/>
        </p:nvGrpSpPr>
        <p:grpSpPr bwMode="auto">
          <a:xfrm>
            <a:off x="7620000" y="3683000"/>
            <a:ext cx="215900" cy="685800"/>
            <a:chOff x="4800" y="2248"/>
            <a:chExt cx="136" cy="432"/>
          </a:xfrm>
        </p:grpSpPr>
        <p:sp>
          <p:nvSpPr>
            <p:cNvPr id="419991" name="Rectangle 151"/>
            <p:cNvSpPr>
              <a:spLocks noChangeArrowheads="1"/>
            </p:cNvSpPr>
            <p:nvPr/>
          </p:nvSpPr>
          <p:spPr bwMode="auto">
            <a:xfrm>
              <a:off x="4800" y="2472"/>
              <a:ext cx="136" cy="2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92" name="Line 152"/>
            <p:cNvSpPr>
              <a:spLocks noChangeShapeType="1"/>
            </p:cNvSpPr>
            <p:nvPr/>
          </p:nvSpPr>
          <p:spPr bwMode="auto">
            <a:xfrm flipV="1">
              <a:off x="4864" y="2248"/>
              <a:ext cx="1" cy="22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93" name="Line 153"/>
            <p:cNvSpPr>
              <a:spLocks noChangeShapeType="1"/>
            </p:cNvSpPr>
            <p:nvPr/>
          </p:nvSpPr>
          <p:spPr bwMode="auto">
            <a:xfrm>
              <a:off x="4848" y="2248"/>
              <a:ext cx="32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94" name="Line 154"/>
            <p:cNvSpPr>
              <a:spLocks noChangeShapeType="1"/>
            </p:cNvSpPr>
            <p:nvPr/>
          </p:nvSpPr>
          <p:spPr bwMode="auto">
            <a:xfrm>
              <a:off x="4864" y="2472"/>
              <a:ext cx="1" cy="20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995" name="Group 155"/>
          <p:cNvGrpSpPr>
            <a:grpSpLocks/>
          </p:cNvGrpSpPr>
          <p:nvPr/>
        </p:nvGrpSpPr>
        <p:grpSpPr bwMode="auto">
          <a:xfrm>
            <a:off x="7886701" y="3759200"/>
            <a:ext cx="215900" cy="609600"/>
            <a:chOff x="4968" y="2296"/>
            <a:chExt cx="136" cy="384"/>
          </a:xfrm>
        </p:grpSpPr>
        <p:sp>
          <p:nvSpPr>
            <p:cNvPr id="419996" name="Rectangle 156"/>
            <p:cNvSpPr>
              <a:spLocks noChangeArrowheads="1"/>
            </p:cNvSpPr>
            <p:nvPr/>
          </p:nvSpPr>
          <p:spPr bwMode="auto">
            <a:xfrm>
              <a:off x="4968" y="2496"/>
              <a:ext cx="136" cy="1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97" name="Line 157"/>
            <p:cNvSpPr>
              <a:spLocks noChangeShapeType="1"/>
            </p:cNvSpPr>
            <p:nvPr/>
          </p:nvSpPr>
          <p:spPr bwMode="auto">
            <a:xfrm flipV="1">
              <a:off x="5040" y="2296"/>
              <a:ext cx="1" cy="2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98" name="Line 158"/>
            <p:cNvSpPr>
              <a:spLocks noChangeShapeType="1"/>
            </p:cNvSpPr>
            <p:nvPr/>
          </p:nvSpPr>
          <p:spPr bwMode="auto">
            <a:xfrm>
              <a:off x="5024" y="2296"/>
              <a:ext cx="32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999" name="Line 159"/>
            <p:cNvSpPr>
              <a:spLocks noChangeShapeType="1"/>
            </p:cNvSpPr>
            <p:nvPr/>
          </p:nvSpPr>
          <p:spPr bwMode="auto">
            <a:xfrm>
              <a:off x="5040" y="2496"/>
              <a:ext cx="1" cy="1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20000" name="Group 160"/>
          <p:cNvGrpSpPr>
            <a:grpSpLocks/>
          </p:cNvGrpSpPr>
          <p:nvPr/>
        </p:nvGrpSpPr>
        <p:grpSpPr bwMode="auto">
          <a:xfrm>
            <a:off x="8166101" y="3860800"/>
            <a:ext cx="215900" cy="508000"/>
            <a:chOff x="5144" y="2360"/>
            <a:chExt cx="136" cy="320"/>
          </a:xfrm>
        </p:grpSpPr>
        <p:sp>
          <p:nvSpPr>
            <p:cNvPr id="420001" name="Rectangle 161"/>
            <p:cNvSpPr>
              <a:spLocks noChangeArrowheads="1"/>
            </p:cNvSpPr>
            <p:nvPr/>
          </p:nvSpPr>
          <p:spPr bwMode="auto">
            <a:xfrm>
              <a:off x="5144" y="2560"/>
              <a:ext cx="136" cy="12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02" name="Line 162"/>
            <p:cNvSpPr>
              <a:spLocks noChangeShapeType="1"/>
            </p:cNvSpPr>
            <p:nvPr/>
          </p:nvSpPr>
          <p:spPr bwMode="auto">
            <a:xfrm flipV="1">
              <a:off x="5208" y="2360"/>
              <a:ext cx="1" cy="20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03" name="Line 163"/>
            <p:cNvSpPr>
              <a:spLocks noChangeShapeType="1"/>
            </p:cNvSpPr>
            <p:nvPr/>
          </p:nvSpPr>
          <p:spPr bwMode="auto">
            <a:xfrm>
              <a:off x="5192" y="2360"/>
              <a:ext cx="32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04" name="Line 164"/>
            <p:cNvSpPr>
              <a:spLocks noChangeShapeType="1"/>
            </p:cNvSpPr>
            <p:nvPr/>
          </p:nvSpPr>
          <p:spPr bwMode="auto">
            <a:xfrm>
              <a:off x="5208" y="2560"/>
              <a:ext cx="1" cy="12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20005" name="Group 165"/>
          <p:cNvGrpSpPr>
            <a:grpSpLocks/>
          </p:cNvGrpSpPr>
          <p:nvPr/>
        </p:nvGrpSpPr>
        <p:grpSpPr bwMode="auto">
          <a:xfrm>
            <a:off x="7315200" y="3276600"/>
            <a:ext cx="76200" cy="1093788"/>
            <a:chOff x="4608" y="1992"/>
            <a:chExt cx="48" cy="689"/>
          </a:xfrm>
        </p:grpSpPr>
        <p:sp>
          <p:nvSpPr>
            <p:cNvPr id="420006" name="Line 166"/>
            <p:cNvSpPr>
              <a:spLocks noChangeShapeType="1"/>
            </p:cNvSpPr>
            <p:nvPr/>
          </p:nvSpPr>
          <p:spPr bwMode="auto">
            <a:xfrm>
              <a:off x="4608" y="2680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07" name="Line 167"/>
            <p:cNvSpPr>
              <a:spLocks noChangeShapeType="1"/>
            </p:cNvSpPr>
            <p:nvPr/>
          </p:nvSpPr>
          <p:spPr bwMode="auto">
            <a:xfrm>
              <a:off x="4608" y="2544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08" name="Line 168"/>
            <p:cNvSpPr>
              <a:spLocks noChangeShapeType="1"/>
            </p:cNvSpPr>
            <p:nvPr/>
          </p:nvSpPr>
          <p:spPr bwMode="auto">
            <a:xfrm>
              <a:off x="4608" y="2408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09" name="Line 169"/>
            <p:cNvSpPr>
              <a:spLocks noChangeShapeType="1"/>
            </p:cNvSpPr>
            <p:nvPr/>
          </p:nvSpPr>
          <p:spPr bwMode="auto">
            <a:xfrm>
              <a:off x="4608" y="2264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10" name="Line 170"/>
            <p:cNvSpPr>
              <a:spLocks noChangeShapeType="1"/>
            </p:cNvSpPr>
            <p:nvPr/>
          </p:nvSpPr>
          <p:spPr bwMode="auto">
            <a:xfrm>
              <a:off x="4608" y="2128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11" name="Line 171"/>
            <p:cNvSpPr>
              <a:spLocks noChangeShapeType="1"/>
            </p:cNvSpPr>
            <p:nvPr/>
          </p:nvSpPr>
          <p:spPr bwMode="auto">
            <a:xfrm>
              <a:off x="4608" y="1992"/>
              <a:ext cx="48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20012" name="Line 172"/>
          <p:cNvSpPr>
            <a:spLocks noChangeShapeType="1"/>
          </p:cNvSpPr>
          <p:nvPr/>
        </p:nvSpPr>
        <p:spPr bwMode="auto">
          <a:xfrm flipV="1">
            <a:off x="7315201" y="3276600"/>
            <a:ext cx="1412" cy="1092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20013" name="Line 173"/>
          <p:cNvSpPr>
            <a:spLocks noChangeShapeType="1"/>
          </p:cNvSpPr>
          <p:nvPr/>
        </p:nvSpPr>
        <p:spPr bwMode="auto">
          <a:xfrm>
            <a:off x="7315200" y="4368800"/>
            <a:ext cx="1092200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20014" name="Group 174"/>
          <p:cNvGrpSpPr>
            <a:grpSpLocks/>
          </p:cNvGrpSpPr>
          <p:nvPr/>
        </p:nvGrpSpPr>
        <p:grpSpPr bwMode="auto">
          <a:xfrm>
            <a:off x="7288578" y="4365621"/>
            <a:ext cx="997454" cy="504824"/>
            <a:chOff x="4591" y="2678"/>
            <a:chExt cx="629" cy="318"/>
          </a:xfrm>
        </p:grpSpPr>
        <p:sp>
          <p:nvSpPr>
            <p:cNvPr id="420015" name="Rectangle 175"/>
            <p:cNvSpPr>
              <a:spLocks noChangeArrowheads="1"/>
            </p:cNvSpPr>
            <p:nvPr/>
          </p:nvSpPr>
          <p:spPr bwMode="auto">
            <a:xfrm rot="16200000">
              <a:off x="4527" y="2781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Pl/PL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20016" name="Rectangle 176"/>
            <p:cNvSpPr>
              <a:spLocks noChangeArrowheads="1"/>
            </p:cNvSpPr>
            <p:nvPr/>
          </p:nvSpPr>
          <p:spPr bwMode="auto">
            <a:xfrm rot="16200000">
              <a:off x="4669" y="2782"/>
              <a:ext cx="2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PL/MP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20017" name="Rectangle 177"/>
            <p:cNvSpPr>
              <a:spLocks noChangeArrowheads="1"/>
            </p:cNvSpPr>
            <p:nvPr/>
          </p:nvSpPr>
          <p:spPr bwMode="auto">
            <a:xfrm rot="16200000">
              <a:off x="4839" y="2779"/>
              <a:ext cx="31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MP/MP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  <p:sp>
          <p:nvSpPr>
            <p:cNvPr id="420018" name="Rectangle 178"/>
            <p:cNvSpPr>
              <a:spLocks noChangeArrowheads="1"/>
            </p:cNvSpPr>
            <p:nvPr/>
          </p:nvSpPr>
          <p:spPr bwMode="auto">
            <a:xfrm rot="16200000">
              <a:off x="5013" y="2784"/>
              <a:ext cx="2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Helvetica" charset="0"/>
                </a:rPr>
                <a:t>MP/PL</a:t>
              </a:r>
              <a:endParaRPr lang="en-US" sz="2400" b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20019" name="Rectangle 179"/>
          <p:cNvSpPr>
            <a:spLocks noChangeArrowheads="1"/>
          </p:cNvSpPr>
          <p:nvPr/>
        </p:nvSpPr>
        <p:spPr bwMode="auto">
          <a:xfrm rot="16200000">
            <a:off x="6766763" y="3574000"/>
            <a:ext cx="7934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</a:rPr>
              <a:t>Restlessness</a:t>
            </a:r>
            <a:endParaRPr lang="en-US" sz="2400" b="1" smtClean="0">
              <a:solidFill>
                <a:srgbClr val="FFFFFF"/>
              </a:solidFill>
            </a:endParaRPr>
          </a:p>
        </p:txBody>
      </p:sp>
      <p:sp>
        <p:nvSpPr>
          <p:cNvPr id="420020" name="Rectangle 180"/>
          <p:cNvSpPr>
            <a:spLocks noChangeArrowheads="1"/>
          </p:cNvSpPr>
          <p:nvPr/>
        </p:nvSpPr>
        <p:spPr bwMode="auto">
          <a:xfrm>
            <a:off x="1454858" y="3181350"/>
            <a:ext cx="589844" cy="736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20021" name="Line 181"/>
          <p:cNvSpPr>
            <a:spLocks noChangeShapeType="1"/>
          </p:cNvSpPr>
          <p:nvPr/>
        </p:nvSpPr>
        <p:spPr bwMode="auto">
          <a:xfrm flipV="1">
            <a:off x="1749778" y="2535238"/>
            <a:ext cx="1412" cy="6461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20022" name="Line 182"/>
          <p:cNvSpPr>
            <a:spLocks noChangeShapeType="1"/>
          </p:cNvSpPr>
          <p:nvPr/>
        </p:nvSpPr>
        <p:spPr bwMode="auto">
          <a:xfrm>
            <a:off x="1728613" y="2535241"/>
            <a:ext cx="40922" cy="15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20023" name="Line 183"/>
          <p:cNvSpPr>
            <a:spLocks noChangeShapeType="1"/>
          </p:cNvSpPr>
          <p:nvPr/>
        </p:nvSpPr>
        <p:spPr bwMode="auto">
          <a:xfrm flipH="1">
            <a:off x="1751191" y="3200400"/>
            <a:ext cx="1411" cy="6381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20024" name="Line 184"/>
          <p:cNvSpPr>
            <a:spLocks noChangeShapeType="1"/>
          </p:cNvSpPr>
          <p:nvPr/>
        </p:nvSpPr>
        <p:spPr bwMode="auto">
          <a:xfrm>
            <a:off x="1728613" y="3838575"/>
            <a:ext cx="40922" cy="1588"/>
          </a:xfrm>
          <a:prstGeom prst="line">
            <a:avLst/>
          </a:prstGeom>
          <a:noFill/>
          <a:ln w="9525">
            <a:solidFill>
              <a:srgbClr val="27FC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20025" name="Group 185"/>
          <p:cNvGrpSpPr>
            <a:grpSpLocks/>
          </p:cNvGrpSpPr>
          <p:nvPr/>
        </p:nvGrpSpPr>
        <p:grpSpPr bwMode="auto">
          <a:xfrm>
            <a:off x="2187224" y="1470028"/>
            <a:ext cx="591256" cy="2447925"/>
            <a:chOff x="1490" y="1031"/>
            <a:chExt cx="372" cy="1542"/>
          </a:xfrm>
        </p:grpSpPr>
        <p:sp>
          <p:nvSpPr>
            <p:cNvPr id="420026" name="Rectangle 186"/>
            <p:cNvSpPr>
              <a:spLocks noChangeArrowheads="1"/>
            </p:cNvSpPr>
            <p:nvPr/>
          </p:nvSpPr>
          <p:spPr bwMode="auto">
            <a:xfrm>
              <a:off x="1490" y="1852"/>
              <a:ext cx="372" cy="72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27" name="Rectangle 187"/>
            <p:cNvSpPr>
              <a:spLocks noChangeArrowheads="1"/>
            </p:cNvSpPr>
            <p:nvPr/>
          </p:nvSpPr>
          <p:spPr bwMode="auto">
            <a:xfrm>
              <a:off x="1490" y="1852"/>
              <a:ext cx="372" cy="72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28" name="Line 188"/>
            <p:cNvSpPr>
              <a:spLocks noChangeShapeType="1"/>
            </p:cNvSpPr>
            <p:nvPr/>
          </p:nvSpPr>
          <p:spPr bwMode="auto">
            <a:xfrm flipV="1">
              <a:off x="1676" y="1031"/>
              <a:ext cx="1" cy="8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29" name="Line 189"/>
            <p:cNvSpPr>
              <a:spLocks noChangeShapeType="1"/>
            </p:cNvSpPr>
            <p:nvPr/>
          </p:nvSpPr>
          <p:spPr bwMode="auto">
            <a:xfrm>
              <a:off x="1663" y="1031"/>
              <a:ext cx="26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30" name="Line 190"/>
            <p:cNvSpPr>
              <a:spLocks noChangeShapeType="1"/>
            </p:cNvSpPr>
            <p:nvPr/>
          </p:nvSpPr>
          <p:spPr bwMode="auto">
            <a:xfrm>
              <a:off x="1676" y="1852"/>
              <a:ext cx="1" cy="7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20031" name="Group 191"/>
          <p:cNvGrpSpPr>
            <a:grpSpLocks/>
          </p:cNvGrpSpPr>
          <p:nvPr/>
        </p:nvGrpSpPr>
        <p:grpSpPr bwMode="auto">
          <a:xfrm>
            <a:off x="2921000" y="3101975"/>
            <a:ext cx="591256" cy="815975"/>
            <a:chOff x="1952" y="2059"/>
            <a:chExt cx="372" cy="514"/>
          </a:xfrm>
        </p:grpSpPr>
        <p:sp>
          <p:nvSpPr>
            <p:cNvPr id="420032" name="Rectangle 192"/>
            <p:cNvSpPr>
              <a:spLocks noChangeArrowheads="1"/>
            </p:cNvSpPr>
            <p:nvPr/>
          </p:nvSpPr>
          <p:spPr bwMode="auto">
            <a:xfrm>
              <a:off x="1952" y="2523"/>
              <a:ext cx="372" cy="50"/>
            </a:xfrm>
            <a:prstGeom prst="rect">
              <a:avLst/>
            </a:prstGeom>
            <a:solidFill>
              <a:srgbClr val="27FC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33" name="Rectangle 193"/>
            <p:cNvSpPr>
              <a:spLocks noChangeArrowheads="1"/>
            </p:cNvSpPr>
            <p:nvPr/>
          </p:nvSpPr>
          <p:spPr bwMode="auto">
            <a:xfrm>
              <a:off x="1952" y="2523"/>
              <a:ext cx="372" cy="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34" name="Line 194"/>
            <p:cNvSpPr>
              <a:spLocks noChangeShapeType="1"/>
            </p:cNvSpPr>
            <p:nvPr/>
          </p:nvSpPr>
          <p:spPr bwMode="auto">
            <a:xfrm flipV="1">
              <a:off x="2138" y="2059"/>
              <a:ext cx="1" cy="464"/>
            </a:xfrm>
            <a:prstGeom prst="line">
              <a:avLst/>
            </a:prstGeom>
            <a:noFill/>
            <a:ln w="9525">
              <a:solidFill>
                <a:srgbClr val="27FC2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35" name="Line 195"/>
            <p:cNvSpPr>
              <a:spLocks noChangeShapeType="1"/>
            </p:cNvSpPr>
            <p:nvPr/>
          </p:nvSpPr>
          <p:spPr bwMode="auto">
            <a:xfrm>
              <a:off x="2125" y="2059"/>
              <a:ext cx="26" cy="1"/>
            </a:xfrm>
            <a:prstGeom prst="line">
              <a:avLst/>
            </a:prstGeom>
            <a:noFill/>
            <a:ln w="9525">
              <a:solidFill>
                <a:srgbClr val="27FC2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36" name="Line 196"/>
            <p:cNvSpPr>
              <a:spLocks noChangeShapeType="1"/>
            </p:cNvSpPr>
            <p:nvPr/>
          </p:nvSpPr>
          <p:spPr bwMode="auto">
            <a:xfrm>
              <a:off x="2138" y="2523"/>
              <a:ext cx="1" cy="50"/>
            </a:xfrm>
            <a:prstGeom prst="line">
              <a:avLst/>
            </a:prstGeom>
            <a:noFill/>
            <a:ln w="9525">
              <a:solidFill>
                <a:srgbClr val="27FC2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20037" name="Group 197"/>
          <p:cNvGrpSpPr>
            <a:grpSpLocks/>
          </p:cNvGrpSpPr>
          <p:nvPr/>
        </p:nvGrpSpPr>
        <p:grpSpPr bwMode="auto">
          <a:xfrm>
            <a:off x="1382890" y="1470027"/>
            <a:ext cx="11289" cy="2449513"/>
            <a:chOff x="983" y="1031"/>
            <a:chExt cx="7" cy="1543"/>
          </a:xfrm>
        </p:grpSpPr>
        <p:sp>
          <p:nvSpPr>
            <p:cNvPr id="420038" name="Line 198"/>
            <p:cNvSpPr>
              <a:spLocks noChangeShapeType="1"/>
            </p:cNvSpPr>
            <p:nvPr/>
          </p:nvSpPr>
          <p:spPr bwMode="auto">
            <a:xfrm>
              <a:off x="983" y="2573"/>
              <a:ext cx="7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39" name="Line 199"/>
            <p:cNvSpPr>
              <a:spLocks noChangeShapeType="1"/>
            </p:cNvSpPr>
            <p:nvPr/>
          </p:nvSpPr>
          <p:spPr bwMode="auto">
            <a:xfrm>
              <a:off x="983" y="2316"/>
              <a:ext cx="7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40" name="Line 200"/>
            <p:cNvSpPr>
              <a:spLocks noChangeShapeType="1"/>
            </p:cNvSpPr>
            <p:nvPr/>
          </p:nvSpPr>
          <p:spPr bwMode="auto">
            <a:xfrm>
              <a:off x="983" y="2059"/>
              <a:ext cx="7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41" name="Line 201"/>
            <p:cNvSpPr>
              <a:spLocks noChangeShapeType="1"/>
            </p:cNvSpPr>
            <p:nvPr/>
          </p:nvSpPr>
          <p:spPr bwMode="auto">
            <a:xfrm>
              <a:off x="983" y="1802"/>
              <a:ext cx="7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42" name="Line 202"/>
            <p:cNvSpPr>
              <a:spLocks noChangeShapeType="1"/>
            </p:cNvSpPr>
            <p:nvPr/>
          </p:nvSpPr>
          <p:spPr bwMode="auto">
            <a:xfrm>
              <a:off x="983" y="1545"/>
              <a:ext cx="7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43" name="Line 203"/>
            <p:cNvSpPr>
              <a:spLocks noChangeShapeType="1"/>
            </p:cNvSpPr>
            <p:nvPr/>
          </p:nvSpPr>
          <p:spPr bwMode="auto">
            <a:xfrm>
              <a:off x="983" y="1288"/>
              <a:ext cx="7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44" name="Line 204"/>
            <p:cNvSpPr>
              <a:spLocks noChangeShapeType="1"/>
            </p:cNvSpPr>
            <p:nvPr/>
          </p:nvSpPr>
          <p:spPr bwMode="auto">
            <a:xfrm>
              <a:off x="983" y="1031"/>
              <a:ext cx="7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20045" name="Group 205"/>
          <p:cNvGrpSpPr>
            <a:grpSpLocks/>
          </p:cNvGrpSpPr>
          <p:nvPr/>
        </p:nvGrpSpPr>
        <p:grpSpPr bwMode="auto">
          <a:xfrm>
            <a:off x="1382890" y="3905250"/>
            <a:ext cx="2201333" cy="12700"/>
            <a:chOff x="983" y="2565"/>
            <a:chExt cx="1387" cy="8"/>
          </a:xfrm>
        </p:grpSpPr>
        <p:sp>
          <p:nvSpPr>
            <p:cNvPr id="420046" name="Line 206"/>
            <p:cNvSpPr>
              <a:spLocks noChangeShapeType="1"/>
            </p:cNvSpPr>
            <p:nvPr/>
          </p:nvSpPr>
          <p:spPr bwMode="auto">
            <a:xfrm flipV="1">
              <a:off x="983" y="2565"/>
              <a:ext cx="1" cy="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47" name="Line 207"/>
            <p:cNvSpPr>
              <a:spLocks noChangeShapeType="1"/>
            </p:cNvSpPr>
            <p:nvPr/>
          </p:nvSpPr>
          <p:spPr bwMode="auto">
            <a:xfrm flipV="1">
              <a:off x="1445" y="2565"/>
              <a:ext cx="1" cy="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48" name="Line 208"/>
            <p:cNvSpPr>
              <a:spLocks noChangeShapeType="1"/>
            </p:cNvSpPr>
            <p:nvPr/>
          </p:nvSpPr>
          <p:spPr bwMode="auto">
            <a:xfrm flipV="1">
              <a:off x="1907" y="2565"/>
              <a:ext cx="1" cy="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49" name="Line 209"/>
            <p:cNvSpPr>
              <a:spLocks noChangeShapeType="1"/>
            </p:cNvSpPr>
            <p:nvPr/>
          </p:nvSpPr>
          <p:spPr bwMode="auto">
            <a:xfrm flipV="1">
              <a:off x="2369" y="2565"/>
              <a:ext cx="1" cy="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20050" name="Line 210"/>
          <p:cNvSpPr>
            <a:spLocks noChangeShapeType="1"/>
          </p:cNvSpPr>
          <p:nvPr/>
        </p:nvSpPr>
        <p:spPr bwMode="auto">
          <a:xfrm flipV="1">
            <a:off x="1382890" y="1470028"/>
            <a:ext cx="1412" cy="24479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20051" name="Line 211"/>
          <p:cNvSpPr>
            <a:spLocks noChangeShapeType="1"/>
          </p:cNvSpPr>
          <p:nvPr/>
        </p:nvSpPr>
        <p:spPr bwMode="auto">
          <a:xfrm>
            <a:off x="1382890" y="3917950"/>
            <a:ext cx="219992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20052" name="Group 212"/>
          <p:cNvGrpSpPr>
            <a:grpSpLocks/>
          </p:cNvGrpSpPr>
          <p:nvPr/>
        </p:nvGrpSpPr>
        <p:grpSpPr bwMode="auto">
          <a:xfrm>
            <a:off x="1133120" y="1295400"/>
            <a:ext cx="256253" cy="2754313"/>
            <a:chOff x="826" y="921"/>
            <a:chExt cx="163" cy="1735"/>
          </a:xfrm>
        </p:grpSpPr>
        <p:sp>
          <p:nvSpPr>
            <p:cNvPr id="420053" name="Rectangle 213"/>
            <p:cNvSpPr>
              <a:spLocks noChangeArrowheads="1"/>
            </p:cNvSpPr>
            <p:nvPr/>
          </p:nvSpPr>
          <p:spPr bwMode="auto">
            <a:xfrm>
              <a:off x="903" y="2462"/>
              <a:ext cx="82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  <a:latin typeface="Times New Roman" pitchFamily="18" charset="0"/>
                </a:rPr>
                <a:t>0</a:t>
              </a:r>
              <a:endParaRPr lang="en-US" sz="2000" b="1" i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54" name="Rectangle 214"/>
            <p:cNvSpPr>
              <a:spLocks noChangeArrowheads="1"/>
            </p:cNvSpPr>
            <p:nvPr/>
          </p:nvSpPr>
          <p:spPr bwMode="auto">
            <a:xfrm>
              <a:off x="903" y="2205"/>
              <a:ext cx="82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  <a:latin typeface="Times New Roman" pitchFamily="18" charset="0"/>
                </a:rPr>
                <a:t>5</a:t>
              </a:r>
              <a:endParaRPr lang="en-US" sz="2000" b="1" i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55" name="Rectangle 215"/>
            <p:cNvSpPr>
              <a:spLocks noChangeArrowheads="1"/>
            </p:cNvSpPr>
            <p:nvPr/>
          </p:nvSpPr>
          <p:spPr bwMode="auto">
            <a:xfrm>
              <a:off x="826" y="1948"/>
              <a:ext cx="163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  <a:latin typeface="Times New Roman" pitchFamily="18" charset="0"/>
                </a:rPr>
                <a:t>10</a:t>
              </a:r>
              <a:endParaRPr lang="en-US" sz="2000" b="1" i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56" name="Rectangle 216"/>
            <p:cNvSpPr>
              <a:spLocks noChangeArrowheads="1"/>
            </p:cNvSpPr>
            <p:nvPr/>
          </p:nvSpPr>
          <p:spPr bwMode="auto">
            <a:xfrm>
              <a:off x="826" y="1691"/>
              <a:ext cx="163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  <a:latin typeface="Times New Roman" pitchFamily="18" charset="0"/>
                </a:rPr>
                <a:t>15</a:t>
              </a:r>
              <a:endParaRPr lang="en-US" sz="2000" b="1" i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57" name="Rectangle 217"/>
            <p:cNvSpPr>
              <a:spLocks noChangeArrowheads="1"/>
            </p:cNvSpPr>
            <p:nvPr/>
          </p:nvSpPr>
          <p:spPr bwMode="auto">
            <a:xfrm>
              <a:off x="826" y="1434"/>
              <a:ext cx="163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  <a:latin typeface="Times New Roman" pitchFamily="18" charset="0"/>
                </a:rPr>
                <a:t>20</a:t>
              </a:r>
              <a:endParaRPr lang="en-US" sz="2000" b="1" i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58" name="Rectangle 218"/>
            <p:cNvSpPr>
              <a:spLocks noChangeArrowheads="1"/>
            </p:cNvSpPr>
            <p:nvPr/>
          </p:nvSpPr>
          <p:spPr bwMode="auto">
            <a:xfrm>
              <a:off x="826" y="1178"/>
              <a:ext cx="163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  <a:latin typeface="Times New Roman" pitchFamily="18" charset="0"/>
                </a:rPr>
                <a:t>25</a:t>
              </a:r>
              <a:endParaRPr lang="en-US" sz="2000" b="1" i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59" name="Rectangle 219"/>
            <p:cNvSpPr>
              <a:spLocks noChangeArrowheads="1"/>
            </p:cNvSpPr>
            <p:nvPr/>
          </p:nvSpPr>
          <p:spPr bwMode="auto">
            <a:xfrm>
              <a:off x="826" y="921"/>
              <a:ext cx="163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  <a:latin typeface="Times New Roman" pitchFamily="18" charset="0"/>
                </a:rPr>
                <a:t>30</a:t>
              </a:r>
              <a:endParaRPr lang="en-US" sz="2000" b="1" i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20060" name="Rectangle 220"/>
          <p:cNvSpPr>
            <a:spLocks noChangeArrowheads="1"/>
          </p:cNvSpPr>
          <p:nvPr/>
        </p:nvSpPr>
        <p:spPr bwMode="auto">
          <a:xfrm rot="16200000">
            <a:off x="204395" y="2850636"/>
            <a:ext cx="1394613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% Change</a:t>
            </a:r>
            <a:endParaRPr lang="en-US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20061" name="Text Box 221"/>
          <p:cNvSpPr txBox="1">
            <a:spLocks noChangeArrowheads="1"/>
          </p:cNvSpPr>
          <p:nvPr/>
        </p:nvSpPr>
        <p:spPr bwMode="auto">
          <a:xfrm rot="-5366298">
            <a:off x="1126140" y="4290727"/>
            <a:ext cx="1210588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Unexpected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MP</a:t>
            </a:r>
          </a:p>
        </p:txBody>
      </p:sp>
      <p:sp>
        <p:nvSpPr>
          <p:cNvPr id="420062" name="Text Box 222"/>
          <p:cNvSpPr txBox="1">
            <a:spLocks noChangeArrowheads="1"/>
          </p:cNvSpPr>
          <p:nvPr/>
        </p:nvSpPr>
        <p:spPr bwMode="auto">
          <a:xfrm rot="-5366298">
            <a:off x="1994933" y="4288346"/>
            <a:ext cx="994182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Expected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MP</a:t>
            </a:r>
          </a:p>
        </p:txBody>
      </p:sp>
      <p:sp>
        <p:nvSpPr>
          <p:cNvPr id="420063" name="Text Box 223"/>
          <p:cNvSpPr txBox="1">
            <a:spLocks noChangeArrowheads="1"/>
          </p:cNvSpPr>
          <p:nvPr/>
        </p:nvSpPr>
        <p:spPr bwMode="auto">
          <a:xfrm rot="-5366298">
            <a:off x="2530498" y="4365339"/>
            <a:ext cx="1294650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Expected MP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Got Placebo</a:t>
            </a:r>
          </a:p>
        </p:txBody>
      </p:sp>
      <p:sp>
        <p:nvSpPr>
          <p:cNvPr id="420064" name="Text Box 224"/>
          <p:cNvSpPr txBox="1">
            <a:spLocks noChangeArrowheads="1"/>
          </p:cNvSpPr>
          <p:nvPr/>
        </p:nvSpPr>
        <p:spPr bwMode="auto">
          <a:xfrm>
            <a:off x="1066800" y="6477000"/>
            <a:ext cx="8050932" cy="3385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FFFF00"/>
                </a:solidFill>
              </a:rPr>
              <a:t>Source: </a:t>
            </a:r>
            <a:r>
              <a:rPr lang="en-US" sz="1600" b="1" i="1" dirty="0" err="1" smtClean="0">
                <a:solidFill>
                  <a:srgbClr val="FFFF00"/>
                </a:solidFill>
              </a:rPr>
              <a:t>Volkow</a:t>
            </a:r>
            <a:r>
              <a:rPr lang="en-US" sz="1600" b="1" i="1" dirty="0" smtClean="0">
                <a:solidFill>
                  <a:srgbClr val="FFFF00"/>
                </a:solidFill>
              </a:rPr>
              <a:t>, ND et al., Journal of Neuroscience, 23, pp. 11461-11468, December 2003.</a:t>
            </a:r>
          </a:p>
        </p:txBody>
      </p:sp>
    </p:spTree>
    <p:extLst>
      <p:ext uri="{BB962C8B-B14F-4D97-AF65-F5344CB8AC3E}">
        <p14:creationId xmlns="" xmlns:p14="http://schemas.microsoft.com/office/powerpoint/2010/main" val="3957405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Where the Rubber Meets the Road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  <a:t>Data from Dr. Lloyd Gordon from the treatment of patients at COPAC </a:t>
            </a:r>
            <a:b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  <a:t>Information obtained from CAPTASA 2012 website</a:t>
            </a:r>
            <a:b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400" dirty="0"/>
              <a:t>Two interviewers had to agree with diagnosis (MD, PhD, PNP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Hx</a:t>
            </a:r>
            <a:r>
              <a:rPr lang="en-US" sz="2400" dirty="0"/>
              <a:t> of stimulant abuse not exclusionary unless </a:t>
            </a:r>
            <a:r>
              <a:rPr lang="en-US" sz="2400" dirty="0" smtClean="0"/>
              <a:t>DOC</a:t>
            </a:r>
          </a:p>
          <a:p>
            <a:endParaRPr lang="en-US" sz="2400" dirty="0"/>
          </a:p>
          <a:p>
            <a:r>
              <a:rPr lang="en-US" sz="2400" dirty="0"/>
              <a:t>Initial poor outcomes on Adderall led to switch to “safer” drugs (e.g. </a:t>
            </a:r>
            <a:r>
              <a:rPr lang="en-US" sz="2400" dirty="0" err="1"/>
              <a:t>Concerta</a:t>
            </a:r>
            <a:r>
              <a:rPr lang="en-US" sz="2400" dirty="0"/>
              <a:t>, </a:t>
            </a:r>
            <a:r>
              <a:rPr lang="en-US" sz="2400" dirty="0" err="1"/>
              <a:t>Vyvanse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/>
              <a:t>One psychiatrist did all med. </a:t>
            </a:r>
            <a:r>
              <a:rPr lang="en-US" sz="2400" dirty="0" smtClean="0"/>
              <a:t>adjustments</a:t>
            </a:r>
          </a:p>
          <a:p>
            <a:endParaRPr lang="en-US" sz="2400" dirty="0"/>
          </a:p>
          <a:p>
            <a:r>
              <a:rPr lang="en-US" sz="2400" dirty="0"/>
              <a:t>Inclusion</a:t>
            </a:r>
          </a:p>
          <a:p>
            <a:pPr lvl="1"/>
            <a:r>
              <a:rPr lang="en-US" dirty="0" smtClean="0"/>
              <a:t>No discussion on unit</a:t>
            </a:r>
          </a:p>
          <a:p>
            <a:pPr lvl="1"/>
            <a:r>
              <a:rPr lang="en-US" dirty="0" smtClean="0"/>
              <a:t>1 year enrollment in treatment</a:t>
            </a:r>
          </a:p>
          <a:p>
            <a:pPr lvl="1"/>
            <a:r>
              <a:rPr lang="en-US" dirty="0" smtClean="0"/>
              <a:t>Leaving treatment meant no follow-up from providers</a:t>
            </a:r>
          </a:p>
          <a:p>
            <a:pPr lvl="1"/>
            <a:r>
              <a:rPr lang="en-US" dirty="0" smtClean="0"/>
              <a:t>1+ prior CD treatments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000" dirty="0" smtClean="0"/>
              <a:t>All had CBT manually/workbook driven and special groups with psychiatrist and psychiatric NP</a:t>
            </a:r>
          </a:p>
          <a:p>
            <a:endParaRPr lang="en-US" sz="2000" dirty="0" smtClean="0"/>
          </a:p>
          <a:p>
            <a:r>
              <a:rPr lang="en-US" sz="2000" dirty="0" smtClean="0"/>
              <a:t>Behavioral problems resulted in one verbal warning, then behavioral contract, then discharge</a:t>
            </a:r>
          </a:p>
          <a:p>
            <a:endParaRPr lang="en-US" sz="2000" dirty="0" smtClean="0"/>
          </a:p>
          <a:p>
            <a:r>
              <a:rPr lang="en-US" sz="2000" dirty="0" smtClean="0"/>
              <a:t>N=43</a:t>
            </a:r>
          </a:p>
          <a:p>
            <a:endParaRPr lang="en-US" sz="2000" dirty="0" smtClean="0"/>
          </a:p>
          <a:p>
            <a:r>
              <a:rPr lang="en-US" sz="2000" dirty="0" smtClean="0"/>
              <a:t>Ages 18-55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1386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AGE DISTRIBUTION CONTROL VS STIMULANT</a:t>
            </a:r>
          </a:p>
        </p:txBody>
      </p:sp>
      <p:graphicFrame>
        <p:nvGraphicFramePr>
          <p:cNvPr id="2" name="Objec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31519442"/>
              </p:ext>
            </p:extLst>
          </p:nvPr>
        </p:nvGraphicFramePr>
        <p:xfrm>
          <a:off x="279400" y="2336806"/>
          <a:ext cx="9542463" cy="289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62467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RELAPSE AND LOST TO FOLLOW UP FOR STIMULANT TREATMENT OF ADHD</a:t>
            </a:r>
            <a:br>
              <a:rPr lang="en-US" sz="28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</a:br>
            <a:r>
              <a:rPr lang="en-US" sz="28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BY QUARTER</a:t>
            </a:r>
            <a:br>
              <a:rPr lang="en-US" sz="28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</a:br>
            <a:r>
              <a:rPr lang="en-US" sz="28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100%(43/43)</a:t>
            </a:r>
          </a:p>
        </p:txBody>
      </p:sp>
      <p:graphicFrame>
        <p:nvGraphicFramePr>
          <p:cNvPr id="2" name="Objec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26261048"/>
              </p:ext>
            </p:extLst>
          </p:nvPr>
        </p:nvGraphicFramePr>
        <p:xfrm>
          <a:off x="203200" y="2336807"/>
          <a:ext cx="9578181" cy="295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08216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Results and Conclusions of COPAC Study</a:t>
            </a:r>
            <a:endParaRPr lang="en-US" sz="28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800601"/>
          </a:xfrm>
        </p:spPr>
        <p:txBody>
          <a:bodyPr>
            <a:noAutofit/>
          </a:bodyPr>
          <a:lstStyle/>
          <a:p>
            <a:r>
              <a:rPr lang="en-US" sz="2000" dirty="0" smtClean="0"/>
              <a:t>100% (43/43) participants were relapsed and/or lost to follow-up.</a:t>
            </a:r>
          </a:p>
          <a:p>
            <a:endParaRPr lang="en-US" sz="2000" dirty="0" smtClean="0"/>
          </a:p>
          <a:p>
            <a:r>
              <a:rPr lang="en-US" sz="2000" dirty="0" smtClean="0"/>
              <a:t>31% of controls (12/39) relapsed and/or were lost to follow-up</a:t>
            </a:r>
          </a:p>
          <a:p>
            <a:endParaRPr lang="en-US" sz="2000" dirty="0" smtClean="0"/>
          </a:p>
          <a:p>
            <a:r>
              <a:rPr lang="en-US" sz="2000" dirty="0" smtClean="0"/>
              <a:t>Only 25% of the stimulant group had abused stimulants in the past</a:t>
            </a:r>
          </a:p>
          <a:p>
            <a:endParaRPr lang="en-US" sz="2000" dirty="0" smtClean="0"/>
          </a:p>
          <a:p>
            <a:r>
              <a:rPr lang="en-US" sz="2000" dirty="0" smtClean="0"/>
              <a:t>There were many more behavioral discharges in the stimulant vs. control groups though the disease severity was equal.  (Some of the control group participants were given </a:t>
            </a:r>
            <a:r>
              <a:rPr lang="en-US" sz="2000" dirty="0" err="1" smtClean="0"/>
              <a:t>Welbutrin</a:t>
            </a:r>
            <a:r>
              <a:rPr lang="en-US" sz="2000" dirty="0" smtClean="0"/>
              <a:t> or Clonidine. Strattera was not available at the time of the study.)</a:t>
            </a:r>
          </a:p>
          <a:p>
            <a:endParaRPr lang="en-US" sz="2000" dirty="0" smtClean="0"/>
          </a:p>
          <a:p>
            <a:r>
              <a:rPr lang="en-US" sz="2000" dirty="0" smtClean="0"/>
              <a:t>Stimulants do not work in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year of treatment.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075749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4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The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CA" sz="1400" dirty="0" smtClean="0"/>
              <a:t>ADD is very difficult to diagnose</a:t>
            </a:r>
          </a:p>
          <a:p>
            <a:pPr lvl="1">
              <a:defRPr/>
            </a:pPr>
            <a:r>
              <a:rPr lang="en-CA" sz="1400" dirty="0" smtClean="0"/>
              <a:t>There is no distinct profile on testing, most of what is used in adults is self-report,  and even sophisticated testing can be “fooled”</a:t>
            </a:r>
          </a:p>
          <a:p>
            <a:pPr lvl="1">
              <a:defRPr/>
            </a:pPr>
            <a:r>
              <a:rPr lang="en-CA" sz="1400" dirty="0" smtClean="0"/>
              <a:t>Expectancy effects on self-report of symptoms and treatment (with stimulants) are large</a:t>
            </a:r>
          </a:p>
          <a:p>
            <a:pPr lvl="1">
              <a:defRPr/>
            </a:pPr>
            <a:r>
              <a:rPr lang="en-CA" sz="1400" dirty="0" smtClean="0"/>
              <a:t>Because a person likes having more energy and can “get more done” on stimulants, it does not mean they have ADD.</a:t>
            </a:r>
          </a:p>
          <a:p>
            <a:pPr lvl="1">
              <a:defRPr/>
            </a:pPr>
            <a:endParaRPr lang="en-CA" sz="1400" dirty="0" smtClean="0"/>
          </a:p>
          <a:p>
            <a:pPr>
              <a:defRPr/>
            </a:pPr>
            <a:r>
              <a:rPr lang="en-CA" sz="1400" dirty="0" smtClean="0"/>
              <a:t>Most experienced practitioners, if they are brutally honest, will probably admit that they are almost never sure about the diagnosis.</a:t>
            </a:r>
          </a:p>
          <a:p>
            <a:pPr>
              <a:defRPr/>
            </a:pPr>
            <a:endParaRPr lang="en-CA" sz="1400" dirty="0" smtClean="0"/>
          </a:p>
          <a:p>
            <a:pPr>
              <a:defRPr/>
            </a:pPr>
            <a:r>
              <a:rPr lang="en-CA" sz="1400" dirty="0" smtClean="0"/>
              <a:t>The best predictor of the likely diagnosis of ADD is the patient deciding they have it.</a:t>
            </a:r>
          </a:p>
          <a:p>
            <a:pPr>
              <a:defRPr/>
            </a:pPr>
            <a:endParaRPr lang="en-CA" sz="1400" dirty="0" smtClean="0"/>
          </a:p>
          <a:p>
            <a:pPr>
              <a:defRPr/>
            </a:pPr>
            <a:r>
              <a:rPr lang="en-CA" sz="1400" dirty="0" smtClean="0"/>
              <a:t>The greatest disability that can be directly linked to the diagnosis is academic difficulty.</a:t>
            </a:r>
          </a:p>
          <a:p>
            <a:pPr>
              <a:defRPr/>
            </a:pPr>
            <a:endParaRPr lang="en-CA" sz="1400" dirty="0" smtClean="0"/>
          </a:p>
          <a:p>
            <a:pPr>
              <a:defRPr/>
            </a:pPr>
            <a:r>
              <a:rPr lang="en-CA" sz="1400" dirty="0" smtClean="0"/>
              <a:t>ADD symptoms and personality traits are difficult to differentiate.</a:t>
            </a:r>
          </a:p>
          <a:p>
            <a:pPr>
              <a:defRPr/>
            </a:pPr>
            <a:endParaRPr lang="en-CA" sz="1400" dirty="0" smtClean="0"/>
          </a:p>
          <a:p>
            <a:pPr>
              <a:defRPr/>
            </a:pPr>
            <a:r>
              <a:rPr lang="en-CA" sz="1400" dirty="0" smtClean="0"/>
              <a:t>People want a quick fix.</a:t>
            </a:r>
          </a:p>
          <a:p>
            <a:pPr lvl="1">
              <a:defRPr/>
            </a:pPr>
            <a:endParaRPr lang="en-CA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13267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The Benefits of Recovery</a:t>
            </a:r>
            <a:endParaRPr lang="en-US" sz="40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Living in the solution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One day at a time, easy does it, first things first, keep it simple</a:t>
            </a:r>
          </a:p>
          <a:p>
            <a:pPr lvl="1"/>
            <a:r>
              <a:rPr lang="en-US" dirty="0" smtClean="0"/>
              <a:t>Acceptance</a:t>
            </a:r>
          </a:p>
          <a:p>
            <a:pPr lvl="1"/>
            <a:r>
              <a:rPr lang="en-US" dirty="0" smtClean="0"/>
              <a:t>Utilize tools such as smart phones</a:t>
            </a:r>
          </a:p>
          <a:p>
            <a:pPr lvl="1"/>
            <a:r>
              <a:rPr lang="en-US" dirty="0" smtClean="0"/>
              <a:t>Delegate</a:t>
            </a:r>
          </a:p>
          <a:p>
            <a:pPr lvl="1"/>
            <a:r>
              <a:rPr lang="en-US" dirty="0" smtClean="0"/>
              <a:t>View the energy and creativity as wonderful gifts</a:t>
            </a:r>
          </a:p>
          <a:p>
            <a:pPr lvl="1"/>
            <a:r>
              <a:rPr lang="en-US" dirty="0" smtClean="0"/>
              <a:t>Consider safe medications, but don’t expect to be “normal” (False expectation of stimulants as cure.)</a:t>
            </a:r>
          </a:p>
        </p:txBody>
      </p:sp>
    </p:spTree>
    <p:extLst>
      <p:ext uri="{BB962C8B-B14F-4D97-AF65-F5344CB8AC3E}">
        <p14:creationId xmlns="" xmlns:p14="http://schemas.microsoft.com/office/powerpoint/2010/main" val="9953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Medications for ADHD</a:t>
            </a:r>
            <a:endParaRPr lang="en-US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Stimulants</a:t>
            </a:r>
          </a:p>
          <a:p>
            <a:pPr lvl="1"/>
            <a:r>
              <a:rPr lang="en-US" dirty="0" smtClean="0"/>
              <a:t>Methylphenidate (Ritalin, </a:t>
            </a:r>
            <a:r>
              <a:rPr lang="en-US" dirty="0" err="1" smtClean="0"/>
              <a:t>Concerta</a:t>
            </a:r>
            <a:r>
              <a:rPr lang="en-US" dirty="0" smtClean="0"/>
              <a:t>, </a:t>
            </a:r>
            <a:r>
              <a:rPr lang="en-US" dirty="0" err="1" smtClean="0"/>
              <a:t>Daytrana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Dexmethylphenidate</a:t>
            </a:r>
            <a:r>
              <a:rPr lang="en-US" dirty="0" smtClean="0"/>
              <a:t> (Focalin)</a:t>
            </a:r>
          </a:p>
          <a:p>
            <a:pPr lvl="1"/>
            <a:r>
              <a:rPr lang="en-US" dirty="0" smtClean="0"/>
              <a:t>Amphetamine/</a:t>
            </a:r>
            <a:r>
              <a:rPr lang="en-US" dirty="0" err="1" smtClean="0"/>
              <a:t>dextroamphetamine</a:t>
            </a:r>
            <a:r>
              <a:rPr lang="en-US" dirty="0" smtClean="0"/>
              <a:t> (Adderall)</a:t>
            </a:r>
          </a:p>
          <a:p>
            <a:pPr lvl="1"/>
            <a:r>
              <a:rPr lang="en-US" dirty="0" err="1" smtClean="0"/>
              <a:t>Dextroamphetamine</a:t>
            </a:r>
            <a:r>
              <a:rPr lang="en-US" dirty="0" smtClean="0"/>
              <a:t> (Dexedrine)</a:t>
            </a:r>
          </a:p>
          <a:p>
            <a:pPr lvl="1"/>
            <a:r>
              <a:rPr lang="en-US" dirty="0" err="1" smtClean="0"/>
              <a:t>Lisdexamfetamine</a:t>
            </a:r>
            <a:r>
              <a:rPr lang="en-US" dirty="0" smtClean="0"/>
              <a:t> (</a:t>
            </a:r>
            <a:r>
              <a:rPr lang="en-US" dirty="0" err="1" smtClean="0"/>
              <a:t>Vyvanse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Modafinil</a:t>
            </a:r>
            <a:r>
              <a:rPr lang="en-US" dirty="0" err="1"/>
              <a:t>,</a:t>
            </a:r>
            <a:r>
              <a:rPr lang="en-US" dirty="0" err="1" smtClean="0"/>
              <a:t>amodafinil</a:t>
            </a:r>
            <a:r>
              <a:rPr lang="en-US" dirty="0" smtClean="0"/>
              <a:t> (Provigil/</a:t>
            </a:r>
            <a:r>
              <a:rPr lang="en-US" dirty="0" err="1" smtClean="0"/>
              <a:t>Nuvigil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Antidyskinetic</a:t>
            </a:r>
            <a:r>
              <a:rPr lang="en-US" dirty="0" smtClean="0"/>
              <a:t>/Antiviral</a:t>
            </a:r>
          </a:p>
          <a:p>
            <a:pPr lvl="1"/>
            <a:r>
              <a:rPr lang="en-US" dirty="0" smtClean="0"/>
              <a:t>Amantadine (</a:t>
            </a:r>
            <a:r>
              <a:rPr lang="en-US" dirty="0" err="1" smtClean="0"/>
              <a:t>Symmetrel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Alpha agonists</a:t>
            </a:r>
          </a:p>
          <a:p>
            <a:pPr lvl="1"/>
            <a:r>
              <a:rPr lang="en-US" dirty="0" smtClean="0"/>
              <a:t>Clonidine, </a:t>
            </a:r>
            <a:r>
              <a:rPr lang="en-US" dirty="0" err="1" smtClean="0"/>
              <a:t>Guanfacine</a:t>
            </a:r>
            <a:r>
              <a:rPr lang="en-US" dirty="0" smtClean="0"/>
              <a:t> (</a:t>
            </a:r>
            <a:r>
              <a:rPr lang="en-US" dirty="0" err="1" smtClean="0"/>
              <a:t>Kapvay</a:t>
            </a:r>
            <a:r>
              <a:rPr lang="en-US" dirty="0" smtClean="0"/>
              <a:t>, </a:t>
            </a:r>
            <a:r>
              <a:rPr lang="en-US" dirty="0" err="1" smtClean="0"/>
              <a:t>Intuniv</a:t>
            </a:r>
            <a:r>
              <a:rPr lang="en-US" dirty="0" smtClean="0"/>
              <a:t>)</a:t>
            </a:r>
          </a:p>
          <a:p>
            <a:pPr marL="11427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Non-stimulants</a:t>
            </a:r>
          </a:p>
          <a:p>
            <a:pPr lvl="1"/>
            <a:r>
              <a:rPr lang="en-US" dirty="0" err="1" smtClean="0"/>
              <a:t>Atomoxetine</a:t>
            </a:r>
            <a:r>
              <a:rPr lang="en-US" dirty="0" smtClean="0"/>
              <a:t> (Strattera)</a:t>
            </a:r>
          </a:p>
          <a:p>
            <a:pPr lvl="1"/>
            <a:r>
              <a:rPr lang="en-US" dirty="0" err="1" smtClean="0"/>
              <a:t>Buproprion</a:t>
            </a:r>
            <a:r>
              <a:rPr lang="en-US" dirty="0" smtClean="0"/>
              <a:t> (</a:t>
            </a:r>
            <a:r>
              <a:rPr lang="en-US" dirty="0" err="1" smtClean="0"/>
              <a:t>Welbutrin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Tricyclics</a:t>
            </a:r>
            <a:endParaRPr lang="en-US" dirty="0" smtClean="0"/>
          </a:p>
          <a:p>
            <a:pPr lvl="1"/>
            <a:r>
              <a:rPr lang="en-US" dirty="0" smtClean="0"/>
              <a:t>Imipramine, </a:t>
            </a:r>
            <a:r>
              <a:rPr lang="en-US" dirty="0" err="1" smtClean="0"/>
              <a:t>Desipramine</a:t>
            </a:r>
            <a:r>
              <a:rPr lang="en-US" dirty="0" smtClean="0"/>
              <a:t>, </a:t>
            </a:r>
            <a:r>
              <a:rPr lang="en-US" dirty="0" err="1" smtClean="0"/>
              <a:t>Nortriptylene</a:t>
            </a:r>
            <a:endParaRPr lang="en-US" dirty="0" smtClean="0"/>
          </a:p>
          <a:p>
            <a:r>
              <a:rPr lang="en-US" dirty="0" smtClean="0"/>
              <a:t>SSRIs/SNRIs</a:t>
            </a:r>
          </a:p>
          <a:p>
            <a:pPr lvl="1"/>
            <a:r>
              <a:rPr lang="en-US" dirty="0" smtClean="0"/>
              <a:t>Fluoxetine (Prozac)</a:t>
            </a:r>
          </a:p>
          <a:p>
            <a:pPr lvl="1"/>
            <a:r>
              <a:rPr lang="en-US" dirty="0" smtClean="0"/>
              <a:t>Venlafaxine (Effexor)</a:t>
            </a:r>
          </a:p>
          <a:p>
            <a:r>
              <a:rPr lang="en-US" dirty="0" smtClean="0"/>
              <a:t>Mood Stabilizers/Antipsychotics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73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828800"/>
            <a:ext cx="8260672" cy="2590800"/>
          </a:xfrm>
        </p:spPr>
        <p:txBody>
          <a:bodyPr>
            <a:normAutofit/>
          </a:bodyPr>
          <a:lstStyle/>
          <a:p>
            <a:r>
              <a:rPr lang="en-US" sz="48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Why not use stimulants?</a:t>
            </a:r>
          </a:p>
        </p:txBody>
      </p:sp>
    </p:spTree>
    <p:extLst>
      <p:ext uri="{BB962C8B-B14F-4D97-AF65-F5344CB8AC3E}">
        <p14:creationId xmlns="" xmlns:p14="http://schemas.microsoft.com/office/powerpoint/2010/main" val="32235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27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6350"/>
            <a:ext cx="9144000" cy="1143000"/>
          </a:xfrm>
        </p:spPr>
        <p:txBody>
          <a:bodyPr anchor="ctr"/>
          <a:lstStyle/>
          <a:p>
            <a:pPr eaLnBrk="1" hangingPunct="1"/>
            <a:r>
              <a:rPr lang="en-US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Description</a:t>
            </a:r>
            <a:endParaRPr lang="en-US" dirty="0" smtClean="0">
              <a:latin typeface="Algerian" pitchFamily="8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76600"/>
            <a:ext cx="8643938" cy="3438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b="1" dirty="0">
                <a:solidFill>
                  <a:schemeClr val="tx1"/>
                </a:solidFill>
                <a:latin typeface="+mj-lt"/>
                <a:cs typeface="Helvetica" pitchFamily="34" charset="0"/>
              </a:rPr>
              <a:t>Amphetamine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Helvetica" pitchFamily="34" charset="0"/>
              </a:rPr>
              <a:t> is a stimulant that is primarily used to treat narcolepsy and attention-deficit hyperactivity disorder. It is also used recreationally as a club drug and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as a performance enhancer.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Prescription amphetamines are subject to diversion and are one of the most frequently- abused drugs in high schools and colleges.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+mj-lt"/>
            </a:endParaRPr>
          </a:p>
          <a:p>
            <a:pPr lvl="0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A Schedule II drug is classified as one that has a high potential for abuse, has a currently-accepted </a:t>
            </a:r>
            <a:r>
              <a:rPr lang="en-US" sz="2000">
                <a:solidFill>
                  <a:prstClr val="black"/>
                </a:solidFill>
                <a:latin typeface="+mj-lt"/>
              </a:rPr>
              <a:t>medical </a:t>
            </a:r>
            <a:r>
              <a:rPr lang="en-US" sz="2000" smtClean="0">
                <a:solidFill>
                  <a:prstClr val="black"/>
                </a:solidFill>
                <a:latin typeface="+mj-lt"/>
              </a:rPr>
              <a:t>use under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severe restrictions, and has a high possibility of severe psychological and physiological dependence. </a:t>
            </a:r>
          </a:p>
          <a:p>
            <a:pPr lvl="0">
              <a:lnSpc>
                <a:spcPct val="90000"/>
              </a:lnSpc>
            </a:pPr>
            <a:endParaRPr lang="en-US" sz="2000" dirty="0">
              <a:solidFill>
                <a:prstClr val="black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endParaRPr lang="en-US" sz="1900" dirty="0">
              <a:latin typeface="Helvetica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914400"/>
            <a:ext cx="7880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60186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552"/>
          <p:cNvGrpSpPr>
            <a:grpSpLocks/>
          </p:cNvGrpSpPr>
          <p:nvPr/>
        </p:nvGrpSpPr>
        <p:grpSpPr bwMode="auto">
          <a:xfrm>
            <a:off x="438154" y="866775"/>
            <a:ext cx="4140197" cy="2971800"/>
            <a:chOff x="213" y="528"/>
            <a:chExt cx="2608" cy="1872"/>
          </a:xfrm>
        </p:grpSpPr>
        <p:sp>
          <p:nvSpPr>
            <p:cNvPr id="29061" name="Rectangle 4"/>
            <p:cNvSpPr>
              <a:spLocks noChangeArrowheads="1"/>
            </p:cNvSpPr>
            <p:nvPr/>
          </p:nvSpPr>
          <p:spPr bwMode="auto">
            <a:xfrm>
              <a:off x="213" y="528"/>
              <a:ext cx="2603" cy="1872"/>
            </a:xfrm>
            <a:prstGeom prst="rect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99"/>
                </a:gs>
                <a:gs pos="100000">
                  <a:srgbClr val="00336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66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62" name="Line 5"/>
            <p:cNvSpPr>
              <a:spLocks noChangeShapeType="1"/>
            </p:cNvSpPr>
            <p:nvPr/>
          </p:nvSpPr>
          <p:spPr bwMode="auto">
            <a:xfrm>
              <a:off x="770" y="718"/>
              <a:ext cx="1" cy="131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63" name="Line 6"/>
            <p:cNvSpPr>
              <a:spLocks noChangeShapeType="1"/>
            </p:cNvSpPr>
            <p:nvPr/>
          </p:nvSpPr>
          <p:spPr bwMode="auto">
            <a:xfrm>
              <a:off x="738" y="1916"/>
              <a:ext cx="32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64" name="Line 7"/>
            <p:cNvSpPr>
              <a:spLocks noChangeShapeType="1"/>
            </p:cNvSpPr>
            <p:nvPr/>
          </p:nvSpPr>
          <p:spPr bwMode="auto">
            <a:xfrm>
              <a:off x="738" y="1796"/>
              <a:ext cx="32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65" name="Line 8"/>
            <p:cNvSpPr>
              <a:spLocks noChangeShapeType="1"/>
            </p:cNvSpPr>
            <p:nvPr/>
          </p:nvSpPr>
          <p:spPr bwMode="auto">
            <a:xfrm>
              <a:off x="738" y="1675"/>
              <a:ext cx="32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66" name="Line 9"/>
            <p:cNvSpPr>
              <a:spLocks noChangeShapeType="1"/>
            </p:cNvSpPr>
            <p:nvPr/>
          </p:nvSpPr>
          <p:spPr bwMode="auto">
            <a:xfrm>
              <a:off x="738" y="1556"/>
              <a:ext cx="32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67" name="Line 10"/>
            <p:cNvSpPr>
              <a:spLocks noChangeShapeType="1"/>
            </p:cNvSpPr>
            <p:nvPr/>
          </p:nvSpPr>
          <p:spPr bwMode="auto">
            <a:xfrm>
              <a:off x="738" y="1436"/>
              <a:ext cx="32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68" name="Line 11"/>
            <p:cNvSpPr>
              <a:spLocks noChangeShapeType="1"/>
            </p:cNvSpPr>
            <p:nvPr/>
          </p:nvSpPr>
          <p:spPr bwMode="auto">
            <a:xfrm>
              <a:off x="738" y="1319"/>
              <a:ext cx="32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69" name="Line 12"/>
            <p:cNvSpPr>
              <a:spLocks noChangeShapeType="1"/>
            </p:cNvSpPr>
            <p:nvPr/>
          </p:nvSpPr>
          <p:spPr bwMode="auto">
            <a:xfrm>
              <a:off x="738" y="1198"/>
              <a:ext cx="32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70" name="Line 13"/>
            <p:cNvSpPr>
              <a:spLocks noChangeShapeType="1"/>
            </p:cNvSpPr>
            <p:nvPr/>
          </p:nvSpPr>
          <p:spPr bwMode="auto">
            <a:xfrm>
              <a:off x="738" y="1078"/>
              <a:ext cx="32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71" name="Line 14"/>
            <p:cNvSpPr>
              <a:spLocks noChangeShapeType="1"/>
            </p:cNvSpPr>
            <p:nvPr/>
          </p:nvSpPr>
          <p:spPr bwMode="auto">
            <a:xfrm>
              <a:off x="738" y="958"/>
              <a:ext cx="32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72" name="Line 15"/>
            <p:cNvSpPr>
              <a:spLocks noChangeShapeType="1"/>
            </p:cNvSpPr>
            <p:nvPr/>
          </p:nvSpPr>
          <p:spPr bwMode="auto">
            <a:xfrm>
              <a:off x="738" y="838"/>
              <a:ext cx="32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73" name="Line 16"/>
            <p:cNvSpPr>
              <a:spLocks noChangeShapeType="1"/>
            </p:cNvSpPr>
            <p:nvPr/>
          </p:nvSpPr>
          <p:spPr bwMode="auto">
            <a:xfrm>
              <a:off x="738" y="718"/>
              <a:ext cx="32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74" name="Rectangle 17"/>
            <p:cNvSpPr>
              <a:spLocks noChangeArrowheads="1"/>
            </p:cNvSpPr>
            <p:nvPr/>
          </p:nvSpPr>
          <p:spPr bwMode="auto">
            <a:xfrm>
              <a:off x="627" y="1997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75" name="Rectangle 18"/>
            <p:cNvSpPr>
              <a:spLocks noChangeArrowheads="1"/>
            </p:cNvSpPr>
            <p:nvPr/>
          </p:nvSpPr>
          <p:spPr bwMode="auto">
            <a:xfrm>
              <a:off x="510" y="1877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100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76" name="Rectangle 19"/>
            <p:cNvSpPr>
              <a:spLocks noChangeArrowheads="1"/>
            </p:cNvSpPr>
            <p:nvPr/>
          </p:nvSpPr>
          <p:spPr bwMode="auto">
            <a:xfrm>
              <a:off x="510" y="1757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200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77" name="Rectangle 20"/>
            <p:cNvSpPr>
              <a:spLocks noChangeArrowheads="1"/>
            </p:cNvSpPr>
            <p:nvPr/>
          </p:nvSpPr>
          <p:spPr bwMode="auto">
            <a:xfrm>
              <a:off x="510" y="1637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300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78" name="Rectangle 21"/>
            <p:cNvSpPr>
              <a:spLocks noChangeArrowheads="1"/>
            </p:cNvSpPr>
            <p:nvPr/>
          </p:nvSpPr>
          <p:spPr bwMode="auto">
            <a:xfrm>
              <a:off x="510" y="1517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400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79" name="Rectangle 22"/>
            <p:cNvSpPr>
              <a:spLocks noChangeArrowheads="1"/>
            </p:cNvSpPr>
            <p:nvPr/>
          </p:nvSpPr>
          <p:spPr bwMode="auto">
            <a:xfrm>
              <a:off x="510" y="1397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500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80" name="Rectangle 23"/>
            <p:cNvSpPr>
              <a:spLocks noChangeArrowheads="1"/>
            </p:cNvSpPr>
            <p:nvPr/>
          </p:nvSpPr>
          <p:spPr bwMode="auto">
            <a:xfrm>
              <a:off x="510" y="1279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600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81" name="Rectangle 24"/>
            <p:cNvSpPr>
              <a:spLocks noChangeArrowheads="1"/>
            </p:cNvSpPr>
            <p:nvPr/>
          </p:nvSpPr>
          <p:spPr bwMode="auto">
            <a:xfrm>
              <a:off x="510" y="1159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700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82" name="Rectangle 25"/>
            <p:cNvSpPr>
              <a:spLocks noChangeArrowheads="1"/>
            </p:cNvSpPr>
            <p:nvPr/>
          </p:nvSpPr>
          <p:spPr bwMode="auto">
            <a:xfrm>
              <a:off x="510" y="1039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800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83" name="Rectangle 26"/>
            <p:cNvSpPr>
              <a:spLocks noChangeArrowheads="1"/>
            </p:cNvSpPr>
            <p:nvPr/>
          </p:nvSpPr>
          <p:spPr bwMode="auto">
            <a:xfrm>
              <a:off x="510" y="919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900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84" name="Rectangle 27"/>
            <p:cNvSpPr>
              <a:spLocks noChangeArrowheads="1"/>
            </p:cNvSpPr>
            <p:nvPr/>
          </p:nvSpPr>
          <p:spPr bwMode="auto">
            <a:xfrm>
              <a:off x="449" y="799"/>
              <a:ext cx="21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1000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85" name="Rectangle 28"/>
            <p:cNvSpPr>
              <a:spLocks noChangeArrowheads="1"/>
            </p:cNvSpPr>
            <p:nvPr/>
          </p:nvSpPr>
          <p:spPr bwMode="auto">
            <a:xfrm>
              <a:off x="449" y="679"/>
              <a:ext cx="20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1100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86" name="Line 29"/>
            <p:cNvSpPr>
              <a:spLocks noChangeShapeType="1"/>
            </p:cNvSpPr>
            <p:nvPr/>
          </p:nvSpPr>
          <p:spPr bwMode="auto">
            <a:xfrm>
              <a:off x="738" y="2036"/>
              <a:ext cx="32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9087" name="Group 30"/>
            <p:cNvGrpSpPr>
              <a:grpSpLocks/>
            </p:cNvGrpSpPr>
            <p:nvPr/>
          </p:nvGrpSpPr>
          <p:grpSpPr bwMode="auto">
            <a:xfrm>
              <a:off x="885" y="1989"/>
              <a:ext cx="1817" cy="230"/>
              <a:chOff x="2351" y="3293"/>
              <a:chExt cx="2004" cy="390"/>
            </a:xfrm>
          </p:grpSpPr>
          <p:sp>
            <p:nvSpPr>
              <p:cNvPr id="29193" name="Line 31"/>
              <p:cNvSpPr>
                <a:spLocks noChangeShapeType="1"/>
              </p:cNvSpPr>
              <p:nvPr/>
            </p:nvSpPr>
            <p:spPr bwMode="auto">
              <a:xfrm>
                <a:off x="2381" y="3383"/>
                <a:ext cx="188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194" name="Line 32"/>
              <p:cNvSpPr>
                <a:spLocks noChangeShapeType="1"/>
              </p:cNvSpPr>
              <p:nvPr/>
            </p:nvSpPr>
            <p:spPr bwMode="auto">
              <a:xfrm flipV="1">
                <a:off x="2381" y="3383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195" name="Line 33"/>
              <p:cNvSpPr>
                <a:spLocks noChangeShapeType="1"/>
              </p:cNvSpPr>
              <p:nvPr/>
            </p:nvSpPr>
            <p:spPr bwMode="auto">
              <a:xfrm flipV="1">
                <a:off x="2507" y="3383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196" name="Line 34"/>
              <p:cNvSpPr>
                <a:spLocks noChangeShapeType="1"/>
              </p:cNvSpPr>
              <p:nvPr/>
            </p:nvSpPr>
            <p:spPr bwMode="auto">
              <a:xfrm flipV="1">
                <a:off x="2632" y="3383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197" name="Line 35"/>
              <p:cNvSpPr>
                <a:spLocks noChangeShapeType="1"/>
              </p:cNvSpPr>
              <p:nvPr/>
            </p:nvSpPr>
            <p:spPr bwMode="auto">
              <a:xfrm flipV="1">
                <a:off x="2758" y="3383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198" name="Line 36"/>
              <p:cNvSpPr>
                <a:spLocks noChangeShapeType="1"/>
              </p:cNvSpPr>
              <p:nvPr/>
            </p:nvSpPr>
            <p:spPr bwMode="auto">
              <a:xfrm flipV="1">
                <a:off x="2884" y="3383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199" name="Line 37"/>
              <p:cNvSpPr>
                <a:spLocks noChangeShapeType="1"/>
              </p:cNvSpPr>
              <p:nvPr/>
            </p:nvSpPr>
            <p:spPr bwMode="auto">
              <a:xfrm flipV="1">
                <a:off x="3010" y="3383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200" name="Line 38"/>
              <p:cNvSpPr>
                <a:spLocks noChangeShapeType="1"/>
              </p:cNvSpPr>
              <p:nvPr/>
            </p:nvSpPr>
            <p:spPr bwMode="auto">
              <a:xfrm flipV="1">
                <a:off x="3136" y="3383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201" name="Line 39"/>
              <p:cNvSpPr>
                <a:spLocks noChangeShapeType="1"/>
              </p:cNvSpPr>
              <p:nvPr/>
            </p:nvSpPr>
            <p:spPr bwMode="auto">
              <a:xfrm flipV="1">
                <a:off x="3261" y="3383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202" name="Line 40"/>
              <p:cNvSpPr>
                <a:spLocks noChangeShapeType="1"/>
              </p:cNvSpPr>
              <p:nvPr/>
            </p:nvSpPr>
            <p:spPr bwMode="auto">
              <a:xfrm flipV="1">
                <a:off x="3387" y="3383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203" name="Line 41"/>
              <p:cNvSpPr>
                <a:spLocks noChangeShapeType="1"/>
              </p:cNvSpPr>
              <p:nvPr/>
            </p:nvSpPr>
            <p:spPr bwMode="auto">
              <a:xfrm flipV="1">
                <a:off x="3513" y="3383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204" name="Line 42"/>
              <p:cNvSpPr>
                <a:spLocks noChangeShapeType="1"/>
              </p:cNvSpPr>
              <p:nvPr/>
            </p:nvSpPr>
            <p:spPr bwMode="auto">
              <a:xfrm flipV="1">
                <a:off x="3639" y="3383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205" name="Line 43"/>
              <p:cNvSpPr>
                <a:spLocks noChangeShapeType="1"/>
              </p:cNvSpPr>
              <p:nvPr/>
            </p:nvSpPr>
            <p:spPr bwMode="auto">
              <a:xfrm flipV="1">
                <a:off x="3764" y="3383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206" name="Line 44"/>
              <p:cNvSpPr>
                <a:spLocks noChangeShapeType="1"/>
              </p:cNvSpPr>
              <p:nvPr/>
            </p:nvSpPr>
            <p:spPr bwMode="auto">
              <a:xfrm flipV="1">
                <a:off x="3890" y="3383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207" name="Line 45"/>
              <p:cNvSpPr>
                <a:spLocks noChangeShapeType="1"/>
              </p:cNvSpPr>
              <p:nvPr/>
            </p:nvSpPr>
            <p:spPr bwMode="auto">
              <a:xfrm flipV="1">
                <a:off x="4016" y="3383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208" name="Line 46"/>
              <p:cNvSpPr>
                <a:spLocks noChangeShapeType="1"/>
              </p:cNvSpPr>
              <p:nvPr/>
            </p:nvSpPr>
            <p:spPr bwMode="auto">
              <a:xfrm flipV="1">
                <a:off x="4142" y="3383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209" name="Line 47"/>
              <p:cNvSpPr>
                <a:spLocks noChangeShapeType="1"/>
              </p:cNvSpPr>
              <p:nvPr/>
            </p:nvSpPr>
            <p:spPr bwMode="auto">
              <a:xfrm flipV="1">
                <a:off x="4268" y="3383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210" name="Line 48"/>
              <p:cNvSpPr>
                <a:spLocks noChangeShapeType="1"/>
              </p:cNvSpPr>
              <p:nvPr/>
            </p:nvSpPr>
            <p:spPr bwMode="auto">
              <a:xfrm>
                <a:off x="2632" y="3293"/>
                <a:ext cx="126" cy="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211" name="Rectangle 49"/>
              <p:cNvSpPr>
                <a:spLocks noChangeArrowheads="1"/>
              </p:cNvSpPr>
              <p:nvPr/>
            </p:nvSpPr>
            <p:spPr bwMode="auto">
              <a:xfrm>
                <a:off x="2351" y="3485"/>
                <a:ext cx="59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Helvetica" pitchFamily="34" charset="0"/>
                    <a:ea typeface="ＭＳ Ｐゴシック" pitchFamily="34" charset="-128"/>
                    <a:cs typeface="Arial" charset="0"/>
                  </a:rPr>
                  <a:t>0</a:t>
                </a:r>
                <a:endParaRPr lang="en-US" sz="120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29212" name="Rectangle 50"/>
              <p:cNvSpPr>
                <a:spLocks noChangeArrowheads="1"/>
              </p:cNvSpPr>
              <p:nvPr/>
            </p:nvSpPr>
            <p:spPr bwMode="auto">
              <a:xfrm>
                <a:off x="2732" y="3485"/>
                <a:ext cx="59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Helvetica" pitchFamily="34" charset="0"/>
                    <a:ea typeface="ＭＳ Ｐゴシック" pitchFamily="34" charset="-128"/>
                    <a:cs typeface="Arial" charset="0"/>
                  </a:rPr>
                  <a:t>1</a:t>
                </a:r>
                <a:endParaRPr lang="en-US" sz="120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29213" name="Rectangle 51"/>
              <p:cNvSpPr>
                <a:spLocks noChangeArrowheads="1"/>
              </p:cNvSpPr>
              <p:nvPr/>
            </p:nvSpPr>
            <p:spPr bwMode="auto">
              <a:xfrm>
                <a:off x="3105" y="3485"/>
                <a:ext cx="59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Helvetica" pitchFamily="34" charset="0"/>
                    <a:ea typeface="ＭＳ Ｐゴシック" pitchFamily="34" charset="-128"/>
                    <a:cs typeface="Arial" charset="0"/>
                  </a:rPr>
                  <a:t>2</a:t>
                </a:r>
                <a:endParaRPr lang="en-US" sz="120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29214" name="Rectangle 52"/>
              <p:cNvSpPr>
                <a:spLocks noChangeArrowheads="1"/>
              </p:cNvSpPr>
              <p:nvPr/>
            </p:nvSpPr>
            <p:spPr bwMode="auto">
              <a:xfrm>
                <a:off x="3482" y="3485"/>
                <a:ext cx="59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Helvetica" pitchFamily="34" charset="0"/>
                    <a:ea typeface="ＭＳ Ｐゴシック" pitchFamily="34" charset="-128"/>
                    <a:cs typeface="Arial" charset="0"/>
                  </a:rPr>
                  <a:t>3</a:t>
                </a:r>
                <a:endParaRPr lang="en-US" sz="120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29215" name="Rectangle 53"/>
              <p:cNvSpPr>
                <a:spLocks noChangeArrowheads="1"/>
              </p:cNvSpPr>
              <p:nvPr/>
            </p:nvSpPr>
            <p:spPr bwMode="auto">
              <a:xfrm>
                <a:off x="3861" y="3485"/>
                <a:ext cx="59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Helvetica" pitchFamily="34" charset="0"/>
                    <a:ea typeface="ＭＳ Ｐゴシック" pitchFamily="34" charset="-128"/>
                    <a:cs typeface="Arial" charset="0"/>
                  </a:rPr>
                  <a:t>4</a:t>
                </a:r>
                <a:endParaRPr lang="en-US" sz="120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29216" name="Rectangle 54"/>
              <p:cNvSpPr>
                <a:spLocks noChangeArrowheads="1"/>
              </p:cNvSpPr>
              <p:nvPr/>
            </p:nvSpPr>
            <p:spPr bwMode="auto">
              <a:xfrm>
                <a:off x="4159" y="3485"/>
                <a:ext cx="196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Helvetica" pitchFamily="34" charset="0"/>
                    <a:ea typeface="ＭＳ Ｐゴシック" pitchFamily="34" charset="-128"/>
                    <a:cs typeface="Arial" charset="0"/>
                  </a:rPr>
                  <a:t>5 hr</a:t>
                </a:r>
                <a:endParaRPr lang="en-US" sz="120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endParaRPr>
              </a:p>
            </p:txBody>
          </p:sp>
        </p:grpSp>
        <p:sp>
          <p:nvSpPr>
            <p:cNvPr id="29088" name="Rectangle 55"/>
            <p:cNvSpPr>
              <a:spLocks noChangeArrowheads="1"/>
            </p:cNvSpPr>
            <p:nvPr/>
          </p:nvSpPr>
          <p:spPr bwMode="auto">
            <a:xfrm>
              <a:off x="1252" y="2237"/>
              <a:ext cx="11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Time After Amphetamine</a:t>
              </a:r>
              <a:endParaRPr lang="en-US" sz="1200" dirty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89" name="Rectangle 56"/>
            <p:cNvSpPr>
              <a:spLocks noChangeArrowheads="1"/>
            </p:cNvSpPr>
            <p:nvPr/>
          </p:nvSpPr>
          <p:spPr bwMode="auto">
            <a:xfrm rot="16200000">
              <a:off x="-127" y="1193"/>
              <a:ext cx="88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% of Basal Release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90" name="Line 57"/>
            <p:cNvSpPr>
              <a:spLocks noChangeShapeType="1"/>
            </p:cNvSpPr>
            <p:nvPr/>
          </p:nvSpPr>
          <p:spPr bwMode="auto">
            <a:xfrm flipV="1">
              <a:off x="913" y="1415"/>
              <a:ext cx="113" cy="501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91" name="Line 58"/>
            <p:cNvSpPr>
              <a:spLocks noChangeShapeType="1"/>
            </p:cNvSpPr>
            <p:nvPr/>
          </p:nvSpPr>
          <p:spPr bwMode="auto">
            <a:xfrm flipV="1">
              <a:off x="921" y="1908"/>
              <a:ext cx="114" cy="8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92" name="Line 59"/>
            <p:cNvSpPr>
              <a:spLocks noChangeShapeType="1"/>
            </p:cNvSpPr>
            <p:nvPr/>
          </p:nvSpPr>
          <p:spPr bwMode="auto">
            <a:xfrm>
              <a:off x="921" y="1916"/>
              <a:ext cx="114" cy="1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93" name="Oval 60"/>
            <p:cNvSpPr>
              <a:spLocks noChangeArrowheads="1"/>
            </p:cNvSpPr>
            <p:nvPr/>
          </p:nvSpPr>
          <p:spPr bwMode="auto">
            <a:xfrm>
              <a:off x="882" y="1891"/>
              <a:ext cx="71" cy="4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94" name="Rectangle 61"/>
            <p:cNvSpPr>
              <a:spLocks noChangeArrowheads="1"/>
            </p:cNvSpPr>
            <p:nvPr/>
          </p:nvSpPr>
          <p:spPr bwMode="auto">
            <a:xfrm>
              <a:off x="882" y="1891"/>
              <a:ext cx="71" cy="4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95" name="Freeform 62"/>
            <p:cNvSpPr>
              <a:spLocks/>
            </p:cNvSpPr>
            <p:nvPr/>
          </p:nvSpPr>
          <p:spPr bwMode="auto">
            <a:xfrm>
              <a:off x="882" y="1891"/>
              <a:ext cx="77" cy="50"/>
            </a:xfrm>
            <a:custGeom>
              <a:avLst/>
              <a:gdLst>
                <a:gd name="T0" fmla="*/ 23 w 84"/>
                <a:gd name="T1" fmla="*/ 0 h 84"/>
                <a:gd name="T2" fmla="*/ 46 w 84"/>
                <a:gd name="T3" fmla="*/ 2 h 84"/>
                <a:gd name="T4" fmla="*/ 0 w 84"/>
                <a:gd name="T5" fmla="*/ 2 h 84"/>
                <a:gd name="T6" fmla="*/ 2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96" name="Line 63"/>
            <p:cNvSpPr>
              <a:spLocks noChangeShapeType="1"/>
            </p:cNvSpPr>
            <p:nvPr/>
          </p:nvSpPr>
          <p:spPr bwMode="auto">
            <a:xfrm flipV="1">
              <a:off x="1026" y="838"/>
              <a:ext cx="114" cy="57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97" name="Line 64"/>
            <p:cNvSpPr>
              <a:spLocks noChangeShapeType="1"/>
            </p:cNvSpPr>
            <p:nvPr/>
          </p:nvSpPr>
          <p:spPr bwMode="auto">
            <a:xfrm>
              <a:off x="1140" y="838"/>
              <a:ext cx="115" cy="406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98" name="Line 65"/>
            <p:cNvSpPr>
              <a:spLocks noChangeShapeType="1"/>
            </p:cNvSpPr>
            <p:nvPr/>
          </p:nvSpPr>
          <p:spPr bwMode="auto">
            <a:xfrm>
              <a:off x="1255" y="1244"/>
              <a:ext cx="114" cy="252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99" name="Line 66"/>
            <p:cNvSpPr>
              <a:spLocks noChangeShapeType="1"/>
            </p:cNvSpPr>
            <p:nvPr/>
          </p:nvSpPr>
          <p:spPr bwMode="auto">
            <a:xfrm>
              <a:off x="1369" y="1496"/>
              <a:ext cx="114" cy="6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00" name="Line 67"/>
            <p:cNvSpPr>
              <a:spLocks noChangeShapeType="1"/>
            </p:cNvSpPr>
            <p:nvPr/>
          </p:nvSpPr>
          <p:spPr bwMode="auto">
            <a:xfrm>
              <a:off x="1483" y="1556"/>
              <a:ext cx="114" cy="38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01" name="Line 68"/>
            <p:cNvSpPr>
              <a:spLocks noChangeShapeType="1"/>
            </p:cNvSpPr>
            <p:nvPr/>
          </p:nvSpPr>
          <p:spPr bwMode="auto">
            <a:xfrm>
              <a:off x="1597" y="1594"/>
              <a:ext cx="114" cy="35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02" name="Line 69"/>
            <p:cNvSpPr>
              <a:spLocks noChangeShapeType="1"/>
            </p:cNvSpPr>
            <p:nvPr/>
          </p:nvSpPr>
          <p:spPr bwMode="auto">
            <a:xfrm>
              <a:off x="1711" y="1629"/>
              <a:ext cx="114" cy="36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03" name="Line 70"/>
            <p:cNvSpPr>
              <a:spLocks noChangeShapeType="1"/>
            </p:cNvSpPr>
            <p:nvPr/>
          </p:nvSpPr>
          <p:spPr bwMode="auto">
            <a:xfrm>
              <a:off x="1825" y="1665"/>
              <a:ext cx="114" cy="35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04" name="Line 71"/>
            <p:cNvSpPr>
              <a:spLocks noChangeShapeType="1"/>
            </p:cNvSpPr>
            <p:nvPr/>
          </p:nvSpPr>
          <p:spPr bwMode="auto">
            <a:xfrm>
              <a:off x="1939" y="1700"/>
              <a:ext cx="114" cy="54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05" name="Line 72"/>
            <p:cNvSpPr>
              <a:spLocks noChangeShapeType="1"/>
            </p:cNvSpPr>
            <p:nvPr/>
          </p:nvSpPr>
          <p:spPr bwMode="auto">
            <a:xfrm>
              <a:off x="2053" y="1754"/>
              <a:ext cx="114" cy="1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06" name="Line 73"/>
            <p:cNvSpPr>
              <a:spLocks noChangeShapeType="1"/>
            </p:cNvSpPr>
            <p:nvPr/>
          </p:nvSpPr>
          <p:spPr bwMode="auto">
            <a:xfrm>
              <a:off x="2167" y="1771"/>
              <a:ext cx="114" cy="14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07" name="Line 74"/>
            <p:cNvSpPr>
              <a:spLocks noChangeShapeType="1"/>
            </p:cNvSpPr>
            <p:nvPr/>
          </p:nvSpPr>
          <p:spPr bwMode="auto">
            <a:xfrm>
              <a:off x="2281" y="1785"/>
              <a:ext cx="115" cy="25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08" name="Line 75"/>
            <p:cNvSpPr>
              <a:spLocks noChangeShapeType="1"/>
            </p:cNvSpPr>
            <p:nvPr/>
          </p:nvSpPr>
          <p:spPr bwMode="auto">
            <a:xfrm>
              <a:off x="2396" y="1810"/>
              <a:ext cx="113" cy="18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09" name="Line 76"/>
            <p:cNvSpPr>
              <a:spLocks noChangeShapeType="1"/>
            </p:cNvSpPr>
            <p:nvPr/>
          </p:nvSpPr>
          <p:spPr bwMode="auto">
            <a:xfrm>
              <a:off x="2509" y="1828"/>
              <a:ext cx="116" cy="28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10" name="Line 77"/>
            <p:cNvSpPr>
              <a:spLocks noChangeShapeType="1"/>
            </p:cNvSpPr>
            <p:nvPr/>
          </p:nvSpPr>
          <p:spPr bwMode="auto">
            <a:xfrm>
              <a:off x="1026" y="1908"/>
              <a:ext cx="114" cy="8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11" name="Line 78"/>
            <p:cNvSpPr>
              <a:spLocks noChangeShapeType="1"/>
            </p:cNvSpPr>
            <p:nvPr/>
          </p:nvSpPr>
          <p:spPr bwMode="auto">
            <a:xfrm>
              <a:off x="1140" y="1916"/>
              <a:ext cx="115" cy="4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12" name="Line 79"/>
            <p:cNvSpPr>
              <a:spLocks noChangeShapeType="1"/>
            </p:cNvSpPr>
            <p:nvPr/>
          </p:nvSpPr>
          <p:spPr bwMode="auto">
            <a:xfrm>
              <a:off x="1255" y="1920"/>
              <a:ext cx="114" cy="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13" name="Line 80"/>
            <p:cNvSpPr>
              <a:spLocks noChangeShapeType="1"/>
            </p:cNvSpPr>
            <p:nvPr/>
          </p:nvSpPr>
          <p:spPr bwMode="auto">
            <a:xfrm>
              <a:off x="1369" y="1926"/>
              <a:ext cx="114" cy="4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14" name="Line 81"/>
            <p:cNvSpPr>
              <a:spLocks noChangeShapeType="1"/>
            </p:cNvSpPr>
            <p:nvPr/>
          </p:nvSpPr>
          <p:spPr bwMode="auto">
            <a:xfrm flipV="1">
              <a:off x="1483" y="1916"/>
              <a:ext cx="114" cy="14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15" name="Line 82"/>
            <p:cNvSpPr>
              <a:spLocks noChangeShapeType="1"/>
            </p:cNvSpPr>
            <p:nvPr/>
          </p:nvSpPr>
          <p:spPr bwMode="auto">
            <a:xfrm flipV="1">
              <a:off x="1597" y="1905"/>
              <a:ext cx="114" cy="11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16" name="Line 83"/>
            <p:cNvSpPr>
              <a:spLocks noChangeShapeType="1"/>
            </p:cNvSpPr>
            <p:nvPr/>
          </p:nvSpPr>
          <p:spPr bwMode="auto">
            <a:xfrm flipV="1">
              <a:off x="1711" y="1895"/>
              <a:ext cx="114" cy="1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17" name="Line 84"/>
            <p:cNvSpPr>
              <a:spLocks noChangeShapeType="1"/>
            </p:cNvSpPr>
            <p:nvPr/>
          </p:nvSpPr>
          <p:spPr bwMode="auto">
            <a:xfrm flipV="1">
              <a:off x="1825" y="1887"/>
              <a:ext cx="114" cy="8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18" name="Line 85"/>
            <p:cNvSpPr>
              <a:spLocks noChangeShapeType="1"/>
            </p:cNvSpPr>
            <p:nvPr/>
          </p:nvSpPr>
          <p:spPr bwMode="auto">
            <a:xfrm>
              <a:off x="1939" y="1887"/>
              <a:ext cx="114" cy="4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19" name="Line 86"/>
            <p:cNvSpPr>
              <a:spLocks noChangeShapeType="1"/>
            </p:cNvSpPr>
            <p:nvPr/>
          </p:nvSpPr>
          <p:spPr bwMode="auto">
            <a:xfrm>
              <a:off x="2053" y="1891"/>
              <a:ext cx="114" cy="1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20" name="Line 87"/>
            <p:cNvSpPr>
              <a:spLocks noChangeShapeType="1"/>
            </p:cNvSpPr>
            <p:nvPr/>
          </p:nvSpPr>
          <p:spPr bwMode="auto">
            <a:xfrm>
              <a:off x="2167" y="1891"/>
              <a:ext cx="114" cy="1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21" name="Line 88"/>
            <p:cNvSpPr>
              <a:spLocks noChangeShapeType="1"/>
            </p:cNvSpPr>
            <p:nvPr/>
          </p:nvSpPr>
          <p:spPr bwMode="auto">
            <a:xfrm>
              <a:off x="2281" y="1891"/>
              <a:ext cx="115" cy="4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22" name="Line 89"/>
            <p:cNvSpPr>
              <a:spLocks noChangeShapeType="1"/>
            </p:cNvSpPr>
            <p:nvPr/>
          </p:nvSpPr>
          <p:spPr bwMode="auto">
            <a:xfrm>
              <a:off x="2396" y="1895"/>
              <a:ext cx="113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23" name="Line 90"/>
            <p:cNvSpPr>
              <a:spLocks noChangeShapeType="1"/>
            </p:cNvSpPr>
            <p:nvPr/>
          </p:nvSpPr>
          <p:spPr bwMode="auto">
            <a:xfrm>
              <a:off x="2509" y="1895"/>
              <a:ext cx="116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24" name="Line 91"/>
            <p:cNvSpPr>
              <a:spLocks noChangeShapeType="1"/>
            </p:cNvSpPr>
            <p:nvPr/>
          </p:nvSpPr>
          <p:spPr bwMode="auto">
            <a:xfrm>
              <a:off x="1026" y="1926"/>
              <a:ext cx="114" cy="5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25" name="Line 92"/>
            <p:cNvSpPr>
              <a:spLocks noChangeShapeType="1"/>
            </p:cNvSpPr>
            <p:nvPr/>
          </p:nvSpPr>
          <p:spPr bwMode="auto">
            <a:xfrm flipV="1">
              <a:off x="1255" y="1976"/>
              <a:ext cx="114" cy="1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26" name="Line 93"/>
            <p:cNvSpPr>
              <a:spLocks noChangeShapeType="1"/>
            </p:cNvSpPr>
            <p:nvPr/>
          </p:nvSpPr>
          <p:spPr bwMode="auto">
            <a:xfrm>
              <a:off x="1369" y="1976"/>
              <a:ext cx="11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27" name="Line 94"/>
            <p:cNvSpPr>
              <a:spLocks noChangeShapeType="1"/>
            </p:cNvSpPr>
            <p:nvPr/>
          </p:nvSpPr>
          <p:spPr bwMode="auto">
            <a:xfrm flipV="1">
              <a:off x="1483" y="1966"/>
              <a:ext cx="114" cy="1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28" name="Line 95"/>
            <p:cNvSpPr>
              <a:spLocks noChangeShapeType="1"/>
            </p:cNvSpPr>
            <p:nvPr/>
          </p:nvSpPr>
          <p:spPr bwMode="auto">
            <a:xfrm flipV="1">
              <a:off x="1597" y="1947"/>
              <a:ext cx="114" cy="1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29" name="Line 96"/>
            <p:cNvSpPr>
              <a:spLocks noChangeShapeType="1"/>
            </p:cNvSpPr>
            <p:nvPr/>
          </p:nvSpPr>
          <p:spPr bwMode="auto">
            <a:xfrm flipV="1">
              <a:off x="1711" y="1941"/>
              <a:ext cx="114" cy="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30" name="Line 97"/>
            <p:cNvSpPr>
              <a:spLocks noChangeShapeType="1"/>
            </p:cNvSpPr>
            <p:nvPr/>
          </p:nvSpPr>
          <p:spPr bwMode="auto">
            <a:xfrm flipV="1">
              <a:off x="1825" y="1923"/>
              <a:ext cx="114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31" name="Line 98"/>
            <p:cNvSpPr>
              <a:spLocks noChangeShapeType="1"/>
            </p:cNvSpPr>
            <p:nvPr/>
          </p:nvSpPr>
          <p:spPr bwMode="auto">
            <a:xfrm flipV="1">
              <a:off x="1939" y="1920"/>
              <a:ext cx="114" cy="3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32" name="Line 99"/>
            <p:cNvSpPr>
              <a:spLocks noChangeShapeType="1"/>
            </p:cNvSpPr>
            <p:nvPr/>
          </p:nvSpPr>
          <p:spPr bwMode="auto">
            <a:xfrm>
              <a:off x="2053" y="1920"/>
              <a:ext cx="11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33" name="Line 100"/>
            <p:cNvSpPr>
              <a:spLocks noChangeShapeType="1"/>
            </p:cNvSpPr>
            <p:nvPr/>
          </p:nvSpPr>
          <p:spPr bwMode="auto">
            <a:xfrm>
              <a:off x="2167" y="1920"/>
              <a:ext cx="11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34" name="Line 101"/>
            <p:cNvSpPr>
              <a:spLocks noChangeShapeType="1"/>
            </p:cNvSpPr>
            <p:nvPr/>
          </p:nvSpPr>
          <p:spPr bwMode="auto">
            <a:xfrm>
              <a:off x="2281" y="1920"/>
              <a:ext cx="115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35" name="Line 102"/>
            <p:cNvSpPr>
              <a:spLocks noChangeShapeType="1"/>
            </p:cNvSpPr>
            <p:nvPr/>
          </p:nvSpPr>
          <p:spPr bwMode="auto">
            <a:xfrm>
              <a:off x="2396" y="1920"/>
              <a:ext cx="113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36" name="Line 103"/>
            <p:cNvSpPr>
              <a:spLocks noChangeShapeType="1"/>
            </p:cNvSpPr>
            <p:nvPr/>
          </p:nvSpPr>
          <p:spPr bwMode="auto">
            <a:xfrm>
              <a:off x="2509" y="1920"/>
              <a:ext cx="116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37" name="Oval 104"/>
            <p:cNvSpPr>
              <a:spLocks noChangeArrowheads="1"/>
            </p:cNvSpPr>
            <p:nvPr/>
          </p:nvSpPr>
          <p:spPr bwMode="auto">
            <a:xfrm>
              <a:off x="988" y="1390"/>
              <a:ext cx="70" cy="4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38" name="Oval 105"/>
            <p:cNvSpPr>
              <a:spLocks noChangeArrowheads="1"/>
            </p:cNvSpPr>
            <p:nvPr/>
          </p:nvSpPr>
          <p:spPr bwMode="auto">
            <a:xfrm>
              <a:off x="1102" y="813"/>
              <a:ext cx="70" cy="4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39" name="Oval 106"/>
            <p:cNvSpPr>
              <a:spLocks noChangeArrowheads="1"/>
            </p:cNvSpPr>
            <p:nvPr/>
          </p:nvSpPr>
          <p:spPr bwMode="auto">
            <a:xfrm>
              <a:off x="1217" y="1219"/>
              <a:ext cx="71" cy="4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40" name="Oval 107"/>
            <p:cNvSpPr>
              <a:spLocks noChangeArrowheads="1"/>
            </p:cNvSpPr>
            <p:nvPr/>
          </p:nvSpPr>
          <p:spPr bwMode="auto">
            <a:xfrm>
              <a:off x="1330" y="1471"/>
              <a:ext cx="72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41" name="Oval 108"/>
            <p:cNvSpPr>
              <a:spLocks noChangeArrowheads="1"/>
            </p:cNvSpPr>
            <p:nvPr/>
          </p:nvSpPr>
          <p:spPr bwMode="auto">
            <a:xfrm>
              <a:off x="1445" y="1531"/>
              <a:ext cx="71" cy="4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42" name="Oval 109"/>
            <p:cNvSpPr>
              <a:spLocks noChangeArrowheads="1"/>
            </p:cNvSpPr>
            <p:nvPr/>
          </p:nvSpPr>
          <p:spPr bwMode="auto">
            <a:xfrm>
              <a:off x="1559" y="1569"/>
              <a:ext cx="70" cy="4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43" name="Oval 110"/>
            <p:cNvSpPr>
              <a:spLocks noChangeArrowheads="1"/>
            </p:cNvSpPr>
            <p:nvPr/>
          </p:nvSpPr>
          <p:spPr bwMode="auto">
            <a:xfrm>
              <a:off x="1673" y="1605"/>
              <a:ext cx="71" cy="4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44" name="Oval 111"/>
            <p:cNvSpPr>
              <a:spLocks noChangeArrowheads="1"/>
            </p:cNvSpPr>
            <p:nvPr/>
          </p:nvSpPr>
          <p:spPr bwMode="auto">
            <a:xfrm>
              <a:off x="1787" y="1640"/>
              <a:ext cx="71" cy="4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45" name="Oval 112"/>
            <p:cNvSpPr>
              <a:spLocks noChangeArrowheads="1"/>
            </p:cNvSpPr>
            <p:nvPr/>
          </p:nvSpPr>
          <p:spPr bwMode="auto">
            <a:xfrm>
              <a:off x="1901" y="1675"/>
              <a:ext cx="71" cy="4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46" name="Oval 113"/>
            <p:cNvSpPr>
              <a:spLocks noChangeArrowheads="1"/>
            </p:cNvSpPr>
            <p:nvPr/>
          </p:nvSpPr>
          <p:spPr bwMode="auto">
            <a:xfrm>
              <a:off x="2015" y="1729"/>
              <a:ext cx="71" cy="4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47" name="Oval 114"/>
            <p:cNvSpPr>
              <a:spLocks noChangeArrowheads="1"/>
            </p:cNvSpPr>
            <p:nvPr/>
          </p:nvSpPr>
          <p:spPr bwMode="auto">
            <a:xfrm>
              <a:off x="2130" y="1746"/>
              <a:ext cx="70" cy="4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48" name="Oval 115"/>
            <p:cNvSpPr>
              <a:spLocks noChangeArrowheads="1"/>
            </p:cNvSpPr>
            <p:nvPr/>
          </p:nvSpPr>
          <p:spPr bwMode="auto">
            <a:xfrm>
              <a:off x="2243" y="1761"/>
              <a:ext cx="71" cy="4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49" name="Oval 116"/>
            <p:cNvSpPr>
              <a:spLocks noChangeArrowheads="1"/>
            </p:cNvSpPr>
            <p:nvPr/>
          </p:nvSpPr>
          <p:spPr bwMode="auto">
            <a:xfrm>
              <a:off x="2357" y="1785"/>
              <a:ext cx="71" cy="4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50" name="Oval 117"/>
            <p:cNvSpPr>
              <a:spLocks noChangeArrowheads="1"/>
            </p:cNvSpPr>
            <p:nvPr/>
          </p:nvSpPr>
          <p:spPr bwMode="auto">
            <a:xfrm>
              <a:off x="2473" y="1803"/>
              <a:ext cx="69" cy="4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51" name="Oval 118"/>
            <p:cNvSpPr>
              <a:spLocks noChangeArrowheads="1"/>
            </p:cNvSpPr>
            <p:nvPr/>
          </p:nvSpPr>
          <p:spPr bwMode="auto">
            <a:xfrm>
              <a:off x="2587" y="1831"/>
              <a:ext cx="70" cy="4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52" name="Rectangle 119"/>
            <p:cNvSpPr>
              <a:spLocks noChangeArrowheads="1"/>
            </p:cNvSpPr>
            <p:nvPr/>
          </p:nvSpPr>
          <p:spPr bwMode="auto">
            <a:xfrm>
              <a:off x="988" y="1884"/>
              <a:ext cx="70" cy="4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53" name="Rectangle 120"/>
            <p:cNvSpPr>
              <a:spLocks noChangeArrowheads="1"/>
            </p:cNvSpPr>
            <p:nvPr/>
          </p:nvSpPr>
          <p:spPr bwMode="auto">
            <a:xfrm>
              <a:off x="1102" y="1891"/>
              <a:ext cx="70" cy="4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54" name="Rectangle 121"/>
            <p:cNvSpPr>
              <a:spLocks noChangeArrowheads="1"/>
            </p:cNvSpPr>
            <p:nvPr/>
          </p:nvSpPr>
          <p:spPr bwMode="auto">
            <a:xfrm>
              <a:off x="1217" y="1895"/>
              <a:ext cx="71" cy="4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55" name="Rectangle 122"/>
            <p:cNvSpPr>
              <a:spLocks noChangeArrowheads="1"/>
            </p:cNvSpPr>
            <p:nvPr/>
          </p:nvSpPr>
          <p:spPr bwMode="auto">
            <a:xfrm>
              <a:off x="1330" y="1902"/>
              <a:ext cx="72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56" name="Rectangle 123"/>
            <p:cNvSpPr>
              <a:spLocks noChangeArrowheads="1"/>
            </p:cNvSpPr>
            <p:nvPr/>
          </p:nvSpPr>
          <p:spPr bwMode="auto">
            <a:xfrm>
              <a:off x="1445" y="1905"/>
              <a:ext cx="71" cy="4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57" name="Rectangle 124"/>
            <p:cNvSpPr>
              <a:spLocks noChangeArrowheads="1"/>
            </p:cNvSpPr>
            <p:nvPr/>
          </p:nvSpPr>
          <p:spPr bwMode="auto">
            <a:xfrm>
              <a:off x="1559" y="1891"/>
              <a:ext cx="70" cy="4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58" name="Rectangle 125"/>
            <p:cNvSpPr>
              <a:spLocks noChangeArrowheads="1"/>
            </p:cNvSpPr>
            <p:nvPr/>
          </p:nvSpPr>
          <p:spPr bwMode="auto">
            <a:xfrm>
              <a:off x="1673" y="1880"/>
              <a:ext cx="71" cy="4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59" name="Rectangle 126"/>
            <p:cNvSpPr>
              <a:spLocks noChangeArrowheads="1"/>
            </p:cNvSpPr>
            <p:nvPr/>
          </p:nvSpPr>
          <p:spPr bwMode="auto">
            <a:xfrm>
              <a:off x="1787" y="1870"/>
              <a:ext cx="71" cy="4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60" name="Rectangle 127"/>
            <p:cNvSpPr>
              <a:spLocks noChangeArrowheads="1"/>
            </p:cNvSpPr>
            <p:nvPr/>
          </p:nvSpPr>
          <p:spPr bwMode="auto">
            <a:xfrm>
              <a:off x="1901" y="1862"/>
              <a:ext cx="71" cy="4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61" name="Rectangle 128"/>
            <p:cNvSpPr>
              <a:spLocks noChangeArrowheads="1"/>
            </p:cNvSpPr>
            <p:nvPr/>
          </p:nvSpPr>
          <p:spPr bwMode="auto">
            <a:xfrm>
              <a:off x="2015" y="1866"/>
              <a:ext cx="71" cy="4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62" name="Rectangle 129"/>
            <p:cNvSpPr>
              <a:spLocks noChangeArrowheads="1"/>
            </p:cNvSpPr>
            <p:nvPr/>
          </p:nvSpPr>
          <p:spPr bwMode="auto">
            <a:xfrm>
              <a:off x="2130" y="1866"/>
              <a:ext cx="70" cy="4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63" name="Rectangle 130"/>
            <p:cNvSpPr>
              <a:spLocks noChangeArrowheads="1"/>
            </p:cNvSpPr>
            <p:nvPr/>
          </p:nvSpPr>
          <p:spPr bwMode="auto">
            <a:xfrm>
              <a:off x="2243" y="1866"/>
              <a:ext cx="71" cy="4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64" name="Rectangle 131"/>
            <p:cNvSpPr>
              <a:spLocks noChangeArrowheads="1"/>
            </p:cNvSpPr>
            <p:nvPr/>
          </p:nvSpPr>
          <p:spPr bwMode="auto">
            <a:xfrm>
              <a:off x="2357" y="1870"/>
              <a:ext cx="71" cy="4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65" name="Rectangle 132"/>
            <p:cNvSpPr>
              <a:spLocks noChangeArrowheads="1"/>
            </p:cNvSpPr>
            <p:nvPr/>
          </p:nvSpPr>
          <p:spPr bwMode="auto">
            <a:xfrm>
              <a:off x="2473" y="1870"/>
              <a:ext cx="69" cy="4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66" name="Rectangle 133"/>
            <p:cNvSpPr>
              <a:spLocks noChangeArrowheads="1"/>
            </p:cNvSpPr>
            <p:nvPr/>
          </p:nvSpPr>
          <p:spPr bwMode="auto">
            <a:xfrm>
              <a:off x="2587" y="1870"/>
              <a:ext cx="70" cy="4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67" name="Freeform 134"/>
            <p:cNvSpPr>
              <a:spLocks/>
            </p:cNvSpPr>
            <p:nvPr/>
          </p:nvSpPr>
          <p:spPr bwMode="auto">
            <a:xfrm>
              <a:off x="988" y="1902"/>
              <a:ext cx="77" cy="49"/>
            </a:xfrm>
            <a:custGeom>
              <a:avLst/>
              <a:gdLst>
                <a:gd name="T0" fmla="*/ 23 w 84"/>
                <a:gd name="T1" fmla="*/ 0 h 84"/>
                <a:gd name="T2" fmla="*/ 46 w 84"/>
                <a:gd name="T3" fmla="*/ 2 h 84"/>
                <a:gd name="T4" fmla="*/ 0 w 84"/>
                <a:gd name="T5" fmla="*/ 2 h 84"/>
                <a:gd name="T6" fmla="*/ 2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68" name="Freeform 135"/>
            <p:cNvSpPr>
              <a:spLocks/>
            </p:cNvSpPr>
            <p:nvPr/>
          </p:nvSpPr>
          <p:spPr bwMode="auto">
            <a:xfrm>
              <a:off x="1102" y="1958"/>
              <a:ext cx="76" cy="50"/>
            </a:xfrm>
            <a:custGeom>
              <a:avLst/>
              <a:gdLst>
                <a:gd name="T0" fmla="*/ 21 w 84"/>
                <a:gd name="T1" fmla="*/ 0 h 84"/>
                <a:gd name="T2" fmla="*/ 42 w 84"/>
                <a:gd name="T3" fmla="*/ 2 h 84"/>
                <a:gd name="T4" fmla="*/ 0 w 84"/>
                <a:gd name="T5" fmla="*/ 2 h 84"/>
                <a:gd name="T6" fmla="*/ 2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69" name="Freeform 136"/>
            <p:cNvSpPr>
              <a:spLocks/>
            </p:cNvSpPr>
            <p:nvPr/>
          </p:nvSpPr>
          <p:spPr bwMode="auto">
            <a:xfrm>
              <a:off x="1217" y="1962"/>
              <a:ext cx="75" cy="50"/>
            </a:xfrm>
            <a:custGeom>
              <a:avLst/>
              <a:gdLst>
                <a:gd name="T0" fmla="*/ 19 w 84"/>
                <a:gd name="T1" fmla="*/ 0 h 84"/>
                <a:gd name="T2" fmla="*/ 38 w 84"/>
                <a:gd name="T3" fmla="*/ 2 h 84"/>
                <a:gd name="T4" fmla="*/ 0 w 84"/>
                <a:gd name="T5" fmla="*/ 2 h 84"/>
                <a:gd name="T6" fmla="*/ 19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70" name="Freeform 137"/>
            <p:cNvSpPr>
              <a:spLocks/>
            </p:cNvSpPr>
            <p:nvPr/>
          </p:nvSpPr>
          <p:spPr bwMode="auto">
            <a:xfrm>
              <a:off x="1330" y="1951"/>
              <a:ext cx="77" cy="50"/>
            </a:xfrm>
            <a:custGeom>
              <a:avLst/>
              <a:gdLst>
                <a:gd name="T0" fmla="*/ 23 w 84"/>
                <a:gd name="T1" fmla="*/ 0 h 84"/>
                <a:gd name="T2" fmla="*/ 46 w 84"/>
                <a:gd name="T3" fmla="*/ 2 h 84"/>
                <a:gd name="T4" fmla="*/ 0 w 84"/>
                <a:gd name="T5" fmla="*/ 2 h 84"/>
                <a:gd name="T6" fmla="*/ 2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71" name="Freeform 138"/>
            <p:cNvSpPr>
              <a:spLocks/>
            </p:cNvSpPr>
            <p:nvPr/>
          </p:nvSpPr>
          <p:spPr bwMode="auto">
            <a:xfrm>
              <a:off x="1445" y="1951"/>
              <a:ext cx="76" cy="50"/>
            </a:xfrm>
            <a:custGeom>
              <a:avLst/>
              <a:gdLst>
                <a:gd name="T0" fmla="*/ 21 w 84"/>
                <a:gd name="T1" fmla="*/ 0 h 84"/>
                <a:gd name="T2" fmla="*/ 42 w 84"/>
                <a:gd name="T3" fmla="*/ 2 h 84"/>
                <a:gd name="T4" fmla="*/ 0 w 84"/>
                <a:gd name="T5" fmla="*/ 2 h 84"/>
                <a:gd name="T6" fmla="*/ 2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72" name="Freeform 139"/>
            <p:cNvSpPr>
              <a:spLocks/>
            </p:cNvSpPr>
            <p:nvPr/>
          </p:nvSpPr>
          <p:spPr bwMode="auto">
            <a:xfrm>
              <a:off x="1559" y="1941"/>
              <a:ext cx="76" cy="49"/>
            </a:xfrm>
            <a:custGeom>
              <a:avLst/>
              <a:gdLst>
                <a:gd name="T0" fmla="*/ 23 w 83"/>
                <a:gd name="T1" fmla="*/ 0 h 84"/>
                <a:gd name="T2" fmla="*/ 45 w 83"/>
                <a:gd name="T3" fmla="*/ 2 h 84"/>
                <a:gd name="T4" fmla="*/ 0 w 83"/>
                <a:gd name="T5" fmla="*/ 2 h 84"/>
                <a:gd name="T6" fmla="*/ 23 w 83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84"/>
                <a:gd name="T14" fmla="*/ 83 w 83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84">
                  <a:moveTo>
                    <a:pt x="42" y="0"/>
                  </a:moveTo>
                  <a:lnTo>
                    <a:pt x="83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73" name="Freeform 140"/>
            <p:cNvSpPr>
              <a:spLocks/>
            </p:cNvSpPr>
            <p:nvPr/>
          </p:nvSpPr>
          <p:spPr bwMode="auto">
            <a:xfrm>
              <a:off x="1673" y="1923"/>
              <a:ext cx="76" cy="49"/>
            </a:xfrm>
            <a:custGeom>
              <a:avLst/>
              <a:gdLst>
                <a:gd name="T0" fmla="*/ 21 w 84"/>
                <a:gd name="T1" fmla="*/ 0 h 84"/>
                <a:gd name="T2" fmla="*/ 42 w 84"/>
                <a:gd name="T3" fmla="*/ 2 h 84"/>
                <a:gd name="T4" fmla="*/ 0 w 84"/>
                <a:gd name="T5" fmla="*/ 2 h 84"/>
                <a:gd name="T6" fmla="*/ 2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74" name="Freeform 141"/>
            <p:cNvSpPr>
              <a:spLocks/>
            </p:cNvSpPr>
            <p:nvPr/>
          </p:nvSpPr>
          <p:spPr bwMode="auto">
            <a:xfrm>
              <a:off x="1787" y="1916"/>
              <a:ext cx="76" cy="50"/>
            </a:xfrm>
            <a:custGeom>
              <a:avLst/>
              <a:gdLst>
                <a:gd name="T0" fmla="*/ 21 w 84"/>
                <a:gd name="T1" fmla="*/ 0 h 84"/>
                <a:gd name="T2" fmla="*/ 42 w 84"/>
                <a:gd name="T3" fmla="*/ 2 h 84"/>
                <a:gd name="T4" fmla="*/ 0 w 84"/>
                <a:gd name="T5" fmla="*/ 2 h 84"/>
                <a:gd name="T6" fmla="*/ 2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75" name="Freeform 142"/>
            <p:cNvSpPr>
              <a:spLocks/>
            </p:cNvSpPr>
            <p:nvPr/>
          </p:nvSpPr>
          <p:spPr bwMode="auto">
            <a:xfrm>
              <a:off x="1901" y="1898"/>
              <a:ext cx="77" cy="49"/>
            </a:xfrm>
            <a:custGeom>
              <a:avLst/>
              <a:gdLst>
                <a:gd name="T0" fmla="*/ 23 w 84"/>
                <a:gd name="T1" fmla="*/ 0 h 84"/>
                <a:gd name="T2" fmla="*/ 46 w 84"/>
                <a:gd name="T3" fmla="*/ 2 h 84"/>
                <a:gd name="T4" fmla="*/ 0 w 84"/>
                <a:gd name="T5" fmla="*/ 2 h 84"/>
                <a:gd name="T6" fmla="*/ 2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76" name="Freeform 143"/>
            <p:cNvSpPr>
              <a:spLocks/>
            </p:cNvSpPr>
            <p:nvPr/>
          </p:nvSpPr>
          <p:spPr bwMode="auto">
            <a:xfrm>
              <a:off x="2015" y="1895"/>
              <a:ext cx="76" cy="49"/>
            </a:xfrm>
            <a:custGeom>
              <a:avLst/>
              <a:gdLst>
                <a:gd name="T0" fmla="*/ 21 w 84"/>
                <a:gd name="T1" fmla="*/ 0 h 84"/>
                <a:gd name="T2" fmla="*/ 42 w 84"/>
                <a:gd name="T3" fmla="*/ 2 h 84"/>
                <a:gd name="T4" fmla="*/ 0 w 84"/>
                <a:gd name="T5" fmla="*/ 2 h 84"/>
                <a:gd name="T6" fmla="*/ 2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77" name="Freeform 144"/>
            <p:cNvSpPr>
              <a:spLocks/>
            </p:cNvSpPr>
            <p:nvPr/>
          </p:nvSpPr>
          <p:spPr bwMode="auto">
            <a:xfrm>
              <a:off x="2130" y="1895"/>
              <a:ext cx="75" cy="49"/>
            </a:xfrm>
            <a:custGeom>
              <a:avLst/>
              <a:gdLst>
                <a:gd name="T0" fmla="*/ 20 w 83"/>
                <a:gd name="T1" fmla="*/ 0 h 84"/>
                <a:gd name="T2" fmla="*/ 41 w 83"/>
                <a:gd name="T3" fmla="*/ 2 h 84"/>
                <a:gd name="T4" fmla="*/ 0 w 83"/>
                <a:gd name="T5" fmla="*/ 2 h 84"/>
                <a:gd name="T6" fmla="*/ 20 w 83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84"/>
                <a:gd name="T14" fmla="*/ 83 w 83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84">
                  <a:moveTo>
                    <a:pt x="41" y="0"/>
                  </a:moveTo>
                  <a:lnTo>
                    <a:pt x="83" y="84"/>
                  </a:lnTo>
                  <a:lnTo>
                    <a:pt x="0" y="8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78" name="Freeform 145"/>
            <p:cNvSpPr>
              <a:spLocks/>
            </p:cNvSpPr>
            <p:nvPr/>
          </p:nvSpPr>
          <p:spPr bwMode="auto">
            <a:xfrm>
              <a:off x="2243" y="1895"/>
              <a:ext cx="76" cy="49"/>
            </a:xfrm>
            <a:custGeom>
              <a:avLst/>
              <a:gdLst>
                <a:gd name="T0" fmla="*/ 21 w 84"/>
                <a:gd name="T1" fmla="*/ 0 h 84"/>
                <a:gd name="T2" fmla="*/ 42 w 84"/>
                <a:gd name="T3" fmla="*/ 2 h 84"/>
                <a:gd name="T4" fmla="*/ 0 w 84"/>
                <a:gd name="T5" fmla="*/ 2 h 84"/>
                <a:gd name="T6" fmla="*/ 2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79" name="Freeform 146"/>
            <p:cNvSpPr>
              <a:spLocks/>
            </p:cNvSpPr>
            <p:nvPr/>
          </p:nvSpPr>
          <p:spPr bwMode="auto">
            <a:xfrm>
              <a:off x="2357" y="1895"/>
              <a:ext cx="78" cy="49"/>
            </a:xfrm>
            <a:custGeom>
              <a:avLst/>
              <a:gdLst>
                <a:gd name="T0" fmla="*/ 25 w 84"/>
                <a:gd name="T1" fmla="*/ 0 h 84"/>
                <a:gd name="T2" fmla="*/ 50 w 84"/>
                <a:gd name="T3" fmla="*/ 2 h 84"/>
                <a:gd name="T4" fmla="*/ 0 w 84"/>
                <a:gd name="T5" fmla="*/ 2 h 84"/>
                <a:gd name="T6" fmla="*/ 25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80" name="Freeform 147"/>
            <p:cNvSpPr>
              <a:spLocks/>
            </p:cNvSpPr>
            <p:nvPr/>
          </p:nvSpPr>
          <p:spPr bwMode="auto">
            <a:xfrm>
              <a:off x="2473" y="1895"/>
              <a:ext cx="75" cy="49"/>
            </a:xfrm>
            <a:custGeom>
              <a:avLst/>
              <a:gdLst>
                <a:gd name="T0" fmla="*/ 19 w 84"/>
                <a:gd name="T1" fmla="*/ 0 h 84"/>
                <a:gd name="T2" fmla="*/ 38 w 84"/>
                <a:gd name="T3" fmla="*/ 2 h 84"/>
                <a:gd name="T4" fmla="*/ 0 w 84"/>
                <a:gd name="T5" fmla="*/ 2 h 84"/>
                <a:gd name="T6" fmla="*/ 19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81" name="Freeform 148"/>
            <p:cNvSpPr>
              <a:spLocks/>
            </p:cNvSpPr>
            <p:nvPr/>
          </p:nvSpPr>
          <p:spPr bwMode="auto">
            <a:xfrm>
              <a:off x="2587" y="1895"/>
              <a:ext cx="76" cy="49"/>
            </a:xfrm>
            <a:custGeom>
              <a:avLst/>
              <a:gdLst>
                <a:gd name="T0" fmla="*/ 21 w 84"/>
                <a:gd name="T1" fmla="*/ 0 h 84"/>
                <a:gd name="T2" fmla="*/ 42 w 84"/>
                <a:gd name="T3" fmla="*/ 2 h 84"/>
                <a:gd name="T4" fmla="*/ 0 w 84"/>
                <a:gd name="T5" fmla="*/ 2 h 84"/>
                <a:gd name="T6" fmla="*/ 2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82" name="Line 149"/>
            <p:cNvSpPr>
              <a:spLocks noChangeShapeType="1"/>
            </p:cNvSpPr>
            <p:nvPr/>
          </p:nvSpPr>
          <p:spPr bwMode="auto">
            <a:xfrm>
              <a:off x="2005" y="1126"/>
              <a:ext cx="174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83" name="Oval 150"/>
            <p:cNvSpPr>
              <a:spLocks noChangeArrowheads="1"/>
            </p:cNvSpPr>
            <p:nvPr/>
          </p:nvSpPr>
          <p:spPr bwMode="auto">
            <a:xfrm>
              <a:off x="2059" y="1104"/>
              <a:ext cx="60" cy="39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84" name="Rectangle 151"/>
            <p:cNvSpPr>
              <a:spLocks noChangeArrowheads="1"/>
            </p:cNvSpPr>
            <p:nvPr/>
          </p:nvSpPr>
          <p:spPr bwMode="auto">
            <a:xfrm>
              <a:off x="2205" y="1087"/>
              <a:ext cx="13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DA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85" name="Line 152"/>
            <p:cNvSpPr>
              <a:spLocks noChangeShapeType="1"/>
            </p:cNvSpPr>
            <p:nvPr/>
          </p:nvSpPr>
          <p:spPr bwMode="auto">
            <a:xfrm>
              <a:off x="2005" y="1221"/>
              <a:ext cx="174" cy="1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86" name="Rectangle 153"/>
            <p:cNvSpPr>
              <a:spLocks noChangeArrowheads="1"/>
            </p:cNvSpPr>
            <p:nvPr/>
          </p:nvSpPr>
          <p:spPr bwMode="auto">
            <a:xfrm>
              <a:off x="2059" y="1200"/>
              <a:ext cx="60" cy="3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87" name="Rectangle 154"/>
            <p:cNvSpPr>
              <a:spLocks noChangeArrowheads="1"/>
            </p:cNvSpPr>
            <p:nvPr/>
          </p:nvSpPr>
          <p:spPr bwMode="auto">
            <a:xfrm>
              <a:off x="2205" y="1182"/>
              <a:ext cx="34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DOPAC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88" name="Line 155"/>
            <p:cNvSpPr>
              <a:spLocks noChangeShapeType="1"/>
            </p:cNvSpPr>
            <p:nvPr/>
          </p:nvSpPr>
          <p:spPr bwMode="auto">
            <a:xfrm>
              <a:off x="2005" y="1316"/>
              <a:ext cx="174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89" name="Freeform 156"/>
            <p:cNvSpPr>
              <a:spLocks/>
            </p:cNvSpPr>
            <p:nvPr/>
          </p:nvSpPr>
          <p:spPr bwMode="auto">
            <a:xfrm>
              <a:off x="2059" y="1295"/>
              <a:ext cx="65" cy="43"/>
            </a:xfrm>
            <a:custGeom>
              <a:avLst/>
              <a:gdLst>
                <a:gd name="T0" fmla="*/ 18 w 72"/>
                <a:gd name="T1" fmla="*/ 0 h 72"/>
                <a:gd name="T2" fmla="*/ 35 w 72"/>
                <a:gd name="T3" fmla="*/ 2 h 72"/>
                <a:gd name="T4" fmla="*/ 0 w 72"/>
                <a:gd name="T5" fmla="*/ 2 h 72"/>
                <a:gd name="T6" fmla="*/ 18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190" name="Rectangle 157"/>
            <p:cNvSpPr>
              <a:spLocks noChangeArrowheads="1"/>
            </p:cNvSpPr>
            <p:nvPr/>
          </p:nvSpPr>
          <p:spPr bwMode="auto">
            <a:xfrm>
              <a:off x="2205" y="1277"/>
              <a:ext cx="1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HVA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91" name="Rectangle 158"/>
            <p:cNvSpPr>
              <a:spLocks noChangeArrowheads="1"/>
            </p:cNvSpPr>
            <p:nvPr/>
          </p:nvSpPr>
          <p:spPr bwMode="auto">
            <a:xfrm>
              <a:off x="921" y="653"/>
              <a:ext cx="5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Accumbens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192" name="Text Box 159"/>
            <p:cNvSpPr txBox="1">
              <a:spLocks noChangeArrowheads="1"/>
            </p:cNvSpPr>
            <p:nvPr/>
          </p:nvSpPr>
          <p:spPr bwMode="auto">
            <a:xfrm>
              <a:off x="1512" y="564"/>
              <a:ext cx="130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FF00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AMPHETAMINE</a:t>
              </a:r>
            </a:p>
          </p:txBody>
        </p:sp>
      </p:grpSp>
      <p:grpSp>
        <p:nvGrpSpPr>
          <p:cNvPr id="28675" name="Group 549"/>
          <p:cNvGrpSpPr>
            <a:grpSpLocks/>
          </p:cNvGrpSpPr>
          <p:nvPr/>
        </p:nvGrpSpPr>
        <p:grpSpPr bwMode="auto">
          <a:xfrm>
            <a:off x="4648205" y="866775"/>
            <a:ext cx="4132263" cy="2971800"/>
            <a:chOff x="2901" y="528"/>
            <a:chExt cx="2603" cy="1872"/>
          </a:xfrm>
        </p:grpSpPr>
        <p:sp>
          <p:nvSpPr>
            <p:cNvPr id="28919" name="Rectangle 162"/>
            <p:cNvSpPr>
              <a:spLocks noChangeArrowheads="1"/>
            </p:cNvSpPr>
            <p:nvPr/>
          </p:nvSpPr>
          <p:spPr bwMode="auto">
            <a:xfrm>
              <a:off x="2901" y="528"/>
              <a:ext cx="2603" cy="1872"/>
            </a:xfrm>
            <a:prstGeom prst="rect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99"/>
                </a:gs>
                <a:gs pos="100000">
                  <a:srgbClr val="00336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20" name="Line 163"/>
            <p:cNvSpPr>
              <a:spLocks noChangeShapeType="1"/>
            </p:cNvSpPr>
            <p:nvPr/>
          </p:nvSpPr>
          <p:spPr bwMode="auto">
            <a:xfrm>
              <a:off x="3342" y="808"/>
              <a:ext cx="1" cy="130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21" name="Line 164"/>
            <p:cNvSpPr>
              <a:spLocks noChangeShapeType="1"/>
            </p:cNvSpPr>
            <p:nvPr/>
          </p:nvSpPr>
          <p:spPr bwMode="auto">
            <a:xfrm>
              <a:off x="3318" y="1459"/>
              <a:ext cx="24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22" name="Line 165"/>
            <p:cNvSpPr>
              <a:spLocks noChangeShapeType="1"/>
            </p:cNvSpPr>
            <p:nvPr/>
          </p:nvSpPr>
          <p:spPr bwMode="auto">
            <a:xfrm>
              <a:off x="3318" y="1135"/>
              <a:ext cx="24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23" name="Line 166"/>
            <p:cNvSpPr>
              <a:spLocks noChangeShapeType="1"/>
            </p:cNvSpPr>
            <p:nvPr/>
          </p:nvSpPr>
          <p:spPr bwMode="auto">
            <a:xfrm>
              <a:off x="3318" y="808"/>
              <a:ext cx="24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24" name="Rectangle 167"/>
            <p:cNvSpPr>
              <a:spLocks noChangeArrowheads="1"/>
            </p:cNvSpPr>
            <p:nvPr/>
          </p:nvSpPr>
          <p:spPr bwMode="auto">
            <a:xfrm>
              <a:off x="3239" y="2070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25" name="Rectangle 168"/>
            <p:cNvSpPr>
              <a:spLocks noChangeArrowheads="1"/>
            </p:cNvSpPr>
            <p:nvPr/>
          </p:nvSpPr>
          <p:spPr bwMode="auto">
            <a:xfrm>
              <a:off x="3151" y="1747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100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26" name="Rectangle 169"/>
            <p:cNvSpPr>
              <a:spLocks noChangeArrowheads="1"/>
            </p:cNvSpPr>
            <p:nvPr/>
          </p:nvSpPr>
          <p:spPr bwMode="auto">
            <a:xfrm>
              <a:off x="3151" y="1420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200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27" name="Rectangle 170"/>
            <p:cNvSpPr>
              <a:spLocks noChangeArrowheads="1"/>
            </p:cNvSpPr>
            <p:nvPr/>
          </p:nvSpPr>
          <p:spPr bwMode="auto">
            <a:xfrm>
              <a:off x="3151" y="1096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300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28" name="Rectangle 171"/>
            <p:cNvSpPr>
              <a:spLocks noChangeArrowheads="1"/>
            </p:cNvSpPr>
            <p:nvPr/>
          </p:nvSpPr>
          <p:spPr bwMode="auto">
            <a:xfrm>
              <a:off x="3151" y="770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400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29" name="Line 172"/>
            <p:cNvSpPr>
              <a:spLocks noChangeShapeType="1"/>
            </p:cNvSpPr>
            <p:nvPr/>
          </p:nvSpPr>
          <p:spPr bwMode="auto">
            <a:xfrm>
              <a:off x="3323" y="2110"/>
              <a:ext cx="25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30" name="Line 173"/>
            <p:cNvSpPr>
              <a:spLocks noChangeShapeType="1"/>
            </p:cNvSpPr>
            <p:nvPr/>
          </p:nvSpPr>
          <p:spPr bwMode="auto">
            <a:xfrm>
              <a:off x="3446" y="2110"/>
              <a:ext cx="1714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31" name="Line 174"/>
            <p:cNvSpPr>
              <a:spLocks noChangeShapeType="1"/>
            </p:cNvSpPr>
            <p:nvPr/>
          </p:nvSpPr>
          <p:spPr bwMode="auto">
            <a:xfrm flipV="1">
              <a:off x="3446" y="2110"/>
              <a:ext cx="0" cy="2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32" name="Line 175"/>
            <p:cNvSpPr>
              <a:spLocks noChangeShapeType="1"/>
            </p:cNvSpPr>
            <p:nvPr/>
          </p:nvSpPr>
          <p:spPr bwMode="auto">
            <a:xfrm flipV="1">
              <a:off x="3561" y="2110"/>
              <a:ext cx="1" cy="2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33" name="Line 176"/>
            <p:cNvSpPr>
              <a:spLocks noChangeShapeType="1"/>
            </p:cNvSpPr>
            <p:nvPr/>
          </p:nvSpPr>
          <p:spPr bwMode="auto">
            <a:xfrm flipV="1">
              <a:off x="3674" y="2110"/>
              <a:ext cx="0" cy="2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34" name="Line 177"/>
            <p:cNvSpPr>
              <a:spLocks noChangeShapeType="1"/>
            </p:cNvSpPr>
            <p:nvPr/>
          </p:nvSpPr>
          <p:spPr bwMode="auto">
            <a:xfrm flipV="1">
              <a:off x="3788" y="2110"/>
              <a:ext cx="1" cy="2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35" name="Line 178"/>
            <p:cNvSpPr>
              <a:spLocks noChangeShapeType="1"/>
            </p:cNvSpPr>
            <p:nvPr/>
          </p:nvSpPr>
          <p:spPr bwMode="auto">
            <a:xfrm flipV="1">
              <a:off x="3904" y="2110"/>
              <a:ext cx="1" cy="2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36" name="Line 179"/>
            <p:cNvSpPr>
              <a:spLocks noChangeShapeType="1"/>
            </p:cNvSpPr>
            <p:nvPr/>
          </p:nvSpPr>
          <p:spPr bwMode="auto">
            <a:xfrm flipV="1">
              <a:off x="4015" y="2110"/>
              <a:ext cx="1" cy="2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37" name="Line 180"/>
            <p:cNvSpPr>
              <a:spLocks noChangeShapeType="1"/>
            </p:cNvSpPr>
            <p:nvPr/>
          </p:nvSpPr>
          <p:spPr bwMode="auto">
            <a:xfrm flipV="1">
              <a:off x="4131" y="2110"/>
              <a:ext cx="0" cy="2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38" name="Line 181"/>
            <p:cNvSpPr>
              <a:spLocks noChangeShapeType="1"/>
            </p:cNvSpPr>
            <p:nvPr/>
          </p:nvSpPr>
          <p:spPr bwMode="auto">
            <a:xfrm flipV="1">
              <a:off x="4247" y="2110"/>
              <a:ext cx="1" cy="2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39" name="Line 182"/>
            <p:cNvSpPr>
              <a:spLocks noChangeShapeType="1"/>
            </p:cNvSpPr>
            <p:nvPr/>
          </p:nvSpPr>
          <p:spPr bwMode="auto">
            <a:xfrm flipV="1">
              <a:off x="4358" y="2110"/>
              <a:ext cx="0" cy="2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40" name="Line 183"/>
            <p:cNvSpPr>
              <a:spLocks noChangeShapeType="1"/>
            </p:cNvSpPr>
            <p:nvPr/>
          </p:nvSpPr>
          <p:spPr bwMode="auto">
            <a:xfrm flipV="1">
              <a:off x="4474" y="2110"/>
              <a:ext cx="1" cy="2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41" name="Line 184"/>
            <p:cNvSpPr>
              <a:spLocks noChangeShapeType="1"/>
            </p:cNvSpPr>
            <p:nvPr/>
          </p:nvSpPr>
          <p:spPr bwMode="auto">
            <a:xfrm flipV="1">
              <a:off x="4589" y="2110"/>
              <a:ext cx="1" cy="2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42" name="Line 185"/>
            <p:cNvSpPr>
              <a:spLocks noChangeShapeType="1"/>
            </p:cNvSpPr>
            <p:nvPr/>
          </p:nvSpPr>
          <p:spPr bwMode="auto">
            <a:xfrm flipV="1">
              <a:off x="4701" y="2110"/>
              <a:ext cx="0" cy="2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43" name="Line 186"/>
            <p:cNvSpPr>
              <a:spLocks noChangeShapeType="1"/>
            </p:cNvSpPr>
            <p:nvPr/>
          </p:nvSpPr>
          <p:spPr bwMode="auto">
            <a:xfrm flipV="1">
              <a:off x="4817" y="2110"/>
              <a:ext cx="1" cy="2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44" name="Line 187"/>
            <p:cNvSpPr>
              <a:spLocks noChangeShapeType="1"/>
            </p:cNvSpPr>
            <p:nvPr/>
          </p:nvSpPr>
          <p:spPr bwMode="auto">
            <a:xfrm flipV="1">
              <a:off x="4932" y="2110"/>
              <a:ext cx="1" cy="2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45" name="Line 188"/>
            <p:cNvSpPr>
              <a:spLocks noChangeShapeType="1"/>
            </p:cNvSpPr>
            <p:nvPr/>
          </p:nvSpPr>
          <p:spPr bwMode="auto">
            <a:xfrm flipV="1">
              <a:off x="5043" y="2110"/>
              <a:ext cx="1" cy="2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46" name="Line 189"/>
            <p:cNvSpPr>
              <a:spLocks noChangeShapeType="1"/>
            </p:cNvSpPr>
            <p:nvPr/>
          </p:nvSpPr>
          <p:spPr bwMode="auto">
            <a:xfrm flipV="1">
              <a:off x="5160" y="2110"/>
              <a:ext cx="0" cy="2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47" name="Rectangle 190"/>
            <p:cNvSpPr>
              <a:spLocks noChangeArrowheads="1"/>
            </p:cNvSpPr>
            <p:nvPr/>
          </p:nvSpPr>
          <p:spPr bwMode="auto">
            <a:xfrm>
              <a:off x="3426" y="2157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48" name="Rectangle 191"/>
            <p:cNvSpPr>
              <a:spLocks noChangeArrowheads="1"/>
            </p:cNvSpPr>
            <p:nvPr/>
          </p:nvSpPr>
          <p:spPr bwMode="auto">
            <a:xfrm>
              <a:off x="3767" y="2157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1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49" name="Rectangle 192"/>
            <p:cNvSpPr>
              <a:spLocks noChangeArrowheads="1"/>
            </p:cNvSpPr>
            <p:nvPr/>
          </p:nvSpPr>
          <p:spPr bwMode="auto">
            <a:xfrm>
              <a:off x="4112" y="2157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2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50" name="Rectangle 193"/>
            <p:cNvSpPr>
              <a:spLocks noChangeArrowheads="1"/>
            </p:cNvSpPr>
            <p:nvPr/>
          </p:nvSpPr>
          <p:spPr bwMode="auto">
            <a:xfrm>
              <a:off x="4454" y="2157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3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51" name="Rectangle 194"/>
            <p:cNvSpPr>
              <a:spLocks noChangeArrowheads="1"/>
            </p:cNvSpPr>
            <p:nvPr/>
          </p:nvSpPr>
          <p:spPr bwMode="auto">
            <a:xfrm>
              <a:off x="4797" y="2157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4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52" name="Rectangle 195"/>
            <p:cNvSpPr>
              <a:spLocks noChangeArrowheads="1"/>
            </p:cNvSpPr>
            <p:nvPr/>
          </p:nvSpPr>
          <p:spPr bwMode="auto">
            <a:xfrm>
              <a:off x="5088" y="2157"/>
              <a:ext cx="17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5 hr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53" name="Rectangle 196"/>
            <p:cNvSpPr>
              <a:spLocks noChangeArrowheads="1"/>
            </p:cNvSpPr>
            <p:nvPr/>
          </p:nvSpPr>
          <p:spPr bwMode="auto">
            <a:xfrm>
              <a:off x="3959" y="2251"/>
              <a:ext cx="87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Time After Cocaine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54" name="Rectangle 197"/>
            <p:cNvSpPr>
              <a:spLocks noChangeArrowheads="1"/>
            </p:cNvSpPr>
            <p:nvPr/>
          </p:nvSpPr>
          <p:spPr bwMode="auto">
            <a:xfrm rot="16200000">
              <a:off x="2624" y="1283"/>
              <a:ext cx="88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% of Basal Release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55" name="Line 198"/>
            <p:cNvSpPr>
              <a:spLocks noChangeShapeType="1"/>
            </p:cNvSpPr>
            <p:nvPr/>
          </p:nvSpPr>
          <p:spPr bwMode="auto">
            <a:xfrm>
              <a:off x="3421" y="1785"/>
              <a:ext cx="24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56" name="Line 199"/>
            <p:cNvSpPr>
              <a:spLocks noChangeShapeType="1"/>
            </p:cNvSpPr>
            <p:nvPr/>
          </p:nvSpPr>
          <p:spPr bwMode="auto">
            <a:xfrm flipV="1">
              <a:off x="3445" y="1402"/>
              <a:ext cx="116" cy="383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57" name="Line 200"/>
            <p:cNvSpPr>
              <a:spLocks noChangeShapeType="1"/>
            </p:cNvSpPr>
            <p:nvPr/>
          </p:nvSpPr>
          <p:spPr bwMode="auto">
            <a:xfrm>
              <a:off x="3445" y="1785"/>
              <a:ext cx="116" cy="7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58" name="Line 201"/>
            <p:cNvSpPr>
              <a:spLocks noChangeShapeType="1"/>
            </p:cNvSpPr>
            <p:nvPr/>
          </p:nvSpPr>
          <p:spPr bwMode="auto">
            <a:xfrm flipV="1">
              <a:off x="3445" y="1720"/>
              <a:ext cx="116" cy="6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59" name="Oval 202"/>
            <p:cNvSpPr>
              <a:spLocks noChangeArrowheads="1"/>
            </p:cNvSpPr>
            <p:nvPr/>
          </p:nvSpPr>
          <p:spPr bwMode="auto">
            <a:xfrm>
              <a:off x="3418" y="1760"/>
              <a:ext cx="51" cy="4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60" name="Rectangle 203"/>
            <p:cNvSpPr>
              <a:spLocks noChangeArrowheads="1"/>
            </p:cNvSpPr>
            <p:nvPr/>
          </p:nvSpPr>
          <p:spPr bwMode="auto">
            <a:xfrm>
              <a:off x="3418" y="1760"/>
              <a:ext cx="51" cy="4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61" name="Freeform 204"/>
            <p:cNvSpPr>
              <a:spLocks/>
            </p:cNvSpPr>
            <p:nvPr/>
          </p:nvSpPr>
          <p:spPr bwMode="auto">
            <a:xfrm>
              <a:off x="3418" y="1760"/>
              <a:ext cx="55" cy="50"/>
            </a:xfrm>
            <a:custGeom>
              <a:avLst/>
              <a:gdLst>
                <a:gd name="T0" fmla="*/ 3 w 83"/>
                <a:gd name="T1" fmla="*/ 0 h 84"/>
                <a:gd name="T2" fmla="*/ 5 w 83"/>
                <a:gd name="T3" fmla="*/ 2 h 84"/>
                <a:gd name="T4" fmla="*/ 0 w 83"/>
                <a:gd name="T5" fmla="*/ 2 h 84"/>
                <a:gd name="T6" fmla="*/ 3 w 83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84"/>
                <a:gd name="T14" fmla="*/ 83 w 83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84">
                  <a:moveTo>
                    <a:pt x="42" y="0"/>
                  </a:moveTo>
                  <a:lnTo>
                    <a:pt x="83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62" name="Line 205"/>
            <p:cNvSpPr>
              <a:spLocks noChangeShapeType="1"/>
            </p:cNvSpPr>
            <p:nvPr/>
          </p:nvSpPr>
          <p:spPr bwMode="auto">
            <a:xfrm flipV="1">
              <a:off x="3561" y="1282"/>
              <a:ext cx="111" cy="12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63" name="Line 206"/>
            <p:cNvSpPr>
              <a:spLocks noChangeShapeType="1"/>
            </p:cNvSpPr>
            <p:nvPr/>
          </p:nvSpPr>
          <p:spPr bwMode="auto">
            <a:xfrm flipV="1">
              <a:off x="3672" y="1184"/>
              <a:ext cx="116" cy="98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64" name="Line 207"/>
            <p:cNvSpPr>
              <a:spLocks noChangeShapeType="1"/>
            </p:cNvSpPr>
            <p:nvPr/>
          </p:nvSpPr>
          <p:spPr bwMode="auto">
            <a:xfrm flipV="1">
              <a:off x="3788" y="1037"/>
              <a:ext cx="116" cy="14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65" name="Line 208"/>
            <p:cNvSpPr>
              <a:spLocks noChangeShapeType="1"/>
            </p:cNvSpPr>
            <p:nvPr/>
          </p:nvSpPr>
          <p:spPr bwMode="auto">
            <a:xfrm>
              <a:off x="3904" y="1037"/>
              <a:ext cx="111" cy="32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66" name="Line 209"/>
            <p:cNvSpPr>
              <a:spLocks noChangeShapeType="1"/>
            </p:cNvSpPr>
            <p:nvPr/>
          </p:nvSpPr>
          <p:spPr bwMode="auto">
            <a:xfrm>
              <a:off x="4015" y="1069"/>
              <a:ext cx="115" cy="51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67" name="Line 210"/>
            <p:cNvSpPr>
              <a:spLocks noChangeShapeType="1"/>
            </p:cNvSpPr>
            <p:nvPr/>
          </p:nvSpPr>
          <p:spPr bwMode="auto">
            <a:xfrm>
              <a:off x="4130" y="1120"/>
              <a:ext cx="116" cy="79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68" name="Line 211"/>
            <p:cNvSpPr>
              <a:spLocks noChangeShapeType="1"/>
            </p:cNvSpPr>
            <p:nvPr/>
          </p:nvSpPr>
          <p:spPr bwMode="auto">
            <a:xfrm>
              <a:off x="4246" y="1199"/>
              <a:ext cx="111" cy="65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69" name="Line 212"/>
            <p:cNvSpPr>
              <a:spLocks noChangeShapeType="1"/>
            </p:cNvSpPr>
            <p:nvPr/>
          </p:nvSpPr>
          <p:spPr bwMode="auto">
            <a:xfrm>
              <a:off x="4357" y="1264"/>
              <a:ext cx="116" cy="246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70" name="Line 213"/>
            <p:cNvSpPr>
              <a:spLocks noChangeShapeType="1"/>
            </p:cNvSpPr>
            <p:nvPr/>
          </p:nvSpPr>
          <p:spPr bwMode="auto">
            <a:xfrm>
              <a:off x="4473" y="1510"/>
              <a:ext cx="116" cy="22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71" name="Line 214"/>
            <p:cNvSpPr>
              <a:spLocks noChangeShapeType="1"/>
            </p:cNvSpPr>
            <p:nvPr/>
          </p:nvSpPr>
          <p:spPr bwMode="auto">
            <a:xfrm>
              <a:off x="4589" y="1532"/>
              <a:ext cx="111" cy="43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72" name="Line 215"/>
            <p:cNvSpPr>
              <a:spLocks noChangeShapeType="1"/>
            </p:cNvSpPr>
            <p:nvPr/>
          </p:nvSpPr>
          <p:spPr bwMode="auto">
            <a:xfrm>
              <a:off x="4700" y="1575"/>
              <a:ext cx="116" cy="33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73" name="Line 216"/>
            <p:cNvSpPr>
              <a:spLocks noChangeShapeType="1"/>
            </p:cNvSpPr>
            <p:nvPr/>
          </p:nvSpPr>
          <p:spPr bwMode="auto">
            <a:xfrm>
              <a:off x="4816" y="1608"/>
              <a:ext cx="115" cy="4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74" name="Line 217"/>
            <p:cNvSpPr>
              <a:spLocks noChangeShapeType="1"/>
            </p:cNvSpPr>
            <p:nvPr/>
          </p:nvSpPr>
          <p:spPr bwMode="auto">
            <a:xfrm>
              <a:off x="4931" y="1655"/>
              <a:ext cx="112" cy="32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75" name="Line 218"/>
            <p:cNvSpPr>
              <a:spLocks noChangeShapeType="1"/>
            </p:cNvSpPr>
            <p:nvPr/>
          </p:nvSpPr>
          <p:spPr bwMode="auto">
            <a:xfrm>
              <a:off x="5043" y="1687"/>
              <a:ext cx="116" cy="8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76" name="Line 219"/>
            <p:cNvSpPr>
              <a:spLocks noChangeShapeType="1"/>
            </p:cNvSpPr>
            <p:nvPr/>
          </p:nvSpPr>
          <p:spPr bwMode="auto">
            <a:xfrm>
              <a:off x="3561" y="1792"/>
              <a:ext cx="111" cy="44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77" name="Line 220"/>
            <p:cNvSpPr>
              <a:spLocks noChangeShapeType="1"/>
            </p:cNvSpPr>
            <p:nvPr/>
          </p:nvSpPr>
          <p:spPr bwMode="auto">
            <a:xfrm>
              <a:off x="3672" y="1836"/>
              <a:ext cx="116" cy="14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78" name="Line 221"/>
            <p:cNvSpPr>
              <a:spLocks noChangeShapeType="1"/>
            </p:cNvSpPr>
            <p:nvPr/>
          </p:nvSpPr>
          <p:spPr bwMode="auto">
            <a:xfrm flipV="1">
              <a:off x="3788" y="1818"/>
              <a:ext cx="116" cy="32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79" name="Line 222"/>
            <p:cNvSpPr>
              <a:spLocks noChangeShapeType="1"/>
            </p:cNvSpPr>
            <p:nvPr/>
          </p:nvSpPr>
          <p:spPr bwMode="auto">
            <a:xfrm>
              <a:off x="3904" y="1818"/>
              <a:ext cx="111" cy="39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80" name="Line 223"/>
            <p:cNvSpPr>
              <a:spLocks noChangeShapeType="1"/>
            </p:cNvSpPr>
            <p:nvPr/>
          </p:nvSpPr>
          <p:spPr bwMode="auto">
            <a:xfrm>
              <a:off x="4015" y="1857"/>
              <a:ext cx="115" cy="4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81" name="Line 224"/>
            <p:cNvSpPr>
              <a:spLocks noChangeShapeType="1"/>
            </p:cNvSpPr>
            <p:nvPr/>
          </p:nvSpPr>
          <p:spPr bwMode="auto">
            <a:xfrm>
              <a:off x="4130" y="1861"/>
              <a:ext cx="116" cy="7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82" name="Line 225"/>
            <p:cNvSpPr>
              <a:spLocks noChangeShapeType="1"/>
            </p:cNvSpPr>
            <p:nvPr/>
          </p:nvSpPr>
          <p:spPr bwMode="auto">
            <a:xfrm>
              <a:off x="4246" y="1868"/>
              <a:ext cx="111" cy="1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83" name="Line 226"/>
            <p:cNvSpPr>
              <a:spLocks noChangeShapeType="1"/>
            </p:cNvSpPr>
            <p:nvPr/>
          </p:nvSpPr>
          <p:spPr bwMode="auto">
            <a:xfrm flipV="1">
              <a:off x="4357" y="1850"/>
              <a:ext cx="116" cy="18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84" name="Line 227"/>
            <p:cNvSpPr>
              <a:spLocks noChangeShapeType="1"/>
            </p:cNvSpPr>
            <p:nvPr/>
          </p:nvSpPr>
          <p:spPr bwMode="auto">
            <a:xfrm flipV="1">
              <a:off x="4473" y="1843"/>
              <a:ext cx="116" cy="7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85" name="Line 228"/>
            <p:cNvSpPr>
              <a:spLocks noChangeShapeType="1"/>
            </p:cNvSpPr>
            <p:nvPr/>
          </p:nvSpPr>
          <p:spPr bwMode="auto">
            <a:xfrm flipV="1">
              <a:off x="4589" y="1836"/>
              <a:ext cx="111" cy="7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86" name="Line 229"/>
            <p:cNvSpPr>
              <a:spLocks noChangeShapeType="1"/>
            </p:cNvSpPr>
            <p:nvPr/>
          </p:nvSpPr>
          <p:spPr bwMode="auto">
            <a:xfrm flipV="1">
              <a:off x="4700" y="1832"/>
              <a:ext cx="116" cy="4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87" name="Line 230"/>
            <p:cNvSpPr>
              <a:spLocks noChangeShapeType="1"/>
            </p:cNvSpPr>
            <p:nvPr/>
          </p:nvSpPr>
          <p:spPr bwMode="auto">
            <a:xfrm flipV="1">
              <a:off x="4816" y="1825"/>
              <a:ext cx="115" cy="7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88" name="Line 231"/>
            <p:cNvSpPr>
              <a:spLocks noChangeShapeType="1"/>
            </p:cNvSpPr>
            <p:nvPr/>
          </p:nvSpPr>
          <p:spPr bwMode="auto">
            <a:xfrm flipV="1">
              <a:off x="4931" y="1810"/>
              <a:ext cx="112" cy="15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89" name="Line 232"/>
            <p:cNvSpPr>
              <a:spLocks noChangeShapeType="1"/>
            </p:cNvSpPr>
            <p:nvPr/>
          </p:nvSpPr>
          <p:spPr bwMode="auto">
            <a:xfrm flipV="1">
              <a:off x="5043" y="1803"/>
              <a:ext cx="116" cy="7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90" name="Line 233"/>
            <p:cNvSpPr>
              <a:spLocks noChangeShapeType="1"/>
            </p:cNvSpPr>
            <p:nvPr/>
          </p:nvSpPr>
          <p:spPr bwMode="auto">
            <a:xfrm>
              <a:off x="3561" y="1720"/>
              <a:ext cx="111" cy="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91" name="Line 234"/>
            <p:cNvSpPr>
              <a:spLocks noChangeShapeType="1"/>
            </p:cNvSpPr>
            <p:nvPr/>
          </p:nvSpPr>
          <p:spPr bwMode="auto">
            <a:xfrm flipV="1">
              <a:off x="3672" y="1705"/>
              <a:ext cx="116" cy="2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92" name="Line 235"/>
            <p:cNvSpPr>
              <a:spLocks noChangeShapeType="1"/>
            </p:cNvSpPr>
            <p:nvPr/>
          </p:nvSpPr>
          <p:spPr bwMode="auto">
            <a:xfrm flipV="1">
              <a:off x="3788" y="1669"/>
              <a:ext cx="116" cy="3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93" name="Line 236"/>
            <p:cNvSpPr>
              <a:spLocks noChangeShapeType="1"/>
            </p:cNvSpPr>
            <p:nvPr/>
          </p:nvSpPr>
          <p:spPr bwMode="auto">
            <a:xfrm flipV="1">
              <a:off x="3904" y="1644"/>
              <a:ext cx="111" cy="2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94" name="Line 237"/>
            <p:cNvSpPr>
              <a:spLocks noChangeShapeType="1"/>
            </p:cNvSpPr>
            <p:nvPr/>
          </p:nvSpPr>
          <p:spPr bwMode="auto">
            <a:xfrm flipV="1">
              <a:off x="4015" y="1608"/>
              <a:ext cx="115" cy="3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95" name="Line 238"/>
            <p:cNvSpPr>
              <a:spLocks noChangeShapeType="1"/>
            </p:cNvSpPr>
            <p:nvPr/>
          </p:nvSpPr>
          <p:spPr bwMode="auto">
            <a:xfrm flipV="1">
              <a:off x="4130" y="1557"/>
              <a:ext cx="116" cy="5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96" name="Line 239"/>
            <p:cNvSpPr>
              <a:spLocks noChangeShapeType="1"/>
            </p:cNvSpPr>
            <p:nvPr/>
          </p:nvSpPr>
          <p:spPr bwMode="auto">
            <a:xfrm>
              <a:off x="4246" y="1557"/>
              <a:ext cx="111" cy="33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97" name="Line 240"/>
            <p:cNvSpPr>
              <a:spLocks noChangeShapeType="1"/>
            </p:cNvSpPr>
            <p:nvPr/>
          </p:nvSpPr>
          <p:spPr bwMode="auto">
            <a:xfrm>
              <a:off x="4357" y="1590"/>
              <a:ext cx="116" cy="5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98" name="Line 241"/>
            <p:cNvSpPr>
              <a:spLocks noChangeShapeType="1"/>
            </p:cNvSpPr>
            <p:nvPr/>
          </p:nvSpPr>
          <p:spPr bwMode="auto">
            <a:xfrm>
              <a:off x="4473" y="1648"/>
              <a:ext cx="116" cy="2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99" name="Line 242"/>
            <p:cNvSpPr>
              <a:spLocks noChangeShapeType="1"/>
            </p:cNvSpPr>
            <p:nvPr/>
          </p:nvSpPr>
          <p:spPr bwMode="auto">
            <a:xfrm>
              <a:off x="4589" y="1669"/>
              <a:ext cx="111" cy="4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00" name="Line 243"/>
            <p:cNvSpPr>
              <a:spLocks noChangeShapeType="1"/>
            </p:cNvSpPr>
            <p:nvPr/>
          </p:nvSpPr>
          <p:spPr bwMode="auto">
            <a:xfrm>
              <a:off x="4700" y="1713"/>
              <a:ext cx="116" cy="5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01" name="Line 244"/>
            <p:cNvSpPr>
              <a:spLocks noChangeShapeType="1"/>
            </p:cNvSpPr>
            <p:nvPr/>
          </p:nvSpPr>
          <p:spPr bwMode="auto">
            <a:xfrm flipV="1">
              <a:off x="4816" y="1760"/>
              <a:ext cx="115" cy="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02" name="Line 245"/>
            <p:cNvSpPr>
              <a:spLocks noChangeShapeType="1"/>
            </p:cNvSpPr>
            <p:nvPr/>
          </p:nvSpPr>
          <p:spPr bwMode="auto">
            <a:xfrm flipV="1">
              <a:off x="4931" y="1753"/>
              <a:ext cx="112" cy="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03" name="Line 246"/>
            <p:cNvSpPr>
              <a:spLocks noChangeShapeType="1"/>
            </p:cNvSpPr>
            <p:nvPr/>
          </p:nvSpPr>
          <p:spPr bwMode="auto">
            <a:xfrm>
              <a:off x="5043" y="1753"/>
              <a:ext cx="116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04" name="Oval 247"/>
            <p:cNvSpPr>
              <a:spLocks noChangeArrowheads="1"/>
            </p:cNvSpPr>
            <p:nvPr/>
          </p:nvSpPr>
          <p:spPr bwMode="auto">
            <a:xfrm>
              <a:off x="3532" y="1376"/>
              <a:ext cx="53" cy="4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05" name="Oval 248"/>
            <p:cNvSpPr>
              <a:spLocks noChangeArrowheads="1"/>
            </p:cNvSpPr>
            <p:nvPr/>
          </p:nvSpPr>
          <p:spPr bwMode="auto">
            <a:xfrm>
              <a:off x="3644" y="1257"/>
              <a:ext cx="52" cy="4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06" name="Oval 249"/>
            <p:cNvSpPr>
              <a:spLocks noChangeArrowheads="1"/>
            </p:cNvSpPr>
            <p:nvPr/>
          </p:nvSpPr>
          <p:spPr bwMode="auto">
            <a:xfrm>
              <a:off x="3760" y="1159"/>
              <a:ext cx="51" cy="4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07" name="Oval 250"/>
            <p:cNvSpPr>
              <a:spLocks noChangeArrowheads="1"/>
            </p:cNvSpPr>
            <p:nvPr/>
          </p:nvSpPr>
          <p:spPr bwMode="auto">
            <a:xfrm>
              <a:off x="3875" y="1011"/>
              <a:ext cx="53" cy="4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08" name="Oval 251"/>
            <p:cNvSpPr>
              <a:spLocks noChangeArrowheads="1"/>
            </p:cNvSpPr>
            <p:nvPr/>
          </p:nvSpPr>
          <p:spPr bwMode="auto">
            <a:xfrm>
              <a:off x="3987" y="1044"/>
              <a:ext cx="52" cy="4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09" name="Oval 252"/>
            <p:cNvSpPr>
              <a:spLocks noChangeArrowheads="1"/>
            </p:cNvSpPr>
            <p:nvPr/>
          </p:nvSpPr>
          <p:spPr bwMode="auto">
            <a:xfrm>
              <a:off x="4103" y="1095"/>
              <a:ext cx="51" cy="4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10" name="Oval 253"/>
            <p:cNvSpPr>
              <a:spLocks noChangeArrowheads="1"/>
            </p:cNvSpPr>
            <p:nvPr/>
          </p:nvSpPr>
          <p:spPr bwMode="auto">
            <a:xfrm>
              <a:off x="4219" y="1174"/>
              <a:ext cx="51" cy="4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11" name="Oval 254"/>
            <p:cNvSpPr>
              <a:spLocks noChangeArrowheads="1"/>
            </p:cNvSpPr>
            <p:nvPr/>
          </p:nvSpPr>
          <p:spPr bwMode="auto">
            <a:xfrm>
              <a:off x="4330" y="1239"/>
              <a:ext cx="51" cy="4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12" name="Oval 255"/>
            <p:cNvSpPr>
              <a:spLocks noChangeArrowheads="1"/>
            </p:cNvSpPr>
            <p:nvPr/>
          </p:nvSpPr>
          <p:spPr bwMode="auto">
            <a:xfrm>
              <a:off x="4445" y="1485"/>
              <a:ext cx="52" cy="4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13" name="Oval 256"/>
            <p:cNvSpPr>
              <a:spLocks noChangeArrowheads="1"/>
            </p:cNvSpPr>
            <p:nvPr/>
          </p:nvSpPr>
          <p:spPr bwMode="auto">
            <a:xfrm>
              <a:off x="4561" y="1506"/>
              <a:ext cx="52" cy="4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14" name="Oval 257"/>
            <p:cNvSpPr>
              <a:spLocks noChangeArrowheads="1"/>
            </p:cNvSpPr>
            <p:nvPr/>
          </p:nvSpPr>
          <p:spPr bwMode="auto">
            <a:xfrm>
              <a:off x="4673" y="1550"/>
              <a:ext cx="51" cy="4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15" name="Oval 258"/>
            <p:cNvSpPr>
              <a:spLocks noChangeArrowheads="1"/>
            </p:cNvSpPr>
            <p:nvPr/>
          </p:nvSpPr>
          <p:spPr bwMode="auto">
            <a:xfrm>
              <a:off x="4788" y="1582"/>
              <a:ext cx="52" cy="4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16" name="Oval 259"/>
            <p:cNvSpPr>
              <a:spLocks noChangeArrowheads="1"/>
            </p:cNvSpPr>
            <p:nvPr/>
          </p:nvSpPr>
          <p:spPr bwMode="auto">
            <a:xfrm>
              <a:off x="4904" y="1629"/>
              <a:ext cx="51" cy="4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17" name="Oval 260"/>
            <p:cNvSpPr>
              <a:spLocks noChangeArrowheads="1"/>
            </p:cNvSpPr>
            <p:nvPr/>
          </p:nvSpPr>
          <p:spPr bwMode="auto">
            <a:xfrm>
              <a:off x="5016" y="1662"/>
              <a:ext cx="51" cy="4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18" name="Oval 261"/>
            <p:cNvSpPr>
              <a:spLocks noChangeArrowheads="1"/>
            </p:cNvSpPr>
            <p:nvPr/>
          </p:nvSpPr>
          <p:spPr bwMode="auto">
            <a:xfrm>
              <a:off x="5132" y="1669"/>
              <a:ext cx="50" cy="4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19" name="Rectangle 262"/>
            <p:cNvSpPr>
              <a:spLocks noChangeArrowheads="1"/>
            </p:cNvSpPr>
            <p:nvPr/>
          </p:nvSpPr>
          <p:spPr bwMode="auto">
            <a:xfrm>
              <a:off x="3532" y="1767"/>
              <a:ext cx="53" cy="4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20" name="Rectangle 263"/>
            <p:cNvSpPr>
              <a:spLocks noChangeArrowheads="1"/>
            </p:cNvSpPr>
            <p:nvPr/>
          </p:nvSpPr>
          <p:spPr bwMode="auto">
            <a:xfrm>
              <a:off x="3644" y="1810"/>
              <a:ext cx="52" cy="4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21" name="Rectangle 264"/>
            <p:cNvSpPr>
              <a:spLocks noChangeArrowheads="1"/>
            </p:cNvSpPr>
            <p:nvPr/>
          </p:nvSpPr>
          <p:spPr bwMode="auto">
            <a:xfrm>
              <a:off x="3760" y="1825"/>
              <a:ext cx="51" cy="4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22" name="Rectangle 265"/>
            <p:cNvSpPr>
              <a:spLocks noChangeArrowheads="1"/>
            </p:cNvSpPr>
            <p:nvPr/>
          </p:nvSpPr>
          <p:spPr bwMode="auto">
            <a:xfrm>
              <a:off x="3875" y="1792"/>
              <a:ext cx="53" cy="4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23" name="Rectangle 266"/>
            <p:cNvSpPr>
              <a:spLocks noChangeArrowheads="1"/>
            </p:cNvSpPr>
            <p:nvPr/>
          </p:nvSpPr>
          <p:spPr bwMode="auto">
            <a:xfrm>
              <a:off x="3987" y="1832"/>
              <a:ext cx="52" cy="4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24" name="Rectangle 267"/>
            <p:cNvSpPr>
              <a:spLocks noChangeArrowheads="1"/>
            </p:cNvSpPr>
            <p:nvPr/>
          </p:nvSpPr>
          <p:spPr bwMode="auto">
            <a:xfrm>
              <a:off x="4103" y="1836"/>
              <a:ext cx="51" cy="4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25" name="Rectangle 268"/>
            <p:cNvSpPr>
              <a:spLocks noChangeArrowheads="1"/>
            </p:cNvSpPr>
            <p:nvPr/>
          </p:nvSpPr>
          <p:spPr bwMode="auto">
            <a:xfrm>
              <a:off x="4219" y="1843"/>
              <a:ext cx="51" cy="4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26" name="Rectangle 269"/>
            <p:cNvSpPr>
              <a:spLocks noChangeArrowheads="1"/>
            </p:cNvSpPr>
            <p:nvPr/>
          </p:nvSpPr>
          <p:spPr bwMode="auto">
            <a:xfrm>
              <a:off x="4330" y="1843"/>
              <a:ext cx="51" cy="4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27" name="Rectangle 270"/>
            <p:cNvSpPr>
              <a:spLocks noChangeArrowheads="1"/>
            </p:cNvSpPr>
            <p:nvPr/>
          </p:nvSpPr>
          <p:spPr bwMode="auto">
            <a:xfrm>
              <a:off x="4445" y="1825"/>
              <a:ext cx="52" cy="4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28" name="Rectangle 271"/>
            <p:cNvSpPr>
              <a:spLocks noChangeArrowheads="1"/>
            </p:cNvSpPr>
            <p:nvPr/>
          </p:nvSpPr>
          <p:spPr bwMode="auto">
            <a:xfrm>
              <a:off x="4561" y="1818"/>
              <a:ext cx="52" cy="4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29" name="Rectangle 272"/>
            <p:cNvSpPr>
              <a:spLocks noChangeArrowheads="1"/>
            </p:cNvSpPr>
            <p:nvPr/>
          </p:nvSpPr>
          <p:spPr bwMode="auto">
            <a:xfrm>
              <a:off x="4673" y="1810"/>
              <a:ext cx="51" cy="4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30" name="Rectangle 273"/>
            <p:cNvSpPr>
              <a:spLocks noChangeArrowheads="1"/>
            </p:cNvSpPr>
            <p:nvPr/>
          </p:nvSpPr>
          <p:spPr bwMode="auto">
            <a:xfrm>
              <a:off x="4788" y="1807"/>
              <a:ext cx="52" cy="4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31" name="Rectangle 274"/>
            <p:cNvSpPr>
              <a:spLocks noChangeArrowheads="1"/>
            </p:cNvSpPr>
            <p:nvPr/>
          </p:nvSpPr>
          <p:spPr bwMode="auto">
            <a:xfrm>
              <a:off x="4904" y="1800"/>
              <a:ext cx="51" cy="4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32" name="Rectangle 275"/>
            <p:cNvSpPr>
              <a:spLocks noChangeArrowheads="1"/>
            </p:cNvSpPr>
            <p:nvPr/>
          </p:nvSpPr>
          <p:spPr bwMode="auto">
            <a:xfrm>
              <a:off x="5016" y="1785"/>
              <a:ext cx="51" cy="4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33" name="Rectangle 276"/>
            <p:cNvSpPr>
              <a:spLocks noChangeArrowheads="1"/>
            </p:cNvSpPr>
            <p:nvPr/>
          </p:nvSpPr>
          <p:spPr bwMode="auto">
            <a:xfrm>
              <a:off x="5132" y="1778"/>
              <a:ext cx="50" cy="4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34" name="Freeform 277"/>
            <p:cNvSpPr>
              <a:spLocks/>
            </p:cNvSpPr>
            <p:nvPr/>
          </p:nvSpPr>
          <p:spPr bwMode="auto">
            <a:xfrm>
              <a:off x="3532" y="1695"/>
              <a:ext cx="56" cy="50"/>
            </a:xfrm>
            <a:custGeom>
              <a:avLst/>
              <a:gdLst>
                <a:gd name="T0" fmla="*/ 3 w 84"/>
                <a:gd name="T1" fmla="*/ 0 h 84"/>
                <a:gd name="T2" fmla="*/ 5 w 84"/>
                <a:gd name="T3" fmla="*/ 2 h 84"/>
                <a:gd name="T4" fmla="*/ 0 w 84"/>
                <a:gd name="T5" fmla="*/ 2 h 84"/>
                <a:gd name="T6" fmla="*/ 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35" name="Freeform 278"/>
            <p:cNvSpPr>
              <a:spLocks/>
            </p:cNvSpPr>
            <p:nvPr/>
          </p:nvSpPr>
          <p:spPr bwMode="auto">
            <a:xfrm>
              <a:off x="3644" y="1702"/>
              <a:ext cx="56" cy="51"/>
            </a:xfrm>
            <a:custGeom>
              <a:avLst/>
              <a:gdLst>
                <a:gd name="T0" fmla="*/ 3 w 84"/>
                <a:gd name="T1" fmla="*/ 0 h 84"/>
                <a:gd name="T2" fmla="*/ 5 w 84"/>
                <a:gd name="T3" fmla="*/ 2 h 84"/>
                <a:gd name="T4" fmla="*/ 0 w 84"/>
                <a:gd name="T5" fmla="*/ 2 h 84"/>
                <a:gd name="T6" fmla="*/ 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36" name="Freeform 279"/>
            <p:cNvSpPr>
              <a:spLocks/>
            </p:cNvSpPr>
            <p:nvPr/>
          </p:nvSpPr>
          <p:spPr bwMode="auto">
            <a:xfrm>
              <a:off x="3760" y="1680"/>
              <a:ext cx="56" cy="51"/>
            </a:xfrm>
            <a:custGeom>
              <a:avLst/>
              <a:gdLst>
                <a:gd name="T0" fmla="*/ 3 w 84"/>
                <a:gd name="T1" fmla="*/ 0 h 84"/>
                <a:gd name="T2" fmla="*/ 5 w 84"/>
                <a:gd name="T3" fmla="*/ 2 h 84"/>
                <a:gd name="T4" fmla="*/ 0 w 84"/>
                <a:gd name="T5" fmla="*/ 2 h 84"/>
                <a:gd name="T6" fmla="*/ 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37" name="Freeform 280"/>
            <p:cNvSpPr>
              <a:spLocks/>
            </p:cNvSpPr>
            <p:nvPr/>
          </p:nvSpPr>
          <p:spPr bwMode="auto">
            <a:xfrm>
              <a:off x="3875" y="1644"/>
              <a:ext cx="56" cy="51"/>
            </a:xfrm>
            <a:custGeom>
              <a:avLst/>
              <a:gdLst>
                <a:gd name="T0" fmla="*/ 3 w 84"/>
                <a:gd name="T1" fmla="*/ 0 h 84"/>
                <a:gd name="T2" fmla="*/ 5 w 84"/>
                <a:gd name="T3" fmla="*/ 2 h 84"/>
                <a:gd name="T4" fmla="*/ 0 w 84"/>
                <a:gd name="T5" fmla="*/ 2 h 84"/>
                <a:gd name="T6" fmla="*/ 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38" name="Freeform 281"/>
            <p:cNvSpPr>
              <a:spLocks/>
            </p:cNvSpPr>
            <p:nvPr/>
          </p:nvSpPr>
          <p:spPr bwMode="auto">
            <a:xfrm>
              <a:off x="3987" y="1619"/>
              <a:ext cx="56" cy="50"/>
            </a:xfrm>
            <a:custGeom>
              <a:avLst/>
              <a:gdLst>
                <a:gd name="T0" fmla="*/ 3 w 84"/>
                <a:gd name="T1" fmla="*/ 0 h 84"/>
                <a:gd name="T2" fmla="*/ 5 w 84"/>
                <a:gd name="T3" fmla="*/ 2 h 84"/>
                <a:gd name="T4" fmla="*/ 0 w 84"/>
                <a:gd name="T5" fmla="*/ 2 h 84"/>
                <a:gd name="T6" fmla="*/ 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39" name="Freeform 282"/>
            <p:cNvSpPr>
              <a:spLocks/>
            </p:cNvSpPr>
            <p:nvPr/>
          </p:nvSpPr>
          <p:spPr bwMode="auto">
            <a:xfrm>
              <a:off x="4103" y="1582"/>
              <a:ext cx="56" cy="51"/>
            </a:xfrm>
            <a:custGeom>
              <a:avLst/>
              <a:gdLst>
                <a:gd name="T0" fmla="*/ 3 w 84"/>
                <a:gd name="T1" fmla="*/ 0 h 84"/>
                <a:gd name="T2" fmla="*/ 5 w 84"/>
                <a:gd name="T3" fmla="*/ 2 h 84"/>
                <a:gd name="T4" fmla="*/ 0 w 84"/>
                <a:gd name="T5" fmla="*/ 2 h 84"/>
                <a:gd name="T6" fmla="*/ 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40" name="Freeform 283"/>
            <p:cNvSpPr>
              <a:spLocks/>
            </p:cNvSpPr>
            <p:nvPr/>
          </p:nvSpPr>
          <p:spPr bwMode="auto">
            <a:xfrm>
              <a:off x="4219" y="1532"/>
              <a:ext cx="56" cy="50"/>
            </a:xfrm>
            <a:custGeom>
              <a:avLst/>
              <a:gdLst>
                <a:gd name="T0" fmla="*/ 3 w 84"/>
                <a:gd name="T1" fmla="*/ 0 h 84"/>
                <a:gd name="T2" fmla="*/ 5 w 84"/>
                <a:gd name="T3" fmla="*/ 2 h 84"/>
                <a:gd name="T4" fmla="*/ 0 w 84"/>
                <a:gd name="T5" fmla="*/ 2 h 84"/>
                <a:gd name="T6" fmla="*/ 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41" name="Freeform 284"/>
            <p:cNvSpPr>
              <a:spLocks/>
            </p:cNvSpPr>
            <p:nvPr/>
          </p:nvSpPr>
          <p:spPr bwMode="auto">
            <a:xfrm>
              <a:off x="4330" y="1564"/>
              <a:ext cx="56" cy="51"/>
            </a:xfrm>
            <a:custGeom>
              <a:avLst/>
              <a:gdLst>
                <a:gd name="T0" fmla="*/ 3 w 84"/>
                <a:gd name="T1" fmla="*/ 0 h 84"/>
                <a:gd name="T2" fmla="*/ 5 w 84"/>
                <a:gd name="T3" fmla="*/ 2 h 84"/>
                <a:gd name="T4" fmla="*/ 0 w 84"/>
                <a:gd name="T5" fmla="*/ 2 h 84"/>
                <a:gd name="T6" fmla="*/ 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42" name="Freeform 285"/>
            <p:cNvSpPr>
              <a:spLocks/>
            </p:cNvSpPr>
            <p:nvPr/>
          </p:nvSpPr>
          <p:spPr bwMode="auto">
            <a:xfrm>
              <a:off x="4445" y="1622"/>
              <a:ext cx="56" cy="51"/>
            </a:xfrm>
            <a:custGeom>
              <a:avLst/>
              <a:gdLst>
                <a:gd name="T0" fmla="*/ 3 w 84"/>
                <a:gd name="T1" fmla="*/ 0 h 84"/>
                <a:gd name="T2" fmla="*/ 5 w 84"/>
                <a:gd name="T3" fmla="*/ 2 h 84"/>
                <a:gd name="T4" fmla="*/ 0 w 84"/>
                <a:gd name="T5" fmla="*/ 2 h 84"/>
                <a:gd name="T6" fmla="*/ 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43" name="Freeform 286"/>
            <p:cNvSpPr>
              <a:spLocks/>
            </p:cNvSpPr>
            <p:nvPr/>
          </p:nvSpPr>
          <p:spPr bwMode="auto">
            <a:xfrm>
              <a:off x="4561" y="1644"/>
              <a:ext cx="56" cy="51"/>
            </a:xfrm>
            <a:custGeom>
              <a:avLst/>
              <a:gdLst>
                <a:gd name="T0" fmla="*/ 3 w 84"/>
                <a:gd name="T1" fmla="*/ 0 h 84"/>
                <a:gd name="T2" fmla="*/ 5 w 84"/>
                <a:gd name="T3" fmla="*/ 2 h 84"/>
                <a:gd name="T4" fmla="*/ 0 w 84"/>
                <a:gd name="T5" fmla="*/ 2 h 84"/>
                <a:gd name="T6" fmla="*/ 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44" name="Freeform 287"/>
            <p:cNvSpPr>
              <a:spLocks/>
            </p:cNvSpPr>
            <p:nvPr/>
          </p:nvSpPr>
          <p:spPr bwMode="auto">
            <a:xfrm>
              <a:off x="4673" y="1687"/>
              <a:ext cx="56" cy="51"/>
            </a:xfrm>
            <a:custGeom>
              <a:avLst/>
              <a:gdLst>
                <a:gd name="T0" fmla="*/ 3 w 84"/>
                <a:gd name="T1" fmla="*/ 0 h 84"/>
                <a:gd name="T2" fmla="*/ 5 w 84"/>
                <a:gd name="T3" fmla="*/ 2 h 84"/>
                <a:gd name="T4" fmla="*/ 0 w 84"/>
                <a:gd name="T5" fmla="*/ 2 h 84"/>
                <a:gd name="T6" fmla="*/ 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45" name="Freeform 288"/>
            <p:cNvSpPr>
              <a:spLocks/>
            </p:cNvSpPr>
            <p:nvPr/>
          </p:nvSpPr>
          <p:spPr bwMode="auto">
            <a:xfrm>
              <a:off x="4788" y="1742"/>
              <a:ext cx="56" cy="50"/>
            </a:xfrm>
            <a:custGeom>
              <a:avLst/>
              <a:gdLst>
                <a:gd name="T0" fmla="*/ 3 w 84"/>
                <a:gd name="T1" fmla="*/ 0 h 84"/>
                <a:gd name="T2" fmla="*/ 5 w 84"/>
                <a:gd name="T3" fmla="*/ 2 h 84"/>
                <a:gd name="T4" fmla="*/ 0 w 84"/>
                <a:gd name="T5" fmla="*/ 2 h 84"/>
                <a:gd name="T6" fmla="*/ 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46" name="Freeform 289"/>
            <p:cNvSpPr>
              <a:spLocks/>
            </p:cNvSpPr>
            <p:nvPr/>
          </p:nvSpPr>
          <p:spPr bwMode="auto">
            <a:xfrm>
              <a:off x="4904" y="1734"/>
              <a:ext cx="56" cy="51"/>
            </a:xfrm>
            <a:custGeom>
              <a:avLst/>
              <a:gdLst>
                <a:gd name="T0" fmla="*/ 3 w 84"/>
                <a:gd name="T1" fmla="*/ 0 h 84"/>
                <a:gd name="T2" fmla="*/ 5 w 84"/>
                <a:gd name="T3" fmla="*/ 2 h 84"/>
                <a:gd name="T4" fmla="*/ 0 w 84"/>
                <a:gd name="T5" fmla="*/ 2 h 84"/>
                <a:gd name="T6" fmla="*/ 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47" name="Freeform 290"/>
            <p:cNvSpPr>
              <a:spLocks/>
            </p:cNvSpPr>
            <p:nvPr/>
          </p:nvSpPr>
          <p:spPr bwMode="auto">
            <a:xfrm>
              <a:off x="5016" y="1727"/>
              <a:ext cx="56" cy="51"/>
            </a:xfrm>
            <a:custGeom>
              <a:avLst/>
              <a:gdLst>
                <a:gd name="T0" fmla="*/ 3 w 84"/>
                <a:gd name="T1" fmla="*/ 0 h 84"/>
                <a:gd name="T2" fmla="*/ 5 w 84"/>
                <a:gd name="T3" fmla="*/ 2 h 84"/>
                <a:gd name="T4" fmla="*/ 0 w 84"/>
                <a:gd name="T5" fmla="*/ 2 h 84"/>
                <a:gd name="T6" fmla="*/ 3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48" name="Freeform 291"/>
            <p:cNvSpPr>
              <a:spLocks/>
            </p:cNvSpPr>
            <p:nvPr/>
          </p:nvSpPr>
          <p:spPr bwMode="auto">
            <a:xfrm>
              <a:off x="5132" y="1727"/>
              <a:ext cx="55" cy="51"/>
            </a:xfrm>
            <a:custGeom>
              <a:avLst/>
              <a:gdLst>
                <a:gd name="T0" fmla="*/ 3 w 83"/>
                <a:gd name="T1" fmla="*/ 0 h 84"/>
                <a:gd name="T2" fmla="*/ 5 w 83"/>
                <a:gd name="T3" fmla="*/ 2 h 84"/>
                <a:gd name="T4" fmla="*/ 0 w 83"/>
                <a:gd name="T5" fmla="*/ 2 h 84"/>
                <a:gd name="T6" fmla="*/ 3 w 83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84"/>
                <a:gd name="T14" fmla="*/ 83 w 83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84">
                  <a:moveTo>
                    <a:pt x="42" y="0"/>
                  </a:moveTo>
                  <a:lnTo>
                    <a:pt x="83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49" name="Line 292"/>
            <p:cNvSpPr>
              <a:spLocks noChangeShapeType="1"/>
            </p:cNvSpPr>
            <p:nvPr/>
          </p:nvSpPr>
          <p:spPr bwMode="auto">
            <a:xfrm>
              <a:off x="4651" y="1074"/>
              <a:ext cx="127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50" name="Oval 293"/>
            <p:cNvSpPr>
              <a:spLocks noChangeArrowheads="1"/>
            </p:cNvSpPr>
            <p:nvPr/>
          </p:nvSpPr>
          <p:spPr bwMode="auto">
            <a:xfrm>
              <a:off x="4690" y="1052"/>
              <a:ext cx="44" cy="40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51" name="Rectangle 294"/>
            <p:cNvSpPr>
              <a:spLocks noChangeArrowheads="1"/>
            </p:cNvSpPr>
            <p:nvPr/>
          </p:nvSpPr>
          <p:spPr bwMode="auto">
            <a:xfrm>
              <a:off x="4797" y="1034"/>
              <a:ext cx="13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DA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52" name="Line 295"/>
            <p:cNvSpPr>
              <a:spLocks noChangeShapeType="1"/>
            </p:cNvSpPr>
            <p:nvPr/>
          </p:nvSpPr>
          <p:spPr bwMode="auto">
            <a:xfrm>
              <a:off x="4651" y="1171"/>
              <a:ext cx="127" cy="1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53" name="Rectangle 296"/>
            <p:cNvSpPr>
              <a:spLocks noChangeArrowheads="1"/>
            </p:cNvSpPr>
            <p:nvPr/>
          </p:nvSpPr>
          <p:spPr bwMode="auto">
            <a:xfrm>
              <a:off x="4690" y="1150"/>
              <a:ext cx="44" cy="4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54" name="Rectangle 297"/>
            <p:cNvSpPr>
              <a:spLocks noChangeArrowheads="1"/>
            </p:cNvSpPr>
            <p:nvPr/>
          </p:nvSpPr>
          <p:spPr bwMode="auto">
            <a:xfrm>
              <a:off x="4799" y="1130"/>
              <a:ext cx="34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DOPAC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55" name="Line 298"/>
            <p:cNvSpPr>
              <a:spLocks noChangeShapeType="1"/>
            </p:cNvSpPr>
            <p:nvPr/>
          </p:nvSpPr>
          <p:spPr bwMode="auto">
            <a:xfrm>
              <a:off x="4651" y="1269"/>
              <a:ext cx="127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56" name="Freeform 299"/>
            <p:cNvSpPr>
              <a:spLocks/>
            </p:cNvSpPr>
            <p:nvPr/>
          </p:nvSpPr>
          <p:spPr bwMode="auto">
            <a:xfrm>
              <a:off x="4690" y="1247"/>
              <a:ext cx="48" cy="44"/>
            </a:xfrm>
            <a:custGeom>
              <a:avLst/>
              <a:gdLst>
                <a:gd name="T0" fmla="*/ 2 w 72"/>
                <a:gd name="T1" fmla="*/ 0 h 72"/>
                <a:gd name="T2" fmla="*/ 4 w 72"/>
                <a:gd name="T3" fmla="*/ 2 h 72"/>
                <a:gd name="T4" fmla="*/ 0 w 72"/>
                <a:gd name="T5" fmla="*/ 2 h 72"/>
                <a:gd name="T6" fmla="*/ 2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57" name="Rectangle 300"/>
            <p:cNvSpPr>
              <a:spLocks noChangeArrowheads="1"/>
            </p:cNvSpPr>
            <p:nvPr/>
          </p:nvSpPr>
          <p:spPr bwMode="auto">
            <a:xfrm>
              <a:off x="4799" y="1229"/>
              <a:ext cx="1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HVA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58" name="Rectangle 301"/>
            <p:cNvSpPr>
              <a:spLocks noChangeArrowheads="1"/>
            </p:cNvSpPr>
            <p:nvPr/>
          </p:nvSpPr>
          <p:spPr bwMode="auto">
            <a:xfrm>
              <a:off x="3458" y="714"/>
              <a:ext cx="5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Accumbens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059" name="Line 302"/>
            <p:cNvSpPr>
              <a:spLocks noChangeShapeType="1"/>
            </p:cNvSpPr>
            <p:nvPr/>
          </p:nvSpPr>
          <p:spPr bwMode="auto">
            <a:xfrm>
              <a:off x="3313" y="1777"/>
              <a:ext cx="24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060" name="Text Box 303"/>
            <p:cNvSpPr txBox="1">
              <a:spLocks noChangeArrowheads="1"/>
            </p:cNvSpPr>
            <p:nvPr/>
          </p:nvSpPr>
          <p:spPr bwMode="auto">
            <a:xfrm>
              <a:off x="4395" y="550"/>
              <a:ext cx="8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FF00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COCAINE</a:t>
              </a:r>
            </a:p>
          </p:txBody>
        </p:sp>
      </p:grpSp>
      <p:grpSp>
        <p:nvGrpSpPr>
          <p:cNvPr id="28676" name="Group 550"/>
          <p:cNvGrpSpPr>
            <a:grpSpLocks/>
          </p:cNvGrpSpPr>
          <p:nvPr/>
        </p:nvGrpSpPr>
        <p:grpSpPr bwMode="auto">
          <a:xfrm>
            <a:off x="4648205" y="3905251"/>
            <a:ext cx="4132263" cy="2590800"/>
            <a:chOff x="2901" y="2460"/>
            <a:chExt cx="2603" cy="1632"/>
          </a:xfrm>
        </p:grpSpPr>
        <p:sp>
          <p:nvSpPr>
            <p:cNvPr id="28758" name="Rectangle 306"/>
            <p:cNvSpPr>
              <a:spLocks noChangeArrowheads="1"/>
            </p:cNvSpPr>
            <p:nvPr/>
          </p:nvSpPr>
          <p:spPr bwMode="auto">
            <a:xfrm>
              <a:off x="2901" y="2460"/>
              <a:ext cx="2603" cy="1632"/>
            </a:xfrm>
            <a:prstGeom prst="rect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99"/>
                </a:gs>
                <a:gs pos="100000">
                  <a:srgbClr val="00336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59" name="Line 307"/>
            <p:cNvSpPr>
              <a:spLocks noChangeShapeType="1"/>
            </p:cNvSpPr>
            <p:nvPr/>
          </p:nvSpPr>
          <p:spPr bwMode="auto">
            <a:xfrm>
              <a:off x="3352" y="2646"/>
              <a:ext cx="1" cy="91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60" name="Line 308"/>
            <p:cNvSpPr>
              <a:spLocks noChangeShapeType="1"/>
            </p:cNvSpPr>
            <p:nvPr/>
          </p:nvSpPr>
          <p:spPr bwMode="auto">
            <a:xfrm>
              <a:off x="3331" y="3814"/>
              <a:ext cx="21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61" name="Line 309"/>
            <p:cNvSpPr>
              <a:spLocks noChangeShapeType="1"/>
            </p:cNvSpPr>
            <p:nvPr/>
          </p:nvSpPr>
          <p:spPr bwMode="auto">
            <a:xfrm rot="-2677329" flipH="1" flipV="1">
              <a:off x="3306" y="3570"/>
              <a:ext cx="73" cy="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62" name="Line 310"/>
            <p:cNvSpPr>
              <a:spLocks noChangeShapeType="1"/>
            </p:cNvSpPr>
            <p:nvPr/>
          </p:nvSpPr>
          <p:spPr bwMode="auto">
            <a:xfrm>
              <a:off x="3331" y="3401"/>
              <a:ext cx="21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63" name="Line 311"/>
            <p:cNvSpPr>
              <a:spLocks noChangeShapeType="1"/>
            </p:cNvSpPr>
            <p:nvPr/>
          </p:nvSpPr>
          <p:spPr bwMode="auto">
            <a:xfrm>
              <a:off x="3331" y="3149"/>
              <a:ext cx="21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64" name="Line 312"/>
            <p:cNvSpPr>
              <a:spLocks noChangeShapeType="1"/>
            </p:cNvSpPr>
            <p:nvPr/>
          </p:nvSpPr>
          <p:spPr bwMode="auto">
            <a:xfrm>
              <a:off x="3331" y="2898"/>
              <a:ext cx="21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65" name="Line 313"/>
            <p:cNvSpPr>
              <a:spLocks noChangeShapeType="1"/>
            </p:cNvSpPr>
            <p:nvPr/>
          </p:nvSpPr>
          <p:spPr bwMode="auto">
            <a:xfrm>
              <a:off x="3331" y="2646"/>
              <a:ext cx="21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66" name="Rectangle 314"/>
            <p:cNvSpPr>
              <a:spLocks noChangeArrowheads="1"/>
            </p:cNvSpPr>
            <p:nvPr/>
          </p:nvSpPr>
          <p:spPr bwMode="auto">
            <a:xfrm>
              <a:off x="3264" y="377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67" name="Rectangle 315"/>
            <p:cNvSpPr>
              <a:spLocks noChangeArrowheads="1"/>
            </p:cNvSpPr>
            <p:nvPr/>
          </p:nvSpPr>
          <p:spPr bwMode="auto">
            <a:xfrm>
              <a:off x="3188" y="3364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100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68" name="Rectangle 316"/>
            <p:cNvSpPr>
              <a:spLocks noChangeArrowheads="1"/>
            </p:cNvSpPr>
            <p:nvPr/>
          </p:nvSpPr>
          <p:spPr bwMode="auto">
            <a:xfrm>
              <a:off x="3188" y="3111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150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69" name="Rectangle 317"/>
            <p:cNvSpPr>
              <a:spLocks noChangeArrowheads="1"/>
            </p:cNvSpPr>
            <p:nvPr/>
          </p:nvSpPr>
          <p:spPr bwMode="auto">
            <a:xfrm>
              <a:off x="3188" y="2862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200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70" name="Rectangle 318"/>
            <p:cNvSpPr>
              <a:spLocks noChangeArrowheads="1"/>
            </p:cNvSpPr>
            <p:nvPr/>
          </p:nvSpPr>
          <p:spPr bwMode="auto">
            <a:xfrm>
              <a:off x="3188" y="2612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250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71" name="Line 319"/>
            <p:cNvSpPr>
              <a:spLocks noChangeShapeType="1"/>
            </p:cNvSpPr>
            <p:nvPr/>
          </p:nvSpPr>
          <p:spPr bwMode="auto">
            <a:xfrm>
              <a:off x="3441" y="3792"/>
              <a:ext cx="178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72" name="Line 320"/>
            <p:cNvSpPr>
              <a:spLocks noChangeShapeType="1"/>
            </p:cNvSpPr>
            <p:nvPr/>
          </p:nvSpPr>
          <p:spPr bwMode="auto">
            <a:xfrm flipV="1">
              <a:off x="3441" y="3792"/>
              <a:ext cx="0" cy="2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73" name="Line 321"/>
            <p:cNvSpPr>
              <a:spLocks noChangeShapeType="1"/>
            </p:cNvSpPr>
            <p:nvPr/>
          </p:nvSpPr>
          <p:spPr bwMode="auto">
            <a:xfrm flipV="1">
              <a:off x="3560" y="3792"/>
              <a:ext cx="0" cy="2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74" name="Line 322"/>
            <p:cNvSpPr>
              <a:spLocks noChangeShapeType="1"/>
            </p:cNvSpPr>
            <p:nvPr/>
          </p:nvSpPr>
          <p:spPr bwMode="auto">
            <a:xfrm flipV="1">
              <a:off x="3679" y="3792"/>
              <a:ext cx="1" cy="2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75" name="Line 323"/>
            <p:cNvSpPr>
              <a:spLocks noChangeShapeType="1"/>
            </p:cNvSpPr>
            <p:nvPr/>
          </p:nvSpPr>
          <p:spPr bwMode="auto">
            <a:xfrm flipV="1">
              <a:off x="3798" y="3792"/>
              <a:ext cx="1" cy="2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76" name="Line 324"/>
            <p:cNvSpPr>
              <a:spLocks noChangeShapeType="1"/>
            </p:cNvSpPr>
            <p:nvPr/>
          </p:nvSpPr>
          <p:spPr bwMode="auto">
            <a:xfrm flipV="1">
              <a:off x="3917" y="3792"/>
              <a:ext cx="1" cy="2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77" name="Line 325"/>
            <p:cNvSpPr>
              <a:spLocks noChangeShapeType="1"/>
            </p:cNvSpPr>
            <p:nvPr/>
          </p:nvSpPr>
          <p:spPr bwMode="auto">
            <a:xfrm flipV="1">
              <a:off x="4036" y="3792"/>
              <a:ext cx="1" cy="2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78" name="Line 326"/>
            <p:cNvSpPr>
              <a:spLocks noChangeShapeType="1"/>
            </p:cNvSpPr>
            <p:nvPr/>
          </p:nvSpPr>
          <p:spPr bwMode="auto">
            <a:xfrm flipV="1">
              <a:off x="4156" y="3792"/>
              <a:ext cx="0" cy="2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79" name="Line 327"/>
            <p:cNvSpPr>
              <a:spLocks noChangeShapeType="1"/>
            </p:cNvSpPr>
            <p:nvPr/>
          </p:nvSpPr>
          <p:spPr bwMode="auto">
            <a:xfrm flipV="1">
              <a:off x="4275" y="3792"/>
              <a:ext cx="0" cy="2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80" name="Line 328"/>
            <p:cNvSpPr>
              <a:spLocks noChangeShapeType="1"/>
            </p:cNvSpPr>
            <p:nvPr/>
          </p:nvSpPr>
          <p:spPr bwMode="auto">
            <a:xfrm flipV="1">
              <a:off x="4392" y="3792"/>
              <a:ext cx="0" cy="2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81" name="Line 329"/>
            <p:cNvSpPr>
              <a:spLocks noChangeShapeType="1"/>
            </p:cNvSpPr>
            <p:nvPr/>
          </p:nvSpPr>
          <p:spPr bwMode="auto">
            <a:xfrm flipV="1">
              <a:off x="4511" y="3792"/>
              <a:ext cx="0" cy="2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82" name="Line 330"/>
            <p:cNvSpPr>
              <a:spLocks noChangeShapeType="1"/>
            </p:cNvSpPr>
            <p:nvPr/>
          </p:nvSpPr>
          <p:spPr bwMode="auto">
            <a:xfrm flipV="1">
              <a:off x="4630" y="3792"/>
              <a:ext cx="1" cy="2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83" name="Line 331"/>
            <p:cNvSpPr>
              <a:spLocks noChangeShapeType="1"/>
            </p:cNvSpPr>
            <p:nvPr/>
          </p:nvSpPr>
          <p:spPr bwMode="auto">
            <a:xfrm flipV="1">
              <a:off x="4749" y="3792"/>
              <a:ext cx="1" cy="2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84" name="Line 332"/>
            <p:cNvSpPr>
              <a:spLocks noChangeShapeType="1"/>
            </p:cNvSpPr>
            <p:nvPr/>
          </p:nvSpPr>
          <p:spPr bwMode="auto">
            <a:xfrm flipV="1">
              <a:off x="4868" y="3792"/>
              <a:ext cx="1" cy="2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85" name="Line 333"/>
            <p:cNvSpPr>
              <a:spLocks noChangeShapeType="1"/>
            </p:cNvSpPr>
            <p:nvPr/>
          </p:nvSpPr>
          <p:spPr bwMode="auto">
            <a:xfrm flipV="1">
              <a:off x="4987" y="3792"/>
              <a:ext cx="1" cy="2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86" name="Line 334"/>
            <p:cNvSpPr>
              <a:spLocks noChangeShapeType="1"/>
            </p:cNvSpPr>
            <p:nvPr/>
          </p:nvSpPr>
          <p:spPr bwMode="auto">
            <a:xfrm flipV="1">
              <a:off x="5108" y="3792"/>
              <a:ext cx="0" cy="2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87" name="Line 335"/>
            <p:cNvSpPr>
              <a:spLocks noChangeShapeType="1"/>
            </p:cNvSpPr>
            <p:nvPr/>
          </p:nvSpPr>
          <p:spPr bwMode="auto">
            <a:xfrm flipV="1">
              <a:off x="5227" y="3792"/>
              <a:ext cx="0" cy="2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88" name="Rectangle 336"/>
            <p:cNvSpPr>
              <a:spLocks noChangeArrowheads="1"/>
            </p:cNvSpPr>
            <p:nvPr/>
          </p:nvSpPr>
          <p:spPr bwMode="auto">
            <a:xfrm>
              <a:off x="3424" y="384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89" name="Rectangle 337"/>
            <p:cNvSpPr>
              <a:spLocks noChangeArrowheads="1"/>
            </p:cNvSpPr>
            <p:nvPr/>
          </p:nvSpPr>
          <p:spPr bwMode="auto">
            <a:xfrm>
              <a:off x="3780" y="384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1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90" name="Rectangle 338"/>
            <p:cNvSpPr>
              <a:spLocks noChangeArrowheads="1"/>
            </p:cNvSpPr>
            <p:nvPr/>
          </p:nvSpPr>
          <p:spPr bwMode="auto">
            <a:xfrm>
              <a:off x="4139" y="384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2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91" name="Rectangle 339"/>
            <p:cNvSpPr>
              <a:spLocks noChangeArrowheads="1"/>
            </p:cNvSpPr>
            <p:nvPr/>
          </p:nvSpPr>
          <p:spPr bwMode="auto">
            <a:xfrm>
              <a:off x="4492" y="384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3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92" name="Rectangle 340"/>
            <p:cNvSpPr>
              <a:spLocks noChangeArrowheads="1"/>
            </p:cNvSpPr>
            <p:nvPr/>
          </p:nvSpPr>
          <p:spPr bwMode="auto">
            <a:xfrm>
              <a:off x="4852" y="384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4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93" name="Rectangle 341"/>
            <p:cNvSpPr>
              <a:spLocks noChangeArrowheads="1"/>
            </p:cNvSpPr>
            <p:nvPr/>
          </p:nvSpPr>
          <p:spPr bwMode="auto">
            <a:xfrm>
              <a:off x="5175" y="3848"/>
              <a:ext cx="15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5hr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94" name="Rectangle 342"/>
            <p:cNvSpPr>
              <a:spLocks noChangeArrowheads="1"/>
            </p:cNvSpPr>
            <p:nvPr/>
          </p:nvSpPr>
          <p:spPr bwMode="auto">
            <a:xfrm>
              <a:off x="3996" y="3936"/>
              <a:ext cx="93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Time After Morphine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95" name="Rectangle 343"/>
            <p:cNvSpPr>
              <a:spLocks noChangeArrowheads="1"/>
            </p:cNvSpPr>
            <p:nvPr/>
          </p:nvSpPr>
          <p:spPr bwMode="auto">
            <a:xfrm rot="16200000">
              <a:off x="2683" y="3075"/>
              <a:ext cx="88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% of Basal Release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96" name="Line 344"/>
            <p:cNvSpPr>
              <a:spLocks noChangeShapeType="1"/>
            </p:cNvSpPr>
            <p:nvPr/>
          </p:nvSpPr>
          <p:spPr bwMode="auto">
            <a:xfrm rot="-2677329" flipH="1" flipV="1">
              <a:off x="3318" y="3605"/>
              <a:ext cx="72" cy="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97" name="Line 345"/>
            <p:cNvSpPr>
              <a:spLocks noChangeShapeType="1"/>
            </p:cNvSpPr>
            <p:nvPr/>
          </p:nvSpPr>
          <p:spPr bwMode="auto">
            <a:xfrm flipV="1">
              <a:off x="3351" y="3614"/>
              <a:ext cx="0" cy="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98" name="Line 346"/>
            <p:cNvSpPr>
              <a:spLocks noChangeShapeType="1"/>
            </p:cNvSpPr>
            <p:nvPr/>
          </p:nvSpPr>
          <p:spPr bwMode="auto">
            <a:xfrm flipV="1">
              <a:off x="3441" y="3275"/>
              <a:ext cx="119" cy="126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99" name="Line 347"/>
            <p:cNvSpPr>
              <a:spLocks noChangeShapeType="1"/>
            </p:cNvSpPr>
            <p:nvPr/>
          </p:nvSpPr>
          <p:spPr bwMode="auto">
            <a:xfrm flipV="1">
              <a:off x="3441" y="3225"/>
              <a:ext cx="119" cy="17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00" name="Line 348"/>
            <p:cNvSpPr>
              <a:spLocks noChangeShapeType="1"/>
            </p:cNvSpPr>
            <p:nvPr/>
          </p:nvSpPr>
          <p:spPr bwMode="auto">
            <a:xfrm flipV="1">
              <a:off x="3441" y="3169"/>
              <a:ext cx="119" cy="23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01" name="Line 349"/>
            <p:cNvSpPr>
              <a:spLocks noChangeShapeType="1"/>
            </p:cNvSpPr>
            <p:nvPr/>
          </p:nvSpPr>
          <p:spPr bwMode="auto">
            <a:xfrm flipV="1">
              <a:off x="3441" y="3169"/>
              <a:ext cx="119" cy="232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02" name="Oval 350"/>
            <p:cNvSpPr>
              <a:spLocks noChangeArrowheads="1"/>
            </p:cNvSpPr>
            <p:nvPr/>
          </p:nvSpPr>
          <p:spPr bwMode="auto">
            <a:xfrm>
              <a:off x="3417" y="3378"/>
              <a:ext cx="44" cy="43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03" name="Rectangle 351"/>
            <p:cNvSpPr>
              <a:spLocks noChangeArrowheads="1"/>
            </p:cNvSpPr>
            <p:nvPr/>
          </p:nvSpPr>
          <p:spPr bwMode="auto">
            <a:xfrm>
              <a:off x="3417" y="3378"/>
              <a:ext cx="44" cy="4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04" name="Freeform 352"/>
            <p:cNvSpPr>
              <a:spLocks/>
            </p:cNvSpPr>
            <p:nvPr/>
          </p:nvSpPr>
          <p:spPr bwMode="auto">
            <a:xfrm>
              <a:off x="3417" y="3378"/>
              <a:ext cx="47" cy="47"/>
            </a:xfrm>
            <a:custGeom>
              <a:avLst/>
              <a:gdLst>
                <a:gd name="T0" fmla="*/ 1 w 84"/>
                <a:gd name="T1" fmla="*/ 0 h 84"/>
                <a:gd name="T2" fmla="*/ 1 w 84"/>
                <a:gd name="T3" fmla="*/ 1 h 84"/>
                <a:gd name="T4" fmla="*/ 0 w 84"/>
                <a:gd name="T5" fmla="*/ 1 h 84"/>
                <a:gd name="T6" fmla="*/ 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05" name="Freeform 353"/>
            <p:cNvSpPr>
              <a:spLocks/>
            </p:cNvSpPr>
            <p:nvPr/>
          </p:nvSpPr>
          <p:spPr bwMode="auto">
            <a:xfrm>
              <a:off x="3417" y="3378"/>
              <a:ext cx="47" cy="47"/>
            </a:xfrm>
            <a:custGeom>
              <a:avLst/>
              <a:gdLst>
                <a:gd name="T0" fmla="*/ 1 w 84"/>
                <a:gd name="T1" fmla="*/ 0 h 84"/>
                <a:gd name="T2" fmla="*/ 1 w 84"/>
                <a:gd name="T3" fmla="*/ 1 h 84"/>
                <a:gd name="T4" fmla="*/ 1 w 84"/>
                <a:gd name="T5" fmla="*/ 1 h 84"/>
                <a:gd name="T6" fmla="*/ 0 w 84"/>
                <a:gd name="T7" fmla="*/ 1 h 84"/>
                <a:gd name="T8" fmla="*/ 1 w 8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4"/>
                <a:gd name="T17" fmla="*/ 84 w 8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4">
                  <a:moveTo>
                    <a:pt x="4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06" name="Line 354"/>
            <p:cNvSpPr>
              <a:spLocks noChangeShapeType="1"/>
            </p:cNvSpPr>
            <p:nvPr/>
          </p:nvSpPr>
          <p:spPr bwMode="auto">
            <a:xfrm flipV="1">
              <a:off x="3560" y="3199"/>
              <a:ext cx="119" cy="76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07" name="Line 355"/>
            <p:cNvSpPr>
              <a:spLocks noChangeShapeType="1"/>
            </p:cNvSpPr>
            <p:nvPr/>
          </p:nvSpPr>
          <p:spPr bwMode="auto">
            <a:xfrm>
              <a:off x="3679" y="3199"/>
              <a:ext cx="119" cy="36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08" name="Line 356"/>
            <p:cNvSpPr>
              <a:spLocks noChangeShapeType="1"/>
            </p:cNvSpPr>
            <p:nvPr/>
          </p:nvSpPr>
          <p:spPr bwMode="auto">
            <a:xfrm>
              <a:off x="3798" y="3235"/>
              <a:ext cx="119" cy="33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09" name="Line 357"/>
            <p:cNvSpPr>
              <a:spLocks noChangeShapeType="1"/>
            </p:cNvSpPr>
            <p:nvPr/>
          </p:nvSpPr>
          <p:spPr bwMode="auto">
            <a:xfrm>
              <a:off x="3917" y="3268"/>
              <a:ext cx="119" cy="43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10" name="Line 358"/>
            <p:cNvSpPr>
              <a:spLocks noChangeShapeType="1"/>
            </p:cNvSpPr>
            <p:nvPr/>
          </p:nvSpPr>
          <p:spPr bwMode="auto">
            <a:xfrm>
              <a:off x="4036" y="3311"/>
              <a:ext cx="120" cy="4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11" name="Line 359"/>
            <p:cNvSpPr>
              <a:spLocks noChangeShapeType="1"/>
            </p:cNvSpPr>
            <p:nvPr/>
          </p:nvSpPr>
          <p:spPr bwMode="auto">
            <a:xfrm>
              <a:off x="4156" y="3351"/>
              <a:ext cx="119" cy="34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12" name="Line 360"/>
            <p:cNvSpPr>
              <a:spLocks noChangeShapeType="1"/>
            </p:cNvSpPr>
            <p:nvPr/>
          </p:nvSpPr>
          <p:spPr bwMode="auto">
            <a:xfrm>
              <a:off x="4275" y="3385"/>
              <a:ext cx="117" cy="16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13" name="Line 361"/>
            <p:cNvSpPr>
              <a:spLocks noChangeShapeType="1"/>
            </p:cNvSpPr>
            <p:nvPr/>
          </p:nvSpPr>
          <p:spPr bwMode="auto">
            <a:xfrm>
              <a:off x="4392" y="3401"/>
              <a:ext cx="119" cy="1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14" name="Line 362"/>
            <p:cNvSpPr>
              <a:spLocks noChangeShapeType="1"/>
            </p:cNvSpPr>
            <p:nvPr/>
          </p:nvSpPr>
          <p:spPr bwMode="auto">
            <a:xfrm flipV="1">
              <a:off x="3560" y="3119"/>
              <a:ext cx="119" cy="10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15" name="Line 363"/>
            <p:cNvSpPr>
              <a:spLocks noChangeShapeType="1"/>
            </p:cNvSpPr>
            <p:nvPr/>
          </p:nvSpPr>
          <p:spPr bwMode="auto">
            <a:xfrm flipV="1">
              <a:off x="3679" y="3073"/>
              <a:ext cx="119" cy="4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16" name="Line 364"/>
            <p:cNvSpPr>
              <a:spLocks noChangeShapeType="1"/>
            </p:cNvSpPr>
            <p:nvPr/>
          </p:nvSpPr>
          <p:spPr bwMode="auto">
            <a:xfrm>
              <a:off x="3798" y="3073"/>
              <a:ext cx="119" cy="7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17" name="Line 365"/>
            <p:cNvSpPr>
              <a:spLocks noChangeShapeType="1"/>
            </p:cNvSpPr>
            <p:nvPr/>
          </p:nvSpPr>
          <p:spPr bwMode="auto">
            <a:xfrm>
              <a:off x="3917" y="3149"/>
              <a:ext cx="119" cy="5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18" name="Line 366"/>
            <p:cNvSpPr>
              <a:spLocks noChangeShapeType="1"/>
            </p:cNvSpPr>
            <p:nvPr/>
          </p:nvSpPr>
          <p:spPr bwMode="auto">
            <a:xfrm>
              <a:off x="4036" y="3199"/>
              <a:ext cx="120" cy="5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19" name="Line 367"/>
            <p:cNvSpPr>
              <a:spLocks noChangeShapeType="1"/>
            </p:cNvSpPr>
            <p:nvPr/>
          </p:nvSpPr>
          <p:spPr bwMode="auto">
            <a:xfrm>
              <a:off x="4156" y="3249"/>
              <a:ext cx="119" cy="92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20" name="Line 368"/>
            <p:cNvSpPr>
              <a:spLocks noChangeShapeType="1"/>
            </p:cNvSpPr>
            <p:nvPr/>
          </p:nvSpPr>
          <p:spPr bwMode="auto">
            <a:xfrm>
              <a:off x="4275" y="3341"/>
              <a:ext cx="117" cy="1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21" name="Line 369"/>
            <p:cNvSpPr>
              <a:spLocks noChangeShapeType="1"/>
            </p:cNvSpPr>
            <p:nvPr/>
          </p:nvSpPr>
          <p:spPr bwMode="auto">
            <a:xfrm>
              <a:off x="4392" y="3351"/>
              <a:ext cx="119" cy="13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22" name="Line 370"/>
            <p:cNvSpPr>
              <a:spLocks noChangeShapeType="1"/>
            </p:cNvSpPr>
            <p:nvPr/>
          </p:nvSpPr>
          <p:spPr bwMode="auto">
            <a:xfrm>
              <a:off x="4511" y="3364"/>
              <a:ext cx="119" cy="7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23" name="Line 371"/>
            <p:cNvSpPr>
              <a:spLocks noChangeShapeType="1"/>
            </p:cNvSpPr>
            <p:nvPr/>
          </p:nvSpPr>
          <p:spPr bwMode="auto">
            <a:xfrm>
              <a:off x="4630" y="3371"/>
              <a:ext cx="119" cy="1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24" name="Line 372"/>
            <p:cNvSpPr>
              <a:spLocks noChangeShapeType="1"/>
            </p:cNvSpPr>
            <p:nvPr/>
          </p:nvSpPr>
          <p:spPr bwMode="auto">
            <a:xfrm>
              <a:off x="4749" y="3371"/>
              <a:ext cx="119" cy="1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25" name="Line 373"/>
            <p:cNvSpPr>
              <a:spLocks noChangeShapeType="1"/>
            </p:cNvSpPr>
            <p:nvPr/>
          </p:nvSpPr>
          <p:spPr bwMode="auto">
            <a:xfrm flipV="1">
              <a:off x="3560" y="3100"/>
              <a:ext cx="119" cy="6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26" name="Line 374"/>
            <p:cNvSpPr>
              <a:spLocks noChangeShapeType="1"/>
            </p:cNvSpPr>
            <p:nvPr/>
          </p:nvSpPr>
          <p:spPr bwMode="auto">
            <a:xfrm flipV="1">
              <a:off x="3679" y="3007"/>
              <a:ext cx="119" cy="93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27" name="Line 375"/>
            <p:cNvSpPr>
              <a:spLocks noChangeShapeType="1"/>
            </p:cNvSpPr>
            <p:nvPr/>
          </p:nvSpPr>
          <p:spPr bwMode="auto">
            <a:xfrm flipV="1">
              <a:off x="3798" y="2987"/>
              <a:ext cx="119" cy="2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28" name="Line 376"/>
            <p:cNvSpPr>
              <a:spLocks noChangeShapeType="1"/>
            </p:cNvSpPr>
            <p:nvPr/>
          </p:nvSpPr>
          <p:spPr bwMode="auto">
            <a:xfrm>
              <a:off x="3917" y="2987"/>
              <a:ext cx="119" cy="73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29" name="Line 377"/>
            <p:cNvSpPr>
              <a:spLocks noChangeShapeType="1"/>
            </p:cNvSpPr>
            <p:nvPr/>
          </p:nvSpPr>
          <p:spPr bwMode="auto">
            <a:xfrm>
              <a:off x="4036" y="3060"/>
              <a:ext cx="120" cy="8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30" name="Line 378"/>
            <p:cNvSpPr>
              <a:spLocks noChangeShapeType="1"/>
            </p:cNvSpPr>
            <p:nvPr/>
          </p:nvSpPr>
          <p:spPr bwMode="auto">
            <a:xfrm>
              <a:off x="4156" y="3149"/>
              <a:ext cx="119" cy="5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31" name="Line 379"/>
            <p:cNvSpPr>
              <a:spLocks noChangeShapeType="1"/>
            </p:cNvSpPr>
            <p:nvPr/>
          </p:nvSpPr>
          <p:spPr bwMode="auto">
            <a:xfrm>
              <a:off x="4275" y="3199"/>
              <a:ext cx="117" cy="5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32" name="Line 380"/>
            <p:cNvSpPr>
              <a:spLocks noChangeShapeType="1"/>
            </p:cNvSpPr>
            <p:nvPr/>
          </p:nvSpPr>
          <p:spPr bwMode="auto">
            <a:xfrm>
              <a:off x="4392" y="3258"/>
              <a:ext cx="119" cy="1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33" name="Line 381"/>
            <p:cNvSpPr>
              <a:spLocks noChangeShapeType="1"/>
            </p:cNvSpPr>
            <p:nvPr/>
          </p:nvSpPr>
          <p:spPr bwMode="auto">
            <a:xfrm>
              <a:off x="4511" y="3275"/>
              <a:ext cx="119" cy="2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34" name="Line 382"/>
            <p:cNvSpPr>
              <a:spLocks noChangeShapeType="1"/>
            </p:cNvSpPr>
            <p:nvPr/>
          </p:nvSpPr>
          <p:spPr bwMode="auto">
            <a:xfrm>
              <a:off x="4630" y="3301"/>
              <a:ext cx="119" cy="5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35" name="Line 383"/>
            <p:cNvSpPr>
              <a:spLocks noChangeShapeType="1"/>
            </p:cNvSpPr>
            <p:nvPr/>
          </p:nvSpPr>
          <p:spPr bwMode="auto">
            <a:xfrm>
              <a:off x="4749" y="3351"/>
              <a:ext cx="119" cy="2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36" name="Line 384"/>
            <p:cNvSpPr>
              <a:spLocks noChangeShapeType="1"/>
            </p:cNvSpPr>
            <p:nvPr/>
          </p:nvSpPr>
          <p:spPr bwMode="auto">
            <a:xfrm>
              <a:off x="4868" y="3371"/>
              <a:ext cx="119" cy="3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37" name="Line 385"/>
            <p:cNvSpPr>
              <a:spLocks noChangeShapeType="1"/>
            </p:cNvSpPr>
            <p:nvPr/>
          </p:nvSpPr>
          <p:spPr bwMode="auto">
            <a:xfrm>
              <a:off x="4987" y="3374"/>
              <a:ext cx="121" cy="1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38" name="Line 386"/>
            <p:cNvSpPr>
              <a:spLocks noChangeShapeType="1"/>
            </p:cNvSpPr>
            <p:nvPr/>
          </p:nvSpPr>
          <p:spPr bwMode="auto">
            <a:xfrm>
              <a:off x="5108" y="3391"/>
              <a:ext cx="119" cy="1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39" name="Line 387"/>
            <p:cNvSpPr>
              <a:spLocks noChangeShapeType="1"/>
            </p:cNvSpPr>
            <p:nvPr/>
          </p:nvSpPr>
          <p:spPr bwMode="auto">
            <a:xfrm flipV="1">
              <a:off x="3560" y="3123"/>
              <a:ext cx="119" cy="46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40" name="Line 388"/>
            <p:cNvSpPr>
              <a:spLocks noChangeShapeType="1"/>
            </p:cNvSpPr>
            <p:nvPr/>
          </p:nvSpPr>
          <p:spPr bwMode="auto">
            <a:xfrm flipV="1">
              <a:off x="3679" y="3017"/>
              <a:ext cx="119" cy="106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41" name="Line 389"/>
            <p:cNvSpPr>
              <a:spLocks noChangeShapeType="1"/>
            </p:cNvSpPr>
            <p:nvPr/>
          </p:nvSpPr>
          <p:spPr bwMode="auto">
            <a:xfrm flipV="1">
              <a:off x="3798" y="2944"/>
              <a:ext cx="119" cy="73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42" name="Line 390"/>
            <p:cNvSpPr>
              <a:spLocks noChangeShapeType="1"/>
            </p:cNvSpPr>
            <p:nvPr/>
          </p:nvSpPr>
          <p:spPr bwMode="auto">
            <a:xfrm flipV="1">
              <a:off x="3917" y="2924"/>
              <a:ext cx="119" cy="2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43" name="Line 391"/>
            <p:cNvSpPr>
              <a:spLocks noChangeShapeType="1"/>
            </p:cNvSpPr>
            <p:nvPr/>
          </p:nvSpPr>
          <p:spPr bwMode="auto">
            <a:xfrm>
              <a:off x="4036" y="2924"/>
              <a:ext cx="120" cy="1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44" name="Line 392"/>
            <p:cNvSpPr>
              <a:spLocks noChangeShapeType="1"/>
            </p:cNvSpPr>
            <p:nvPr/>
          </p:nvSpPr>
          <p:spPr bwMode="auto">
            <a:xfrm>
              <a:off x="4156" y="2934"/>
              <a:ext cx="119" cy="3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45" name="Line 393"/>
            <p:cNvSpPr>
              <a:spLocks noChangeShapeType="1"/>
            </p:cNvSpPr>
            <p:nvPr/>
          </p:nvSpPr>
          <p:spPr bwMode="auto">
            <a:xfrm>
              <a:off x="4275" y="2937"/>
              <a:ext cx="117" cy="7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46" name="Line 394"/>
            <p:cNvSpPr>
              <a:spLocks noChangeShapeType="1"/>
            </p:cNvSpPr>
            <p:nvPr/>
          </p:nvSpPr>
          <p:spPr bwMode="auto">
            <a:xfrm>
              <a:off x="4392" y="2944"/>
              <a:ext cx="119" cy="4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47" name="Line 395"/>
            <p:cNvSpPr>
              <a:spLocks noChangeShapeType="1"/>
            </p:cNvSpPr>
            <p:nvPr/>
          </p:nvSpPr>
          <p:spPr bwMode="auto">
            <a:xfrm>
              <a:off x="4511" y="2984"/>
              <a:ext cx="119" cy="66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48" name="Line 396"/>
            <p:cNvSpPr>
              <a:spLocks noChangeShapeType="1"/>
            </p:cNvSpPr>
            <p:nvPr/>
          </p:nvSpPr>
          <p:spPr bwMode="auto">
            <a:xfrm>
              <a:off x="4630" y="3050"/>
              <a:ext cx="119" cy="73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49" name="Line 397"/>
            <p:cNvSpPr>
              <a:spLocks noChangeShapeType="1"/>
            </p:cNvSpPr>
            <p:nvPr/>
          </p:nvSpPr>
          <p:spPr bwMode="auto">
            <a:xfrm>
              <a:off x="4749" y="3123"/>
              <a:ext cx="119" cy="116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50" name="Line 398"/>
            <p:cNvSpPr>
              <a:spLocks noChangeShapeType="1"/>
            </p:cNvSpPr>
            <p:nvPr/>
          </p:nvSpPr>
          <p:spPr bwMode="auto">
            <a:xfrm>
              <a:off x="4868" y="3239"/>
              <a:ext cx="119" cy="53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51" name="Line 399"/>
            <p:cNvSpPr>
              <a:spLocks noChangeShapeType="1"/>
            </p:cNvSpPr>
            <p:nvPr/>
          </p:nvSpPr>
          <p:spPr bwMode="auto">
            <a:xfrm>
              <a:off x="4987" y="3322"/>
              <a:ext cx="121" cy="9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52" name="Line 400"/>
            <p:cNvSpPr>
              <a:spLocks noChangeShapeType="1"/>
            </p:cNvSpPr>
            <p:nvPr/>
          </p:nvSpPr>
          <p:spPr bwMode="auto">
            <a:xfrm>
              <a:off x="5108" y="3301"/>
              <a:ext cx="119" cy="5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53" name="Oval 401"/>
            <p:cNvSpPr>
              <a:spLocks noChangeArrowheads="1"/>
            </p:cNvSpPr>
            <p:nvPr/>
          </p:nvSpPr>
          <p:spPr bwMode="auto">
            <a:xfrm>
              <a:off x="3536" y="3252"/>
              <a:ext cx="44" cy="43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54" name="Oval 402"/>
            <p:cNvSpPr>
              <a:spLocks noChangeArrowheads="1"/>
            </p:cNvSpPr>
            <p:nvPr/>
          </p:nvSpPr>
          <p:spPr bwMode="auto">
            <a:xfrm>
              <a:off x="3655" y="3176"/>
              <a:ext cx="44" cy="43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55" name="Oval 403"/>
            <p:cNvSpPr>
              <a:spLocks noChangeArrowheads="1"/>
            </p:cNvSpPr>
            <p:nvPr/>
          </p:nvSpPr>
          <p:spPr bwMode="auto">
            <a:xfrm>
              <a:off x="3774" y="3212"/>
              <a:ext cx="44" cy="43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56" name="Oval 404"/>
            <p:cNvSpPr>
              <a:spLocks noChangeArrowheads="1"/>
            </p:cNvSpPr>
            <p:nvPr/>
          </p:nvSpPr>
          <p:spPr bwMode="auto">
            <a:xfrm>
              <a:off x="3893" y="3245"/>
              <a:ext cx="45" cy="43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57" name="Oval 405"/>
            <p:cNvSpPr>
              <a:spLocks noChangeArrowheads="1"/>
            </p:cNvSpPr>
            <p:nvPr/>
          </p:nvSpPr>
          <p:spPr bwMode="auto">
            <a:xfrm>
              <a:off x="4013" y="3288"/>
              <a:ext cx="44" cy="43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58" name="Oval 406"/>
            <p:cNvSpPr>
              <a:spLocks noChangeArrowheads="1"/>
            </p:cNvSpPr>
            <p:nvPr/>
          </p:nvSpPr>
          <p:spPr bwMode="auto">
            <a:xfrm>
              <a:off x="4132" y="3328"/>
              <a:ext cx="45" cy="43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59" name="Oval 407"/>
            <p:cNvSpPr>
              <a:spLocks noChangeArrowheads="1"/>
            </p:cNvSpPr>
            <p:nvPr/>
          </p:nvSpPr>
          <p:spPr bwMode="auto">
            <a:xfrm>
              <a:off x="4251" y="3361"/>
              <a:ext cx="45" cy="44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60" name="Oval 408"/>
            <p:cNvSpPr>
              <a:spLocks noChangeArrowheads="1"/>
            </p:cNvSpPr>
            <p:nvPr/>
          </p:nvSpPr>
          <p:spPr bwMode="auto">
            <a:xfrm>
              <a:off x="4368" y="3378"/>
              <a:ext cx="44" cy="43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61" name="Oval 409"/>
            <p:cNvSpPr>
              <a:spLocks noChangeArrowheads="1"/>
            </p:cNvSpPr>
            <p:nvPr/>
          </p:nvSpPr>
          <p:spPr bwMode="auto">
            <a:xfrm>
              <a:off x="4487" y="3388"/>
              <a:ext cx="44" cy="43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62" name="Rectangle 410"/>
            <p:cNvSpPr>
              <a:spLocks noChangeArrowheads="1"/>
            </p:cNvSpPr>
            <p:nvPr/>
          </p:nvSpPr>
          <p:spPr bwMode="auto">
            <a:xfrm>
              <a:off x="3536" y="3202"/>
              <a:ext cx="44" cy="4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63" name="Rectangle 411"/>
            <p:cNvSpPr>
              <a:spLocks noChangeArrowheads="1"/>
            </p:cNvSpPr>
            <p:nvPr/>
          </p:nvSpPr>
          <p:spPr bwMode="auto">
            <a:xfrm>
              <a:off x="3655" y="3096"/>
              <a:ext cx="44" cy="4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64" name="Rectangle 412"/>
            <p:cNvSpPr>
              <a:spLocks noChangeArrowheads="1"/>
            </p:cNvSpPr>
            <p:nvPr/>
          </p:nvSpPr>
          <p:spPr bwMode="auto">
            <a:xfrm>
              <a:off x="3774" y="3050"/>
              <a:ext cx="44" cy="4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65" name="Rectangle 413"/>
            <p:cNvSpPr>
              <a:spLocks noChangeArrowheads="1"/>
            </p:cNvSpPr>
            <p:nvPr/>
          </p:nvSpPr>
          <p:spPr bwMode="auto">
            <a:xfrm>
              <a:off x="3893" y="3126"/>
              <a:ext cx="45" cy="4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66" name="Rectangle 414"/>
            <p:cNvSpPr>
              <a:spLocks noChangeArrowheads="1"/>
            </p:cNvSpPr>
            <p:nvPr/>
          </p:nvSpPr>
          <p:spPr bwMode="auto">
            <a:xfrm>
              <a:off x="4013" y="3176"/>
              <a:ext cx="44" cy="4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67" name="Rectangle 415"/>
            <p:cNvSpPr>
              <a:spLocks noChangeArrowheads="1"/>
            </p:cNvSpPr>
            <p:nvPr/>
          </p:nvSpPr>
          <p:spPr bwMode="auto">
            <a:xfrm>
              <a:off x="4132" y="3225"/>
              <a:ext cx="45" cy="4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68" name="Rectangle 416"/>
            <p:cNvSpPr>
              <a:spLocks noChangeArrowheads="1"/>
            </p:cNvSpPr>
            <p:nvPr/>
          </p:nvSpPr>
          <p:spPr bwMode="auto">
            <a:xfrm>
              <a:off x="4251" y="3318"/>
              <a:ext cx="45" cy="4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69" name="Rectangle 417"/>
            <p:cNvSpPr>
              <a:spLocks noChangeArrowheads="1"/>
            </p:cNvSpPr>
            <p:nvPr/>
          </p:nvSpPr>
          <p:spPr bwMode="auto">
            <a:xfrm>
              <a:off x="4368" y="3328"/>
              <a:ext cx="44" cy="4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70" name="Rectangle 418"/>
            <p:cNvSpPr>
              <a:spLocks noChangeArrowheads="1"/>
            </p:cNvSpPr>
            <p:nvPr/>
          </p:nvSpPr>
          <p:spPr bwMode="auto">
            <a:xfrm>
              <a:off x="4487" y="3341"/>
              <a:ext cx="44" cy="4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71" name="Rectangle 419"/>
            <p:cNvSpPr>
              <a:spLocks noChangeArrowheads="1"/>
            </p:cNvSpPr>
            <p:nvPr/>
          </p:nvSpPr>
          <p:spPr bwMode="auto">
            <a:xfrm>
              <a:off x="4606" y="3348"/>
              <a:ext cx="45" cy="4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72" name="Rectangle 420"/>
            <p:cNvSpPr>
              <a:spLocks noChangeArrowheads="1"/>
            </p:cNvSpPr>
            <p:nvPr/>
          </p:nvSpPr>
          <p:spPr bwMode="auto">
            <a:xfrm>
              <a:off x="4725" y="3348"/>
              <a:ext cx="45" cy="4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73" name="Rectangle 421"/>
            <p:cNvSpPr>
              <a:spLocks noChangeArrowheads="1"/>
            </p:cNvSpPr>
            <p:nvPr/>
          </p:nvSpPr>
          <p:spPr bwMode="auto">
            <a:xfrm>
              <a:off x="4844" y="3348"/>
              <a:ext cx="45" cy="4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874" name="Freeform 422"/>
            <p:cNvSpPr>
              <a:spLocks/>
            </p:cNvSpPr>
            <p:nvPr/>
          </p:nvSpPr>
          <p:spPr bwMode="auto">
            <a:xfrm>
              <a:off x="3536" y="3146"/>
              <a:ext cx="48" cy="46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0 w 84"/>
                <a:gd name="T5" fmla="*/ 1 h 84"/>
                <a:gd name="T6" fmla="*/ 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75" name="Freeform 423"/>
            <p:cNvSpPr>
              <a:spLocks/>
            </p:cNvSpPr>
            <p:nvPr/>
          </p:nvSpPr>
          <p:spPr bwMode="auto">
            <a:xfrm>
              <a:off x="3655" y="3076"/>
              <a:ext cx="48" cy="47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0 w 84"/>
                <a:gd name="T5" fmla="*/ 1 h 84"/>
                <a:gd name="T6" fmla="*/ 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76" name="Freeform 424"/>
            <p:cNvSpPr>
              <a:spLocks/>
            </p:cNvSpPr>
            <p:nvPr/>
          </p:nvSpPr>
          <p:spPr bwMode="auto">
            <a:xfrm>
              <a:off x="3774" y="2984"/>
              <a:ext cx="48" cy="46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0 w 84"/>
                <a:gd name="T5" fmla="*/ 1 h 84"/>
                <a:gd name="T6" fmla="*/ 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77" name="Freeform 425"/>
            <p:cNvSpPr>
              <a:spLocks/>
            </p:cNvSpPr>
            <p:nvPr/>
          </p:nvSpPr>
          <p:spPr bwMode="auto">
            <a:xfrm>
              <a:off x="3893" y="2964"/>
              <a:ext cx="48" cy="46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0 w 84"/>
                <a:gd name="T5" fmla="*/ 1 h 84"/>
                <a:gd name="T6" fmla="*/ 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78" name="Freeform 426"/>
            <p:cNvSpPr>
              <a:spLocks/>
            </p:cNvSpPr>
            <p:nvPr/>
          </p:nvSpPr>
          <p:spPr bwMode="auto">
            <a:xfrm>
              <a:off x="4013" y="3037"/>
              <a:ext cx="47" cy="46"/>
            </a:xfrm>
            <a:custGeom>
              <a:avLst/>
              <a:gdLst>
                <a:gd name="T0" fmla="*/ 1 w 84"/>
                <a:gd name="T1" fmla="*/ 0 h 84"/>
                <a:gd name="T2" fmla="*/ 1 w 84"/>
                <a:gd name="T3" fmla="*/ 1 h 84"/>
                <a:gd name="T4" fmla="*/ 0 w 84"/>
                <a:gd name="T5" fmla="*/ 1 h 84"/>
                <a:gd name="T6" fmla="*/ 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79" name="Freeform 427"/>
            <p:cNvSpPr>
              <a:spLocks/>
            </p:cNvSpPr>
            <p:nvPr/>
          </p:nvSpPr>
          <p:spPr bwMode="auto">
            <a:xfrm>
              <a:off x="4132" y="3126"/>
              <a:ext cx="47" cy="46"/>
            </a:xfrm>
            <a:custGeom>
              <a:avLst/>
              <a:gdLst>
                <a:gd name="T0" fmla="*/ 1 w 84"/>
                <a:gd name="T1" fmla="*/ 0 h 84"/>
                <a:gd name="T2" fmla="*/ 1 w 84"/>
                <a:gd name="T3" fmla="*/ 1 h 84"/>
                <a:gd name="T4" fmla="*/ 0 w 84"/>
                <a:gd name="T5" fmla="*/ 1 h 84"/>
                <a:gd name="T6" fmla="*/ 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80" name="Freeform 428"/>
            <p:cNvSpPr>
              <a:spLocks/>
            </p:cNvSpPr>
            <p:nvPr/>
          </p:nvSpPr>
          <p:spPr bwMode="auto">
            <a:xfrm>
              <a:off x="4251" y="3176"/>
              <a:ext cx="48" cy="46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0 w 84"/>
                <a:gd name="T5" fmla="*/ 1 h 84"/>
                <a:gd name="T6" fmla="*/ 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81" name="Freeform 429"/>
            <p:cNvSpPr>
              <a:spLocks/>
            </p:cNvSpPr>
            <p:nvPr/>
          </p:nvSpPr>
          <p:spPr bwMode="auto">
            <a:xfrm>
              <a:off x="4368" y="3235"/>
              <a:ext cx="47" cy="47"/>
            </a:xfrm>
            <a:custGeom>
              <a:avLst/>
              <a:gdLst>
                <a:gd name="T0" fmla="*/ 1 w 84"/>
                <a:gd name="T1" fmla="*/ 0 h 84"/>
                <a:gd name="T2" fmla="*/ 1 w 84"/>
                <a:gd name="T3" fmla="*/ 1 h 84"/>
                <a:gd name="T4" fmla="*/ 0 w 84"/>
                <a:gd name="T5" fmla="*/ 1 h 84"/>
                <a:gd name="T6" fmla="*/ 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82" name="Freeform 430"/>
            <p:cNvSpPr>
              <a:spLocks/>
            </p:cNvSpPr>
            <p:nvPr/>
          </p:nvSpPr>
          <p:spPr bwMode="auto">
            <a:xfrm>
              <a:off x="4487" y="3252"/>
              <a:ext cx="48" cy="46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0 w 84"/>
                <a:gd name="T5" fmla="*/ 1 h 84"/>
                <a:gd name="T6" fmla="*/ 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83" name="Freeform 431"/>
            <p:cNvSpPr>
              <a:spLocks/>
            </p:cNvSpPr>
            <p:nvPr/>
          </p:nvSpPr>
          <p:spPr bwMode="auto">
            <a:xfrm>
              <a:off x="4606" y="3278"/>
              <a:ext cx="48" cy="47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0 w 84"/>
                <a:gd name="T5" fmla="*/ 1 h 84"/>
                <a:gd name="T6" fmla="*/ 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84" name="Freeform 432"/>
            <p:cNvSpPr>
              <a:spLocks/>
            </p:cNvSpPr>
            <p:nvPr/>
          </p:nvSpPr>
          <p:spPr bwMode="auto">
            <a:xfrm>
              <a:off x="4725" y="3328"/>
              <a:ext cx="48" cy="46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0 w 84"/>
                <a:gd name="T5" fmla="*/ 1 h 84"/>
                <a:gd name="T6" fmla="*/ 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85" name="Freeform 433"/>
            <p:cNvSpPr>
              <a:spLocks/>
            </p:cNvSpPr>
            <p:nvPr/>
          </p:nvSpPr>
          <p:spPr bwMode="auto">
            <a:xfrm>
              <a:off x="4844" y="3348"/>
              <a:ext cx="48" cy="47"/>
            </a:xfrm>
            <a:custGeom>
              <a:avLst/>
              <a:gdLst>
                <a:gd name="T0" fmla="*/ 1 w 84"/>
                <a:gd name="T1" fmla="*/ 0 h 85"/>
                <a:gd name="T2" fmla="*/ 2 w 84"/>
                <a:gd name="T3" fmla="*/ 1 h 85"/>
                <a:gd name="T4" fmla="*/ 0 w 84"/>
                <a:gd name="T5" fmla="*/ 1 h 85"/>
                <a:gd name="T6" fmla="*/ 1 w 84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5"/>
                <a:gd name="T14" fmla="*/ 84 w 84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5">
                  <a:moveTo>
                    <a:pt x="42" y="0"/>
                  </a:moveTo>
                  <a:lnTo>
                    <a:pt x="84" y="85"/>
                  </a:lnTo>
                  <a:lnTo>
                    <a:pt x="0" y="8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86" name="Freeform 434"/>
            <p:cNvSpPr>
              <a:spLocks/>
            </p:cNvSpPr>
            <p:nvPr/>
          </p:nvSpPr>
          <p:spPr bwMode="auto">
            <a:xfrm>
              <a:off x="4964" y="3351"/>
              <a:ext cx="47" cy="47"/>
            </a:xfrm>
            <a:custGeom>
              <a:avLst/>
              <a:gdLst>
                <a:gd name="T0" fmla="*/ 1 w 84"/>
                <a:gd name="T1" fmla="*/ 0 h 85"/>
                <a:gd name="T2" fmla="*/ 1 w 84"/>
                <a:gd name="T3" fmla="*/ 1 h 85"/>
                <a:gd name="T4" fmla="*/ 0 w 84"/>
                <a:gd name="T5" fmla="*/ 1 h 85"/>
                <a:gd name="T6" fmla="*/ 1 w 84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5"/>
                <a:gd name="T14" fmla="*/ 84 w 84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5">
                  <a:moveTo>
                    <a:pt x="42" y="0"/>
                  </a:moveTo>
                  <a:lnTo>
                    <a:pt x="84" y="85"/>
                  </a:lnTo>
                  <a:lnTo>
                    <a:pt x="0" y="8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87" name="Freeform 435"/>
            <p:cNvSpPr>
              <a:spLocks/>
            </p:cNvSpPr>
            <p:nvPr/>
          </p:nvSpPr>
          <p:spPr bwMode="auto">
            <a:xfrm>
              <a:off x="5084" y="3368"/>
              <a:ext cx="47" cy="47"/>
            </a:xfrm>
            <a:custGeom>
              <a:avLst/>
              <a:gdLst>
                <a:gd name="T0" fmla="*/ 1 w 84"/>
                <a:gd name="T1" fmla="*/ 0 h 85"/>
                <a:gd name="T2" fmla="*/ 1 w 84"/>
                <a:gd name="T3" fmla="*/ 1 h 85"/>
                <a:gd name="T4" fmla="*/ 0 w 84"/>
                <a:gd name="T5" fmla="*/ 1 h 85"/>
                <a:gd name="T6" fmla="*/ 1 w 84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5"/>
                <a:gd name="T14" fmla="*/ 84 w 84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5">
                  <a:moveTo>
                    <a:pt x="42" y="0"/>
                  </a:moveTo>
                  <a:lnTo>
                    <a:pt x="84" y="85"/>
                  </a:lnTo>
                  <a:lnTo>
                    <a:pt x="0" y="8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88" name="Freeform 436"/>
            <p:cNvSpPr>
              <a:spLocks/>
            </p:cNvSpPr>
            <p:nvPr/>
          </p:nvSpPr>
          <p:spPr bwMode="auto">
            <a:xfrm>
              <a:off x="5203" y="3378"/>
              <a:ext cx="48" cy="47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0 w 84"/>
                <a:gd name="T5" fmla="*/ 1 h 84"/>
                <a:gd name="T6" fmla="*/ 1 w 8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42" y="0"/>
                  </a:moveTo>
                  <a:lnTo>
                    <a:pt x="84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89" name="Freeform 437"/>
            <p:cNvSpPr>
              <a:spLocks/>
            </p:cNvSpPr>
            <p:nvPr/>
          </p:nvSpPr>
          <p:spPr bwMode="auto">
            <a:xfrm>
              <a:off x="3536" y="3146"/>
              <a:ext cx="48" cy="46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1 w 84"/>
                <a:gd name="T5" fmla="*/ 1 h 84"/>
                <a:gd name="T6" fmla="*/ 0 w 84"/>
                <a:gd name="T7" fmla="*/ 1 h 84"/>
                <a:gd name="T8" fmla="*/ 1 w 8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4"/>
                <a:gd name="T17" fmla="*/ 84 w 8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4">
                  <a:moveTo>
                    <a:pt x="4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90" name="Freeform 438"/>
            <p:cNvSpPr>
              <a:spLocks/>
            </p:cNvSpPr>
            <p:nvPr/>
          </p:nvSpPr>
          <p:spPr bwMode="auto">
            <a:xfrm>
              <a:off x="3655" y="3100"/>
              <a:ext cx="48" cy="46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1 w 84"/>
                <a:gd name="T5" fmla="*/ 1 h 84"/>
                <a:gd name="T6" fmla="*/ 0 w 84"/>
                <a:gd name="T7" fmla="*/ 1 h 84"/>
                <a:gd name="T8" fmla="*/ 1 w 8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4"/>
                <a:gd name="T17" fmla="*/ 84 w 8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4">
                  <a:moveTo>
                    <a:pt x="4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91" name="Freeform 439"/>
            <p:cNvSpPr>
              <a:spLocks/>
            </p:cNvSpPr>
            <p:nvPr/>
          </p:nvSpPr>
          <p:spPr bwMode="auto">
            <a:xfrm>
              <a:off x="3774" y="2994"/>
              <a:ext cx="48" cy="46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1 w 84"/>
                <a:gd name="T5" fmla="*/ 1 h 84"/>
                <a:gd name="T6" fmla="*/ 0 w 84"/>
                <a:gd name="T7" fmla="*/ 1 h 84"/>
                <a:gd name="T8" fmla="*/ 1 w 8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4"/>
                <a:gd name="T17" fmla="*/ 84 w 8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4">
                  <a:moveTo>
                    <a:pt x="4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92" name="Freeform 440"/>
            <p:cNvSpPr>
              <a:spLocks/>
            </p:cNvSpPr>
            <p:nvPr/>
          </p:nvSpPr>
          <p:spPr bwMode="auto">
            <a:xfrm>
              <a:off x="3893" y="2921"/>
              <a:ext cx="48" cy="46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1 w 84"/>
                <a:gd name="T5" fmla="*/ 1 h 84"/>
                <a:gd name="T6" fmla="*/ 0 w 84"/>
                <a:gd name="T7" fmla="*/ 1 h 84"/>
                <a:gd name="T8" fmla="*/ 1 w 8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4"/>
                <a:gd name="T17" fmla="*/ 84 w 8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4">
                  <a:moveTo>
                    <a:pt x="4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93" name="Freeform 441"/>
            <p:cNvSpPr>
              <a:spLocks/>
            </p:cNvSpPr>
            <p:nvPr/>
          </p:nvSpPr>
          <p:spPr bwMode="auto">
            <a:xfrm>
              <a:off x="4013" y="2901"/>
              <a:ext cx="47" cy="46"/>
            </a:xfrm>
            <a:custGeom>
              <a:avLst/>
              <a:gdLst>
                <a:gd name="T0" fmla="*/ 1 w 84"/>
                <a:gd name="T1" fmla="*/ 0 h 84"/>
                <a:gd name="T2" fmla="*/ 1 w 84"/>
                <a:gd name="T3" fmla="*/ 1 h 84"/>
                <a:gd name="T4" fmla="*/ 1 w 84"/>
                <a:gd name="T5" fmla="*/ 1 h 84"/>
                <a:gd name="T6" fmla="*/ 0 w 84"/>
                <a:gd name="T7" fmla="*/ 1 h 84"/>
                <a:gd name="T8" fmla="*/ 1 w 8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4"/>
                <a:gd name="T17" fmla="*/ 84 w 8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4">
                  <a:moveTo>
                    <a:pt x="4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94" name="Freeform 442"/>
            <p:cNvSpPr>
              <a:spLocks/>
            </p:cNvSpPr>
            <p:nvPr/>
          </p:nvSpPr>
          <p:spPr bwMode="auto">
            <a:xfrm>
              <a:off x="4132" y="2911"/>
              <a:ext cx="47" cy="46"/>
            </a:xfrm>
            <a:custGeom>
              <a:avLst/>
              <a:gdLst>
                <a:gd name="T0" fmla="*/ 1 w 84"/>
                <a:gd name="T1" fmla="*/ 0 h 84"/>
                <a:gd name="T2" fmla="*/ 1 w 84"/>
                <a:gd name="T3" fmla="*/ 1 h 84"/>
                <a:gd name="T4" fmla="*/ 1 w 84"/>
                <a:gd name="T5" fmla="*/ 1 h 84"/>
                <a:gd name="T6" fmla="*/ 0 w 84"/>
                <a:gd name="T7" fmla="*/ 1 h 84"/>
                <a:gd name="T8" fmla="*/ 1 w 8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4"/>
                <a:gd name="T17" fmla="*/ 84 w 8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4">
                  <a:moveTo>
                    <a:pt x="4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95" name="Freeform 443"/>
            <p:cNvSpPr>
              <a:spLocks/>
            </p:cNvSpPr>
            <p:nvPr/>
          </p:nvSpPr>
          <p:spPr bwMode="auto">
            <a:xfrm>
              <a:off x="4251" y="2914"/>
              <a:ext cx="48" cy="47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1 w 84"/>
                <a:gd name="T5" fmla="*/ 1 h 84"/>
                <a:gd name="T6" fmla="*/ 0 w 84"/>
                <a:gd name="T7" fmla="*/ 1 h 84"/>
                <a:gd name="T8" fmla="*/ 1 w 8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4"/>
                <a:gd name="T17" fmla="*/ 84 w 8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4">
                  <a:moveTo>
                    <a:pt x="4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96" name="Freeform 444"/>
            <p:cNvSpPr>
              <a:spLocks/>
            </p:cNvSpPr>
            <p:nvPr/>
          </p:nvSpPr>
          <p:spPr bwMode="auto">
            <a:xfrm>
              <a:off x="4368" y="2921"/>
              <a:ext cx="47" cy="46"/>
            </a:xfrm>
            <a:custGeom>
              <a:avLst/>
              <a:gdLst>
                <a:gd name="T0" fmla="*/ 1 w 84"/>
                <a:gd name="T1" fmla="*/ 0 h 84"/>
                <a:gd name="T2" fmla="*/ 1 w 84"/>
                <a:gd name="T3" fmla="*/ 1 h 84"/>
                <a:gd name="T4" fmla="*/ 1 w 84"/>
                <a:gd name="T5" fmla="*/ 1 h 84"/>
                <a:gd name="T6" fmla="*/ 0 w 84"/>
                <a:gd name="T7" fmla="*/ 1 h 84"/>
                <a:gd name="T8" fmla="*/ 1 w 8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4"/>
                <a:gd name="T17" fmla="*/ 84 w 8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4">
                  <a:moveTo>
                    <a:pt x="4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97" name="Freeform 445"/>
            <p:cNvSpPr>
              <a:spLocks/>
            </p:cNvSpPr>
            <p:nvPr/>
          </p:nvSpPr>
          <p:spPr bwMode="auto">
            <a:xfrm>
              <a:off x="4487" y="2961"/>
              <a:ext cx="48" cy="46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1 w 84"/>
                <a:gd name="T5" fmla="*/ 1 h 84"/>
                <a:gd name="T6" fmla="*/ 0 w 84"/>
                <a:gd name="T7" fmla="*/ 1 h 84"/>
                <a:gd name="T8" fmla="*/ 1 w 8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4"/>
                <a:gd name="T17" fmla="*/ 84 w 8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4">
                  <a:moveTo>
                    <a:pt x="4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98" name="Freeform 446"/>
            <p:cNvSpPr>
              <a:spLocks/>
            </p:cNvSpPr>
            <p:nvPr/>
          </p:nvSpPr>
          <p:spPr bwMode="auto">
            <a:xfrm>
              <a:off x="4606" y="3027"/>
              <a:ext cx="48" cy="46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1 w 84"/>
                <a:gd name="T5" fmla="*/ 1 h 84"/>
                <a:gd name="T6" fmla="*/ 0 w 84"/>
                <a:gd name="T7" fmla="*/ 1 h 84"/>
                <a:gd name="T8" fmla="*/ 1 w 8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4"/>
                <a:gd name="T17" fmla="*/ 84 w 8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4">
                  <a:moveTo>
                    <a:pt x="4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899" name="Freeform 447"/>
            <p:cNvSpPr>
              <a:spLocks/>
            </p:cNvSpPr>
            <p:nvPr/>
          </p:nvSpPr>
          <p:spPr bwMode="auto">
            <a:xfrm>
              <a:off x="4725" y="3100"/>
              <a:ext cx="48" cy="46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1 w 84"/>
                <a:gd name="T5" fmla="*/ 1 h 84"/>
                <a:gd name="T6" fmla="*/ 0 w 84"/>
                <a:gd name="T7" fmla="*/ 1 h 84"/>
                <a:gd name="T8" fmla="*/ 1 w 8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4"/>
                <a:gd name="T17" fmla="*/ 84 w 8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4">
                  <a:moveTo>
                    <a:pt x="4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00" name="Freeform 448"/>
            <p:cNvSpPr>
              <a:spLocks/>
            </p:cNvSpPr>
            <p:nvPr/>
          </p:nvSpPr>
          <p:spPr bwMode="auto">
            <a:xfrm>
              <a:off x="4844" y="3215"/>
              <a:ext cx="48" cy="47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1 w 84"/>
                <a:gd name="T5" fmla="*/ 1 h 84"/>
                <a:gd name="T6" fmla="*/ 0 w 84"/>
                <a:gd name="T7" fmla="*/ 1 h 84"/>
                <a:gd name="T8" fmla="*/ 1 w 8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4"/>
                <a:gd name="T17" fmla="*/ 84 w 8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4">
                  <a:moveTo>
                    <a:pt x="4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01" name="Freeform 449"/>
            <p:cNvSpPr>
              <a:spLocks/>
            </p:cNvSpPr>
            <p:nvPr/>
          </p:nvSpPr>
          <p:spPr bwMode="auto">
            <a:xfrm>
              <a:off x="4964" y="3268"/>
              <a:ext cx="47" cy="47"/>
            </a:xfrm>
            <a:custGeom>
              <a:avLst/>
              <a:gdLst>
                <a:gd name="T0" fmla="*/ 1 w 84"/>
                <a:gd name="T1" fmla="*/ 0 h 84"/>
                <a:gd name="T2" fmla="*/ 1 w 84"/>
                <a:gd name="T3" fmla="*/ 1 h 84"/>
                <a:gd name="T4" fmla="*/ 1 w 84"/>
                <a:gd name="T5" fmla="*/ 1 h 84"/>
                <a:gd name="T6" fmla="*/ 0 w 84"/>
                <a:gd name="T7" fmla="*/ 1 h 84"/>
                <a:gd name="T8" fmla="*/ 1 w 8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4"/>
                <a:gd name="T17" fmla="*/ 84 w 8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4">
                  <a:moveTo>
                    <a:pt x="4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02" name="Freeform 450"/>
            <p:cNvSpPr>
              <a:spLocks/>
            </p:cNvSpPr>
            <p:nvPr/>
          </p:nvSpPr>
          <p:spPr bwMode="auto">
            <a:xfrm>
              <a:off x="5084" y="3278"/>
              <a:ext cx="47" cy="47"/>
            </a:xfrm>
            <a:custGeom>
              <a:avLst/>
              <a:gdLst>
                <a:gd name="T0" fmla="*/ 1 w 84"/>
                <a:gd name="T1" fmla="*/ 0 h 84"/>
                <a:gd name="T2" fmla="*/ 1 w 84"/>
                <a:gd name="T3" fmla="*/ 1 h 84"/>
                <a:gd name="T4" fmla="*/ 1 w 84"/>
                <a:gd name="T5" fmla="*/ 1 h 84"/>
                <a:gd name="T6" fmla="*/ 0 w 84"/>
                <a:gd name="T7" fmla="*/ 1 h 84"/>
                <a:gd name="T8" fmla="*/ 1 w 8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4"/>
                <a:gd name="T17" fmla="*/ 84 w 8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4">
                  <a:moveTo>
                    <a:pt x="4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03" name="Freeform 451"/>
            <p:cNvSpPr>
              <a:spLocks/>
            </p:cNvSpPr>
            <p:nvPr/>
          </p:nvSpPr>
          <p:spPr bwMode="auto">
            <a:xfrm>
              <a:off x="5203" y="3328"/>
              <a:ext cx="48" cy="46"/>
            </a:xfrm>
            <a:custGeom>
              <a:avLst/>
              <a:gdLst>
                <a:gd name="T0" fmla="*/ 1 w 84"/>
                <a:gd name="T1" fmla="*/ 0 h 84"/>
                <a:gd name="T2" fmla="*/ 2 w 84"/>
                <a:gd name="T3" fmla="*/ 1 h 84"/>
                <a:gd name="T4" fmla="*/ 1 w 84"/>
                <a:gd name="T5" fmla="*/ 1 h 84"/>
                <a:gd name="T6" fmla="*/ 0 w 84"/>
                <a:gd name="T7" fmla="*/ 1 h 84"/>
                <a:gd name="T8" fmla="*/ 1 w 8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4"/>
                <a:gd name="T17" fmla="*/ 84 w 8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4">
                  <a:moveTo>
                    <a:pt x="4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04" name="Rectangle 452"/>
            <p:cNvSpPr>
              <a:spLocks noChangeArrowheads="1"/>
            </p:cNvSpPr>
            <p:nvPr/>
          </p:nvSpPr>
          <p:spPr bwMode="auto">
            <a:xfrm>
              <a:off x="3456" y="2592"/>
              <a:ext cx="5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Accumbens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05" name="Line 453"/>
            <p:cNvSpPr>
              <a:spLocks noChangeShapeType="1"/>
            </p:cNvSpPr>
            <p:nvPr/>
          </p:nvSpPr>
          <p:spPr bwMode="auto">
            <a:xfrm>
              <a:off x="4915" y="2867"/>
              <a:ext cx="108" cy="1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06" name="Oval 454"/>
            <p:cNvSpPr>
              <a:spLocks noChangeArrowheads="1"/>
            </p:cNvSpPr>
            <p:nvPr/>
          </p:nvSpPr>
          <p:spPr bwMode="auto">
            <a:xfrm>
              <a:off x="4948" y="2847"/>
              <a:ext cx="38" cy="3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07" name="Rectangle 455"/>
            <p:cNvSpPr>
              <a:spLocks noChangeArrowheads="1"/>
            </p:cNvSpPr>
            <p:nvPr/>
          </p:nvSpPr>
          <p:spPr bwMode="auto">
            <a:xfrm>
              <a:off x="5063" y="2830"/>
              <a:ext cx="13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0.5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08" name="Line 456"/>
            <p:cNvSpPr>
              <a:spLocks noChangeShapeType="1"/>
            </p:cNvSpPr>
            <p:nvPr/>
          </p:nvSpPr>
          <p:spPr bwMode="auto">
            <a:xfrm>
              <a:off x="4915" y="2957"/>
              <a:ext cx="108" cy="1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09" name="Rectangle 457"/>
            <p:cNvSpPr>
              <a:spLocks noChangeArrowheads="1"/>
            </p:cNvSpPr>
            <p:nvPr/>
          </p:nvSpPr>
          <p:spPr bwMode="auto">
            <a:xfrm>
              <a:off x="4948" y="2937"/>
              <a:ext cx="38" cy="37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10" name="Rectangle 458"/>
            <p:cNvSpPr>
              <a:spLocks noChangeArrowheads="1"/>
            </p:cNvSpPr>
            <p:nvPr/>
          </p:nvSpPr>
          <p:spPr bwMode="auto">
            <a:xfrm>
              <a:off x="5063" y="2920"/>
              <a:ext cx="13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1.0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11" name="Line 459"/>
            <p:cNvSpPr>
              <a:spLocks noChangeShapeType="1"/>
            </p:cNvSpPr>
            <p:nvPr/>
          </p:nvSpPr>
          <p:spPr bwMode="auto">
            <a:xfrm>
              <a:off x="4915" y="3046"/>
              <a:ext cx="108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12" name="Freeform 460"/>
            <p:cNvSpPr>
              <a:spLocks/>
            </p:cNvSpPr>
            <p:nvPr/>
          </p:nvSpPr>
          <p:spPr bwMode="auto">
            <a:xfrm>
              <a:off x="4948" y="3027"/>
              <a:ext cx="41" cy="39"/>
            </a:xfrm>
            <a:custGeom>
              <a:avLst/>
              <a:gdLst>
                <a:gd name="T0" fmla="*/ 1 w 72"/>
                <a:gd name="T1" fmla="*/ 0 h 72"/>
                <a:gd name="T2" fmla="*/ 1 w 72"/>
                <a:gd name="T3" fmla="*/ 1 h 72"/>
                <a:gd name="T4" fmla="*/ 0 w 72"/>
                <a:gd name="T5" fmla="*/ 1 h 72"/>
                <a:gd name="T6" fmla="*/ 1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13" name="Rectangle 461"/>
            <p:cNvSpPr>
              <a:spLocks noChangeArrowheads="1"/>
            </p:cNvSpPr>
            <p:nvPr/>
          </p:nvSpPr>
          <p:spPr bwMode="auto">
            <a:xfrm>
              <a:off x="5063" y="3009"/>
              <a:ext cx="13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2.5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14" name="Line 462"/>
            <p:cNvSpPr>
              <a:spLocks noChangeShapeType="1"/>
            </p:cNvSpPr>
            <p:nvPr/>
          </p:nvSpPr>
          <p:spPr bwMode="auto">
            <a:xfrm>
              <a:off x="4915" y="3136"/>
              <a:ext cx="108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15" name="Freeform 463"/>
            <p:cNvSpPr>
              <a:spLocks/>
            </p:cNvSpPr>
            <p:nvPr/>
          </p:nvSpPr>
          <p:spPr bwMode="auto">
            <a:xfrm>
              <a:off x="4948" y="3116"/>
              <a:ext cx="41" cy="40"/>
            </a:xfrm>
            <a:custGeom>
              <a:avLst/>
              <a:gdLst>
                <a:gd name="T0" fmla="*/ 1 w 72"/>
                <a:gd name="T1" fmla="*/ 0 h 72"/>
                <a:gd name="T2" fmla="*/ 1 w 72"/>
                <a:gd name="T3" fmla="*/ 1 h 72"/>
                <a:gd name="T4" fmla="*/ 1 w 72"/>
                <a:gd name="T5" fmla="*/ 1 h 72"/>
                <a:gd name="T6" fmla="*/ 0 w 72"/>
                <a:gd name="T7" fmla="*/ 1 h 72"/>
                <a:gd name="T8" fmla="*/ 1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916" name="Rectangle 464"/>
            <p:cNvSpPr>
              <a:spLocks noChangeArrowheads="1"/>
            </p:cNvSpPr>
            <p:nvPr/>
          </p:nvSpPr>
          <p:spPr bwMode="auto">
            <a:xfrm>
              <a:off x="5063" y="3101"/>
              <a:ext cx="10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10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917" name="Text Box 465"/>
            <p:cNvSpPr txBox="1">
              <a:spLocks noChangeArrowheads="1"/>
            </p:cNvSpPr>
            <p:nvPr/>
          </p:nvSpPr>
          <p:spPr bwMode="auto">
            <a:xfrm>
              <a:off x="4715" y="2694"/>
              <a:ext cx="6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Dose (mg/kg)</a:t>
              </a:r>
            </a:p>
          </p:txBody>
        </p:sp>
        <p:sp>
          <p:nvSpPr>
            <p:cNvPr id="28918" name="Text Box 466"/>
            <p:cNvSpPr txBox="1">
              <a:spLocks noChangeArrowheads="1"/>
            </p:cNvSpPr>
            <p:nvPr/>
          </p:nvSpPr>
          <p:spPr bwMode="auto">
            <a:xfrm>
              <a:off x="4437" y="2484"/>
              <a:ext cx="9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FF00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MORPHINE</a:t>
              </a:r>
            </a:p>
          </p:txBody>
        </p:sp>
      </p:grpSp>
      <p:grpSp>
        <p:nvGrpSpPr>
          <p:cNvPr id="28677" name="Group 551"/>
          <p:cNvGrpSpPr>
            <a:grpSpLocks/>
          </p:cNvGrpSpPr>
          <p:nvPr/>
        </p:nvGrpSpPr>
        <p:grpSpPr bwMode="auto">
          <a:xfrm>
            <a:off x="438157" y="3914775"/>
            <a:ext cx="4132263" cy="2590800"/>
            <a:chOff x="213" y="2448"/>
            <a:chExt cx="2603" cy="1632"/>
          </a:xfrm>
        </p:grpSpPr>
        <p:sp>
          <p:nvSpPr>
            <p:cNvPr id="28680" name="Rectangle 468"/>
            <p:cNvSpPr>
              <a:spLocks noChangeArrowheads="1"/>
            </p:cNvSpPr>
            <p:nvPr/>
          </p:nvSpPr>
          <p:spPr bwMode="auto">
            <a:xfrm>
              <a:off x="213" y="2448"/>
              <a:ext cx="2603" cy="1632"/>
            </a:xfrm>
            <a:prstGeom prst="rect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99"/>
                </a:gs>
                <a:gs pos="100000">
                  <a:srgbClr val="00336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681" name="Line 469"/>
            <p:cNvSpPr>
              <a:spLocks noChangeShapeType="1"/>
            </p:cNvSpPr>
            <p:nvPr/>
          </p:nvSpPr>
          <p:spPr bwMode="auto">
            <a:xfrm>
              <a:off x="715" y="2557"/>
              <a:ext cx="1" cy="957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682" name="Line 470"/>
            <p:cNvSpPr>
              <a:spLocks noChangeShapeType="1"/>
            </p:cNvSpPr>
            <p:nvPr/>
          </p:nvSpPr>
          <p:spPr bwMode="auto">
            <a:xfrm>
              <a:off x="694" y="3070"/>
              <a:ext cx="21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683" name="Line 471"/>
            <p:cNvSpPr>
              <a:spLocks noChangeShapeType="1"/>
            </p:cNvSpPr>
            <p:nvPr/>
          </p:nvSpPr>
          <p:spPr bwMode="auto">
            <a:xfrm>
              <a:off x="694" y="2815"/>
              <a:ext cx="21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684" name="Rectangle 472"/>
            <p:cNvSpPr>
              <a:spLocks noChangeArrowheads="1"/>
            </p:cNvSpPr>
            <p:nvPr/>
          </p:nvSpPr>
          <p:spPr bwMode="auto">
            <a:xfrm>
              <a:off x="624" y="3699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685" name="Rectangle 473"/>
            <p:cNvSpPr>
              <a:spLocks noChangeArrowheads="1"/>
            </p:cNvSpPr>
            <p:nvPr/>
          </p:nvSpPr>
          <p:spPr bwMode="auto">
            <a:xfrm>
              <a:off x="546" y="3291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100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686" name="Rectangle 474"/>
            <p:cNvSpPr>
              <a:spLocks noChangeArrowheads="1"/>
            </p:cNvSpPr>
            <p:nvPr/>
          </p:nvSpPr>
          <p:spPr bwMode="auto">
            <a:xfrm>
              <a:off x="546" y="3032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150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687" name="Rectangle 475"/>
            <p:cNvSpPr>
              <a:spLocks noChangeArrowheads="1"/>
            </p:cNvSpPr>
            <p:nvPr/>
          </p:nvSpPr>
          <p:spPr bwMode="auto">
            <a:xfrm>
              <a:off x="546" y="2777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200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688" name="Rectangle 476"/>
            <p:cNvSpPr>
              <a:spLocks noChangeArrowheads="1"/>
            </p:cNvSpPr>
            <p:nvPr/>
          </p:nvSpPr>
          <p:spPr bwMode="auto">
            <a:xfrm>
              <a:off x="546" y="2519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250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689" name="Line 477"/>
            <p:cNvSpPr>
              <a:spLocks noChangeShapeType="1"/>
            </p:cNvSpPr>
            <p:nvPr/>
          </p:nvSpPr>
          <p:spPr bwMode="auto">
            <a:xfrm>
              <a:off x="698" y="3738"/>
              <a:ext cx="22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8690" name="Group 478"/>
            <p:cNvGrpSpPr>
              <a:grpSpLocks/>
            </p:cNvGrpSpPr>
            <p:nvPr/>
          </p:nvGrpSpPr>
          <p:grpSpPr bwMode="auto">
            <a:xfrm>
              <a:off x="790" y="3743"/>
              <a:ext cx="1270" cy="175"/>
              <a:chOff x="2062" y="3229"/>
              <a:chExt cx="2176" cy="305"/>
            </a:xfrm>
          </p:grpSpPr>
          <p:sp>
            <p:nvSpPr>
              <p:cNvPr id="28743" name="Line 479"/>
              <p:cNvSpPr>
                <a:spLocks noChangeShapeType="1"/>
              </p:cNvSpPr>
              <p:nvPr/>
            </p:nvSpPr>
            <p:spPr bwMode="auto">
              <a:xfrm>
                <a:off x="2089" y="3229"/>
                <a:ext cx="1952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744" name="Line 480"/>
              <p:cNvSpPr>
                <a:spLocks noChangeShapeType="1"/>
              </p:cNvSpPr>
              <p:nvPr/>
            </p:nvSpPr>
            <p:spPr bwMode="auto">
              <a:xfrm flipV="1">
                <a:off x="2089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745" name="Line 481"/>
              <p:cNvSpPr>
                <a:spLocks noChangeShapeType="1"/>
              </p:cNvSpPr>
              <p:nvPr/>
            </p:nvSpPr>
            <p:spPr bwMode="auto">
              <a:xfrm flipV="1">
                <a:off x="2305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746" name="Line 482"/>
              <p:cNvSpPr>
                <a:spLocks noChangeShapeType="1"/>
              </p:cNvSpPr>
              <p:nvPr/>
            </p:nvSpPr>
            <p:spPr bwMode="auto">
              <a:xfrm flipV="1">
                <a:off x="2521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747" name="Line 483"/>
              <p:cNvSpPr>
                <a:spLocks noChangeShapeType="1"/>
              </p:cNvSpPr>
              <p:nvPr/>
            </p:nvSpPr>
            <p:spPr bwMode="auto">
              <a:xfrm flipV="1">
                <a:off x="2738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748" name="Line 484"/>
              <p:cNvSpPr>
                <a:spLocks noChangeShapeType="1"/>
              </p:cNvSpPr>
              <p:nvPr/>
            </p:nvSpPr>
            <p:spPr bwMode="auto">
              <a:xfrm flipV="1">
                <a:off x="2954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749" name="Line 485"/>
              <p:cNvSpPr>
                <a:spLocks noChangeShapeType="1"/>
              </p:cNvSpPr>
              <p:nvPr/>
            </p:nvSpPr>
            <p:spPr bwMode="auto">
              <a:xfrm flipV="1">
                <a:off x="3176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750" name="Line 486"/>
              <p:cNvSpPr>
                <a:spLocks noChangeShapeType="1"/>
              </p:cNvSpPr>
              <p:nvPr/>
            </p:nvSpPr>
            <p:spPr bwMode="auto">
              <a:xfrm flipV="1">
                <a:off x="3392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751" name="Line 487"/>
              <p:cNvSpPr>
                <a:spLocks noChangeShapeType="1"/>
              </p:cNvSpPr>
              <p:nvPr/>
            </p:nvSpPr>
            <p:spPr bwMode="auto">
              <a:xfrm flipV="1">
                <a:off x="3609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752" name="Line 488"/>
              <p:cNvSpPr>
                <a:spLocks noChangeShapeType="1"/>
              </p:cNvSpPr>
              <p:nvPr/>
            </p:nvSpPr>
            <p:spPr bwMode="auto">
              <a:xfrm flipV="1">
                <a:off x="3825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753" name="Line 489"/>
              <p:cNvSpPr>
                <a:spLocks noChangeShapeType="1"/>
              </p:cNvSpPr>
              <p:nvPr/>
            </p:nvSpPr>
            <p:spPr bwMode="auto">
              <a:xfrm flipV="1">
                <a:off x="4041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754" name="Rectangle 490"/>
              <p:cNvSpPr>
                <a:spLocks noChangeArrowheads="1"/>
              </p:cNvSpPr>
              <p:nvPr/>
            </p:nvSpPr>
            <p:spPr bwMode="auto">
              <a:xfrm>
                <a:off x="2062" y="3332"/>
                <a:ext cx="9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Helvetica" pitchFamily="34" charset="0"/>
                    <a:ea typeface="ＭＳ Ｐゴシック" pitchFamily="34" charset="-128"/>
                    <a:cs typeface="Arial" charset="0"/>
                  </a:rPr>
                  <a:t>0</a:t>
                </a:r>
                <a:endParaRPr lang="en-US" sz="120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28755" name="Rectangle 491"/>
              <p:cNvSpPr>
                <a:spLocks noChangeArrowheads="1"/>
              </p:cNvSpPr>
              <p:nvPr/>
            </p:nvSpPr>
            <p:spPr bwMode="auto">
              <a:xfrm>
                <a:off x="2706" y="3332"/>
                <a:ext cx="9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Helvetica" pitchFamily="34" charset="0"/>
                    <a:ea typeface="ＭＳ Ｐゴシック" pitchFamily="34" charset="-128"/>
                    <a:cs typeface="Arial" charset="0"/>
                  </a:rPr>
                  <a:t>1</a:t>
                </a:r>
                <a:endParaRPr lang="en-US" sz="120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28756" name="Rectangle 492"/>
              <p:cNvSpPr>
                <a:spLocks noChangeArrowheads="1"/>
              </p:cNvSpPr>
              <p:nvPr/>
            </p:nvSpPr>
            <p:spPr bwMode="auto">
              <a:xfrm>
                <a:off x="3361" y="3332"/>
                <a:ext cx="9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Helvetica" pitchFamily="34" charset="0"/>
                    <a:ea typeface="ＭＳ Ｐゴシック" pitchFamily="34" charset="-128"/>
                    <a:cs typeface="Arial" charset="0"/>
                  </a:rPr>
                  <a:t>2</a:t>
                </a:r>
                <a:endParaRPr lang="en-US" sz="120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28757" name="Rectangle 493"/>
              <p:cNvSpPr>
                <a:spLocks noChangeArrowheads="1"/>
              </p:cNvSpPr>
              <p:nvPr/>
            </p:nvSpPr>
            <p:spPr bwMode="auto">
              <a:xfrm>
                <a:off x="3934" y="3332"/>
                <a:ext cx="30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Helvetica" pitchFamily="34" charset="0"/>
                    <a:ea typeface="ＭＳ Ｐゴシック" pitchFamily="34" charset="-128"/>
                    <a:cs typeface="Arial" charset="0"/>
                  </a:rPr>
                  <a:t>3 hr</a:t>
                </a:r>
                <a:endParaRPr lang="en-US" sz="1200">
                  <a:solidFill>
                    <a:srgbClr val="000000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endParaRPr>
              </a:p>
            </p:txBody>
          </p:sp>
        </p:grpSp>
        <p:sp>
          <p:nvSpPr>
            <p:cNvPr id="28691" name="Rectangle 494"/>
            <p:cNvSpPr>
              <a:spLocks noChangeArrowheads="1"/>
            </p:cNvSpPr>
            <p:nvPr/>
          </p:nvSpPr>
          <p:spPr bwMode="auto">
            <a:xfrm>
              <a:off x="1053" y="3917"/>
              <a:ext cx="8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Time After Nicotine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692" name="Rectangle 495"/>
            <p:cNvSpPr>
              <a:spLocks noChangeArrowheads="1"/>
            </p:cNvSpPr>
            <p:nvPr/>
          </p:nvSpPr>
          <p:spPr bwMode="auto">
            <a:xfrm rot="16200000">
              <a:off x="40" y="3008"/>
              <a:ext cx="88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% of Basal Release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693" name="Line 496"/>
            <p:cNvSpPr>
              <a:spLocks noChangeShapeType="1"/>
            </p:cNvSpPr>
            <p:nvPr/>
          </p:nvSpPr>
          <p:spPr bwMode="auto">
            <a:xfrm>
              <a:off x="785" y="3329"/>
              <a:ext cx="21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694" name="Line 497"/>
            <p:cNvSpPr>
              <a:spLocks noChangeShapeType="1"/>
            </p:cNvSpPr>
            <p:nvPr/>
          </p:nvSpPr>
          <p:spPr bwMode="auto">
            <a:xfrm flipV="1">
              <a:off x="806" y="2712"/>
              <a:ext cx="126" cy="61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695" name="Line 498"/>
            <p:cNvSpPr>
              <a:spLocks noChangeShapeType="1"/>
            </p:cNvSpPr>
            <p:nvPr/>
          </p:nvSpPr>
          <p:spPr bwMode="auto">
            <a:xfrm flipV="1">
              <a:off x="806" y="3225"/>
              <a:ext cx="126" cy="104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696" name="Oval 499"/>
            <p:cNvSpPr>
              <a:spLocks noChangeArrowheads="1"/>
            </p:cNvSpPr>
            <p:nvPr/>
          </p:nvSpPr>
          <p:spPr bwMode="auto">
            <a:xfrm>
              <a:off x="782" y="3305"/>
              <a:ext cx="45" cy="44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697" name="Rectangle 500"/>
            <p:cNvSpPr>
              <a:spLocks noChangeArrowheads="1"/>
            </p:cNvSpPr>
            <p:nvPr/>
          </p:nvSpPr>
          <p:spPr bwMode="auto">
            <a:xfrm>
              <a:off x="782" y="3305"/>
              <a:ext cx="45" cy="4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698" name="Line 501"/>
            <p:cNvSpPr>
              <a:spLocks noChangeShapeType="1"/>
            </p:cNvSpPr>
            <p:nvPr/>
          </p:nvSpPr>
          <p:spPr bwMode="auto">
            <a:xfrm>
              <a:off x="932" y="2712"/>
              <a:ext cx="126" cy="231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699" name="Line 502"/>
            <p:cNvSpPr>
              <a:spLocks noChangeShapeType="1"/>
            </p:cNvSpPr>
            <p:nvPr/>
          </p:nvSpPr>
          <p:spPr bwMode="auto">
            <a:xfrm>
              <a:off x="1058" y="2943"/>
              <a:ext cx="127" cy="76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00" name="Line 503"/>
            <p:cNvSpPr>
              <a:spLocks noChangeShapeType="1"/>
            </p:cNvSpPr>
            <p:nvPr/>
          </p:nvSpPr>
          <p:spPr bwMode="auto">
            <a:xfrm>
              <a:off x="1185" y="3019"/>
              <a:ext cx="126" cy="2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01" name="Line 504"/>
            <p:cNvSpPr>
              <a:spLocks noChangeShapeType="1"/>
            </p:cNvSpPr>
            <p:nvPr/>
          </p:nvSpPr>
          <p:spPr bwMode="auto">
            <a:xfrm>
              <a:off x="1311" y="3046"/>
              <a:ext cx="129" cy="21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02" name="Line 505"/>
            <p:cNvSpPr>
              <a:spLocks noChangeShapeType="1"/>
            </p:cNvSpPr>
            <p:nvPr/>
          </p:nvSpPr>
          <p:spPr bwMode="auto">
            <a:xfrm>
              <a:off x="1440" y="3067"/>
              <a:ext cx="126" cy="45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03" name="Line 506"/>
            <p:cNvSpPr>
              <a:spLocks noChangeShapeType="1"/>
            </p:cNvSpPr>
            <p:nvPr/>
          </p:nvSpPr>
          <p:spPr bwMode="auto">
            <a:xfrm>
              <a:off x="1566" y="3112"/>
              <a:ext cx="127" cy="1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04" name="Line 507"/>
            <p:cNvSpPr>
              <a:spLocks noChangeShapeType="1"/>
            </p:cNvSpPr>
            <p:nvPr/>
          </p:nvSpPr>
          <p:spPr bwMode="auto">
            <a:xfrm>
              <a:off x="1693" y="3122"/>
              <a:ext cx="126" cy="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05" name="Line 508"/>
            <p:cNvSpPr>
              <a:spLocks noChangeShapeType="1"/>
            </p:cNvSpPr>
            <p:nvPr/>
          </p:nvSpPr>
          <p:spPr bwMode="auto">
            <a:xfrm>
              <a:off x="1819" y="3129"/>
              <a:ext cx="126" cy="3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06" name="Line 509"/>
            <p:cNvSpPr>
              <a:spLocks noChangeShapeType="1"/>
            </p:cNvSpPr>
            <p:nvPr/>
          </p:nvSpPr>
          <p:spPr bwMode="auto">
            <a:xfrm flipV="1">
              <a:off x="932" y="3070"/>
              <a:ext cx="126" cy="155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07" name="Line 510"/>
            <p:cNvSpPr>
              <a:spLocks noChangeShapeType="1"/>
            </p:cNvSpPr>
            <p:nvPr/>
          </p:nvSpPr>
          <p:spPr bwMode="auto">
            <a:xfrm>
              <a:off x="1058" y="3070"/>
              <a:ext cx="127" cy="7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08" name="Line 511"/>
            <p:cNvSpPr>
              <a:spLocks noChangeShapeType="1"/>
            </p:cNvSpPr>
            <p:nvPr/>
          </p:nvSpPr>
          <p:spPr bwMode="auto">
            <a:xfrm>
              <a:off x="1185" y="3077"/>
              <a:ext cx="126" cy="21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09" name="Line 512"/>
            <p:cNvSpPr>
              <a:spLocks noChangeShapeType="1"/>
            </p:cNvSpPr>
            <p:nvPr/>
          </p:nvSpPr>
          <p:spPr bwMode="auto">
            <a:xfrm>
              <a:off x="1311" y="3098"/>
              <a:ext cx="129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10" name="Line 513"/>
            <p:cNvSpPr>
              <a:spLocks noChangeShapeType="1"/>
            </p:cNvSpPr>
            <p:nvPr/>
          </p:nvSpPr>
          <p:spPr bwMode="auto">
            <a:xfrm>
              <a:off x="1440" y="3098"/>
              <a:ext cx="126" cy="21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11" name="Line 514"/>
            <p:cNvSpPr>
              <a:spLocks noChangeShapeType="1"/>
            </p:cNvSpPr>
            <p:nvPr/>
          </p:nvSpPr>
          <p:spPr bwMode="auto">
            <a:xfrm>
              <a:off x="1566" y="3119"/>
              <a:ext cx="127" cy="3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12" name="Line 515"/>
            <p:cNvSpPr>
              <a:spLocks noChangeShapeType="1"/>
            </p:cNvSpPr>
            <p:nvPr/>
          </p:nvSpPr>
          <p:spPr bwMode="auto">
            <a:xfrm>
              <a:off x="1693" y="3122"/>
              <a:ext cx="126" cy="57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13" name="Line 516"/>
            <p:cNvSpPr>
              <a:spLocks noChangeShapeType="1"/>
            </p:cNvSpPr>
            <p:nvPr/>
          </p:nvSpPr>
          <p:spPr bwMode="auto">
            <a:xfrm>
              <a:off x="1819" y="3179"/>
              <a:ext cx="119" cy="3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14" name="Oval 517"/>
            <p:cNvSpPr>
              <a:spLocks noChangeArrowheads="1"/>
            </p:cNvSpPr>
            <p:nvPr/>
          </p:nvSpPr>
          <p:spPr bwMode="auto">
            <a:xfrm>
              <a:off x="907" y="2688"/>
              <a:ext cx="46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15" name="Oval 518"/>
            <p:cNvSpPr>
              <a:spLocks noChangeArrowheads="1"/>
            </p:cNvSpPr>
            <p:nvPr/>
          </p:nvSpPr>
          <p:spPr bwMode="auto">
            <a:xfrm>
              <a:off x="1034" y="2919"/>
              <a:ext cx="45" cy="44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16" name="Oval 519"/>
            <p:cNvSpPr>
              <a:spLocks noChangeArrowheads="1"/>
            </p:cNvSpPr>
            <p:nvPr/>
          </p:nvSpPr>
          <p:spPr bwMode="auto">
            <a:xfrm>
              <a:off x="1161" y="2995"/>
              <a:ext cx="45" cy="44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17" name="Oval 520"/>
            <p:cNvSpPr>
              <a:spLocks noChangeArrowheads="1"/>
            </p:cNvSpPr>
            <p:nvPr/>
          </p:nvSpPr>
          <p:spPr bwMode="auto">
            <a:xfrm>
              <a:off x="1286" y="3022"/>
              <a:ext cx="45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18" name="Oval 521"/>
            <p:cNvSpPr>
              <a:spLocks noChangeArrowheads="1"/>
            </p:cNvSpPr>
            <p:nvPr/>
          </p:nvSpPr>
          <p:spPr bwMode="auto">
            <a:xfrm>
              <a:off x="1416" y="3043"/>
              <a:ext cx="45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19" name="Oval 522"/>
            <p:cNvSpPr>
              <a:spLocks noChangeArrowheads="1"/>
            </p:cNvSpPr>
            <p:nvPr/>
          </p:nvSpPr>
          <p:spPr bwMode="auto">
            <a:xfrm>
              <a:off x="1542" y="3088"/>
              <a:ext cx="45" cy="44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20" name="Oval 523"/>
            <p:cNvSpPr>
              <a:spLocks noChangeArrowheads="1"/>
            </p:cNvSpPr>
            <p:nvPr/>
          </p:nvSpPr>
          <p:spPr bwMode="auto">
            <a:xfrm>
              <a:off x="1668" y="3098"/>
              <a:ext cx="46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21" name="Oval 524"/>
            <p:cNvSpPr>
              <a:spLocks noChangeArrowheads="1"/>
            </p:cNvSpPr>
            <p:nvPr/>
          </p:nvSpPr>
          <p:spPr bwMode="auto">
            <a:xfrm>
              <a:off x="1795" y="3105"/>
              <a:ext cx="45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22" name="Oval 525"/>
            <p:cNvSpPr>
              <a:spLocks noChangeArrowheads="1"/>
            </p:cNvSpPr>
            <p:nvPr/>
          </p:nvSpPr>
          <p:spPr bwMode="auto">
            <a:xfrm>
              <a:off x="1921" y="3108"/>
              <a:ext cx="45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23" name="Rectangle 526"/>
            <p:cNvSpPr>
              <a:spLocks noChangeArrowheads="1"/>
            </p:cNvSpPr>
            <p:nvPr/>
          </p:nvSpPr>
          <p:spPr bwMode="auto">
            <a:xfrm>
              <a:off x="907" y="3201"/>
              <a:ext cx="46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24" name="Rectangle 527"/>
            <p:cNvSpPr>
              <a:spLocks noChangeArrowheads="1"/>
            </p:cNvSpPr>
            <p:nvPr/>
          </p:nvSpPr>
          <p:spPr bwMode="auto">
            <a:xfrm>
              <a:off x="1034" y="3046"/>
              <a:ext cx="45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25" name="Rectangle 528"/>
            <p:cNvSpPr>
              <a:spLocks noChangeArrowheads="1"/>
            </p:cNvSpPr>
            <p:nvPr/>
          </p:nvSpPr>
          <p:spPr bwMode="auto">
            <a:xfrm>
              <a:off x="1161" y="3053"/>
              <a:ext cx="45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26" name="Rectangle 529"/>
            <p:cNvSpPr>
              <a:spLocks noChangeArrowheads="1"/>
            </p:cNvSpPr>
            <p:nvPr/>
          </p:nvSpPr>
          <p:spPr bwMode="auto">
            <a:xfrm>
              <a:off x="1286" y="3074"/>
              <a:ext cx="45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27" name="Rectangle 530"/>
            <p:cNvSpPr>
              <a:spLocks noChangeArrowheads="1"/>
            </p:cNvSpPr>
            <p:nvPr/>
          </p:nvSpPr>
          <p:spPr bwMode="auto">
            <a:xfrm>
              <a:off x="1416" y="3074"/>
              <a:ext cx="45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28" name="Rectangle 531"/>
            <p:cNvSpPr>
              <a:spLocks noChangeArrowheads="1"/>
            </p:cNvSpPr>
            <p:nvPr/>
          </p:nvSpPr>
          <p:spPr bwMode="auto">
            <a:xfrm>
              <a:off x="1542" y="3094"/>
              <a:ext cx="45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29" name="Rectangle 532"/>
            <p:cNvSpPr>
              <a:spLocks noChangeArrowheads="1"/>
            </p:cNvSpPr>
            <p:nvPr/>
          </p:nvSpPr>
          <p:spPr bwMode="auto">
            <a:xfrm>
              <a:off x="1668" y="3098"/>
              <a:ext cx="46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30" name="Rectangle 533"/>
            <p:cNvSpPr>
              <a:spLocks noChangeArrowheads="1"/>
            </p:cNvSpPr>
            <p:nvPr/>
          </p:nvSpPr>
          <p:spPr bwMode="auto">
            <a:xfrm>
              <a:off x="1795" y="3159"/>
              <a:ext cx="45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31" name="Rectangle 534"/>
            <p:cNvSpPr>
              <a:spLocks noChangeArrowheads="1"/>
            </p:cNvSpPr>
            <p:nvPr/>
          </p:nvSpPr>
          <p:spPr bwMode="auto">
            <a:xfrm>
              <a:off x="1921" y="3194"/>
              <a:ext cx="45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32" name="Line 535"/>
            <p:cNvSpPr>
              <a:spLocks noChangeShapeType="1"/>
            </p:cNvSpPr>
            <p:nvPr/>
          </p:nvSpPr>
          <p:spPr bwMode="auto">
            <a:xfrm>
              <a:off x="1835" y="2839"/>
              <a:ext cx="112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33" name="Oval 536"/>
            <p:cNvSpPr>
              <a:spLocks noChangeArrowheads="1"/>
            </p:cNvSpPr>
            <p:nvPr/>
          </p:nvSpPr>
          <p:spPr bwMode="auto">
            <a:xfrm>
              <a:off x="1869" y="2818"/>
              <a:ext cx="38" cy="3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34" name="Rectangle 537"/>
            <p:cNvSpPr>
              <a:spLocks noChangeArrowheads="1"/>
            </p:cNvSpPr>
            <p:nvPr/>
          </p:nvSpPr>
          <p:spPr bwMode="auto">
            <a:xfrm>
              <a:off x="1963" y="2804"/>
              <a:ext cx="5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Accumbens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35" name="Line 538"/>
            <p:cNvSpPr>
              <a:spLocks noChangeShapeType="1"/>
            </p:cNvSpPr>
            <p:nvPr/>
          </p:nvSpPr>
          <p:spPr bwMode="auto">
            <a:xfrm>
              <a:off x="1835" y="2932"/>
              <a:ext cx="112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36" name="Rectangle 539"/>
            <p:cNvSpPr>
              <a:spLocks noChangeArrowheads="1"/>
            </p:cNvSpPr>
            <p:nvPr/>
          </p:nvSpPr>
          <p:spPr bwMode="auto">
            <a:xfrm>
              <a:off x="1869" y="2911"/>
              <a:ext cx="38" cy="3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37" name="Rectangle 540"/>
            <p:cNvSpPr>
              <a:spLocks noChangeArrowheads="1"/>
            </p:cNvSpPr>
            <p:nvPr/>
          </p:nvSpPr>
          <p:spPr bwMode="auto">
            <a:xfrm>
              <a:off x="1963" y="2897"/>
              <a:ext cx="38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Caudate</a:t>
              </a:r>
              <a:endParaRPr lang="en-US" sz="120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738" name="Line 541"/>
            <p:cNvSpPr>
              <a:spLocks noChangeShapeType="1"/>
            </p:cNvSpPr>
            <p:nvPr/>
          </p:nvSpPr>
          <p:spPr bwMode="auto">
            <a:xfrm>
              <a:off x="697" y="3320"/>
              <a:ext cx="21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39" name="Line 542"/>
            <p:cNvSpPr>
              <a:spLocks noChangeShapeType="1"/>
            </p:cNvSpPr>
            <p:nvPr/>
          </p:nvSpPr>
          <p:spPr bwMode="auto">
            <a:xfrm>
              <a:off x="716" y="3549"/>
              <a:ext cx="0" cy="19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40" name="Line 543"/>
            <p:cNvSpPr>
              <a:spLocks noChangeShapeType="1"/>
            </p:cNvSpPr>
            <p:nvPr/>
          </p:nvSpPr>
          <p:spPr bwMode="auto">
            <a:xfrm flipV="1">
              <a:off x="688" y="3532"/>
              <a:ext cx="63" cy="2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41" name="Line 544"/>
            <p:cNvSpPr>
              <a:spLocks noChangeShapeType="1"/>
            </p:cNvSpPr>
            <p:nvPr/>
          </p:nvSpPr>
          <p:spPr bwMode="auto">
            <a:xfrm flipV="1">
              <a:off x="686" y="3503"/>
              <a:ext cx="63" cy="2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742" name="Text Box 545"/>
            <p:cNvSpPr txBox="1">
              <a:spLocks noChangeArrowheads="1"/>
            </p:cNvSpPr>
            <p:nvPr/>
          </p:nvSpPr>
          <p:spPr bwMode="auto">
            <a:xfrm>
              <a:off x="1749" y="2482"/>
              <a:ext cx="88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FF00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NICOTINE</a:t>
              </a:r>
            </a:p>
          </p:txBody>
        </p:sp>
      </p:grpSp>
      <p:sp>
        <p:nvSpPr>
          <p:cNvPr id="28678" name="Rectangle 547"/>
          <p:cNvSpPr>
            <a:spLocks noChangeArrowheads="1"/>
          </p:cNvSpPr>
          <p:nvPr/>
        </p:nvSpPr>
        <p:spPr bwMode="auto">
          <a:xfrm>
            <a:off x="6162681" y="6583398"/>
            <a:ext cx="2792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  <a:cs typeface="Arial" charset="0"/>
              </a:rPr>
              <a:t>Di Chiara and Imperato, PNAS, 1988</a:t>
            </a:r>
            <a:endParaRPr lang="en-US" sz="1200" i="1">
              <a:solidFill>
                <a:srgbClr val="CC00CC"/>
              </a:solidFill>
              <a:latin typeface="Helvetic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679" name="Rectangle 548"/>
          <p:cNvSpPr>
            <a:spLocks noChangeArrowheads="1"/>
          </p:cNvSpPr>
          <p:nvPr/>
        </p:nvSpPr>
        <p:spPr bwMode="auto">
          <a:xfrm>
            <a:off x="-309562" y="-9299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  <a:ea typeface="ＭＳ Ｐゴシック" pitchFamily="34" charset="-128"/>
                <a:cs typeface="Arial" charset="0"/>
              </a:rPr>
              <a:t>Effects of Drugs on Dopamine Release</a:t>
            </a:r>
          </a:p>
        </p:txBody>
      </p:sp>
    </p:spTree>
    <p:extLst>
      <p:ext uri="{BB962C8B-B14F-4D97-AF65-F5344CB8AC3E}">
        <p14:creationId xmlns="" xmlns:p14="http://schemas.microsoft.com/office/powerpoint/2010/main" val="3400541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1026"/>
          <p:cNvSpPr txBox="1">
            <a:spLocks noChangeArrowheads="1"/>
          </p:cNvSpPr>
          <p:nvPr/>
        </p:nvSpPr>
        <p:spPr bwMode="auto">
          <a:xfrm>
            <a:off x="3701933" y="2934287"/>
            <a:ext cx="5012267" cy="119109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Would these responses   </a:t>
            </a:r>
          </a:p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 differ between controls                               </a:t>
            </a:r>
          </a:p>
          <a:p>
            <a:pPr algn="ctr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and addicted subjects?</a:t>
            </a:r>
            <a:endParaRPr lang="en-US" sz="38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1411" name="Freeform 1027"/>
          <p:cNvSpPr>
            <a:spLocks/>
          </p:cNvSpPr>
          <p:nvPr/>
        </p:nvSpPr>
        <p:spPr bwMode="auto">
          <a:xfrm>
            <a:off x="2720622" y="3492500"/>
            <a:ext cx="340078" cy="217488"/>
          </a:xfrm>
          <a:custGeom>
            <a:avLst/>
            <a:gdLst>
              <a:gd name="T0" fmla="*/ 298 w 300"/>
              <a:gd name="T1" fmla="*/ 124 h 184"/>
              <a:gd name="T2" fmla="*/ 292 w 300"/>
              <a:gd name="T3" fmla="*/ 140 h 184"/>
              <a:gd name="T4" fmla="*/ 280 w 300"/>
              <a:gd name="T5" fmla="*/ 154 h 184"/>
              <a:gd name="T6" fmla="*/ 262 w 300"/>
              <a:gd name="T7" fmla="*/ 166 h 184"/>
              <a:gd name="T8" fmla="*/ 242 w 300"/>
              <a:gd name="T9" fmla="*/ 176 h 184"/>
              <a:gd name="T10" fmla="*/ 218 w 300"/>
              <a:gd name="T11" fmla="*/ 180 h 184"/>
              <a:gd name="T12" fmla="*/ 190 w 300"/>
              <a:gd name="T13" fmla="*/ 184 h 184"/>
              <a:gd name="T14" fmla="*/ 162 w 300"/>
              <a:gd name="T15" fmla="*/ 182 h 184"/>
              <a:gd name="T16" fmla="*/ 132 w 300"/>
              <a:gd name="T17" fmla="*/ 178 h 184"/>
              <a:gd name="T18" fmla="*/ 102 w 300"/>
              <a:gd name="T19" fmla="*/ 170 h 184"/>
              <a:gd name="T20" fmla="*/ 76 w 300"/>
              <a:gd name="T21" fmla="*/ 160 h 184"/>
              <a:gd name="T22" fmla="*/ 52 w 300"/>
              <a:gd name="T23" fmla="*/ 146 h 184"/>
              <a:gd name="T24" fmla="*/ 32 w 300"/>
              <a:gd name="T25" fmla="*/ 130 h 184"/>
              <a:gd name="T26" fmla="*/ 16 w 300"/>
              <a:gd name="T27" fmla="*/ 114 h 184"/>
              <a:gd name="T28" fmla="*/ 6 w 300"/>
              <a:gd name="T29" fmla="*/ 96 h 184"/>
              <a:gd name="T30" fmla="*/ 0 w 300"/>
              <a:gd name="T31" fmla="*/ 78 h 184"/>
              <a:gd name="T32" fmla="*/ 2 w 300"/>
              <a:gd name="T33" fmla="*/ 60 h 184"/>
              <a:gd name="T34" fmla="*/ 8 w 300"/>
              <a:gd name="T35" fmla="*/ 44 h 184"/>
              <a:gd name="T36" fmla="*/ 20 w 300"/>
              <a:gd name="T37" fmla="*/ 30 h 184"/>
              <a:gd name="T38" fmla="*/ 38 w 300"/>
              <a:gd name="T39" fmla="*/ 18 h 184"/>
              <a:gd name="T40" fmla="*/ 58 w 300"/>
              <a:gd name="T41" fmla="*/ 8 h 184"/>
              <a:gd name="T42" fmla="*/ 82 w 300"/>
              <a:gd name="T43" fmla="*/ 4 h 184"/>
              <a:gd name="T44" fmla="*/ 110 w 300"/>
              <a:gd name="T45" fmla="*/ 0 h 184"/>
              <a:gd name="T46" fmla="*/ 138 w 300"/>
              <a:gd name="T47" fmla="*/ 2 h 184"/>
              <a:gd name="T48" fmla="*/ 168 w 300"/>
              <a:gd name="T49" fmla="*/ 6 h 184"/>
              <a:gd name="T50" fmla="*/ 198 w 300"/>
              <a:gd name="T51" fmla="*/ 14 h 184"/>
              <a:gd name="T52" fmla="*/ 224 w 300"/>
              <a:gd name="T53" fmla="*/ 24 h 184"/>
              <a:gd name="T54" fmla="*/ 248 w 300"/>
              <a:gd name="T55" fmla="*/ 38 h 184"/>
              <a:gd name="T56" fmla="*/ 268 w 300"/>
              <a:gd name="T57" fmla="*/ 54 h 184"/>
              <a:gd name="T58" fmla="*/ 284 w 300"/>
              <a:gd name="T59" fmla="*/ 70 h 184"/>
              <a:gd name="T60" fmla="*/ 294 w 300"/>
              <a:gd name="T61" fmla="*/ 88 h 184"/>
              <a:gd name="T62" fmla="*/ 300 w 300"/>
              <a:gd name="T63" fmla="*/ 106 h 184"/>
              <a:gd name="T64" fmla="*/ 298 w 300"/>
              <a:gd name="T65" fmla="*/ 12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0" h="184">
                <a:moveTo>
                  <a:pt x="298" y="124"/>
                </a:moveTo>
                <a:lnTo>
                  <a:pt x="292" y="140"/>
                </a:lnTo>
                <a:lnTo>
                  <a:pt x="280" y="154"/>
                </a:lnTo>
                <a:lnTo>
                  <a:pt x="262" y="166"/>
                </a:lnTo>
                <a:lnTo>
                  <a:pt x="242" y="176"/>
                </a:lnTo>
                <a:lnTo>
                  <a:pt x="218" y="180"/>
                </a:lnTo>
                <a:lnTo>
                  <a:pt x="190" y="184"/>
                </a:lnTo>
                <a:lnTo>
                  <a:pt x="162" y="182"/>
                </a:lnTo>
                <a:lnTo>
                  <a:pt x="132" y="178"/>
                </a:lnTo>
                <a:lnTo>
                  <a:pt x="102" y="170"/>
                </a:lnTo>
                <a:lnTo>
                  <a:pt x="76" y="160"/>
                </a:lnTo>
                <a:lnTo>
                  <a:pt x="52" y="146"/>
                </a:lnTo>
                <a:lnTo>
                  <a:pt x="32" y="130"/>
                </a:lnTo>
                <a:lnTo>
                  <a:pt x="16" y="114"/>
                </a:lnTo>
                <a:lnTo>
                  <a:pt x="6" y="96"/>
                </a:lnTo>
                <a:lnTo>
                  <a:pt x="0" y="78"/>
                </a:lnTo>
                <a:lnTo>
                  <a:pt x="2" y="60"/>
                </a:lnTo>
                <a:lnTo>
                  <a:pt x="8" y="44"/>
                </a:lnTo>
                <a:lnTo>
                  <a:pt x="20" y="30"/>
                </a:lnTo>
                <a:lnTo>
                  <a:pt x="38" y="18"/>
                </a:lnTo>
                <a:lnTo>
                  <a:pt x="58" y="8"/>
                </a:lnTo>
                <a:lnTo>
                  <a:pt x="82" y="4"/>
                </a:lnTo>
                <a:lnTo>
                  <a:pt x="110" y="0"/>
                </a:lnTo>
                <a:lnTo>
                  <a:pt x="138" y="2"/>
                </a:lnTo>
                <a:lnTo>
                  <a:pt x="168" y="6"/>
                </a:lnTo>
                <a:lnTo>
                  <a:pt x="198" y="14"/>
                </a:lnTo>
                <a:lnTo>
                  <a:pt x="224" y="24"/>
                </a:lnTo>
                <a:lnTo>
                  <a:pt x="248" y="38"/>
                </a:lnTo>
                <a:lnTo>
                  <a:pt x="268" y="54"/>
                </a:lnTo>
                <a:lnTo>
                  <a:pt x="284" y="70"/>
                </a:lnTo>
                <a:lnTo>
                  <a:pt x="294" y="88"/>
                </a:lnTo>
                <a:lnTo>
                  <a:pt x="300" y="106"/>
                </a:lnTo>
                <a:lnTo>
                  <a:pt x="298" y="12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12" name="Freeform 1028"/>
          <p:cNvSpPr>
            <a:spLocks/>
          </p:cNvSpPr>
          <p:nvPr/>
        </p:nvSpPr>
        <p:spPr bwMode="auto">
          <a:xfrm>
            <a:off x="406402" y="2755933"/>
            <a:ext cx="843844" cy="639763"/>
          </a:xfrm>
          <a:custGeom>
            <a:avLst/>
            <a:gdLst>
              <a:gd name="T0" fmla="*/ 542 w 720"/>
              <a:gd name="T1" fmla="*/ 48 h 526"/>
              <a:gd name="T2" fmla="*/ 572 w 720"/>
              <a:gd name="T3" fmla="*/ 78 h 526"/>
              <a:gd name="T4" fmla="*/ 596 w 720"/>
              <a:gd name="T5" fmla="*/ 106 h 526"/>
              <a:gd name="T6" fmla="*/ 616 w 720"/>
              <a:gd name="T7" fmla="*/ 132 h 526"/>
              <a:gd name="T8" fmla="*/ 638 w 720"/>
              <a:gd name="T9" fmla="*/ 166 h 526"/>
              <a:gd name="T10" fmla="*/ 660 w 720"/>
              <a:gd name="T11" fmla="*/ 204 h 526"/>
              <a:gd name="T12" fmla="*/ 682 w 720"/>
              <a:gd name="T13" fmla="*/ 250 h 526"/>
              <a:gd name="T14" fmla="*/ 700 w 720"/>
              <a:gd name="T15" fmla="*/ 312 h 526"/>
              <a:gd name="T16" fmla="*/ 712 w 720"/>
              <a:gd name="T17" fmla="*/ 356 h 526"/>
              <a:gd name="T18" fmla="*/ 718 w 720"/>
              <a:gd name="T19" fmla="*/ 398 h 526"/>
              <a:gd name="T20" fmla="*/ 720 w 720"/>
              <a:gd name="T21" fmla="*/ 438 h 526"/>
              <a:gd name="T22" fmla="*/ 720 w 720"/>
              <a:gd name="T23" fmla="*/ 460 h 526"/>
              <a:gd name="T24" fmla="*/ 714 w 720"/>
              <a:gd name="T25" fmla="*/ 480 h 526"/>
              <a:gd name="T26" fmla="*/ 706 w 720"/>
              <a:gd name="T27" fmla="*/ 494 h 526"/>
              <a:gd name="T28" fmla="*/ 694 w 720"/>
              <a:gd name="T29" fmla="*/ 504 h 526"/>
              <a:gd name="T30" fmla="*/ 676 w 720"/>
              <a:gd name="T31" fmla="*/ 512 h 526"/>
              <a:gd name="T32" fmla="*/ 652 w 720"/>
              <a:gd name="T33" fmla="*/ 518 h 526"/>
              <a:gd name="T34" fmla="*/ 622 w 720"/>
              <a:gd name="T35" fmla="*/ 522 h 526"/>
              <a:gd name="T36" fmla="*/ 570 w 720"/>
              <a:gd name="T37" fmla="*/ 526 h 526"/>
              <a:gd name="T38" fmla="*/ 506 w 720"/>
              <a:gd name="T39" fmla="*/ 524 h 526"/>
              <a:gd name="T40" fmla="*/ 448 w 720"/>
              <a:gd name="T41" fmla="*/ 516 h 526"/>
              <a:gd name="T42" fmla="*/ 396 w 720"/>
              <a:gd name="T43" fmla="*/ 502 h 526"/>
              <a:gd name="T44" fmla="*/ 348 w 720"/>
              <a:gd name="T45" fmla="*/ 482 h 526"/>
              <a:gd name="T46" fmla="*/ 294 w 720"/>
              <a:gd name="T47" fmla="*/ 458 h 526"/>
              <a:gd name="T48" fmla="*/ 234 w 720"/>
              <a:gd name="T49" fmla="*/ 428 h 526"/>
              <a:gd name="T50" fmla="*/ 176 w 720"/>
              <a:gd name="T51" fmla="*/ 384 h 526"/>
              <a:gd name="T52" fmla="*/ 122 w 720"/>
              <a:gd name="T53" fmla="*/ 328 h 526"/>
              <a:gd name="T54" fmla="*/ 78 w 720"/>
              <a:gd name="T55" fmla="*/ 276 h 526"/>
              <a:gd name="T56" fmla="*/ 46 w 720"/>
              <a:gd name="T57" fmla="*/ 230 h 526"/>
              <a:gd name="T58" fmla="*/ 22 w 720"/>
              <a:gd name="T59" fmla="*/ 184 h 526"/>
              <a:gd name="T60" fmla="*/ 6 w 720"/>
              <a:gd name="T61" fmla="*/ 138 h 526"/>
              <a:gd name="T62" fmla="*/ 0 w 720"/>
              <a:gd name="T63" fmla="*/ 98 h 526"/>
              <a:gd name="T64" fmla="*/ 4 w 720"/>
              <a:gd name="T65" fmla="*/ 64 h 526"/>
              <a:gd name="T66" fmla="*/ 18 w 720"/>
              <a:gd name="T67" fmla="*/ 36 h 526"/>
              <a:gd name="T68" fmla="*/ 36 w 720"/>
              <a:gd name="T69" fmla="*/ 18 h 526"/>
              <a:gd name="T70" fmla="*/ 58 w 720"/>
              <a:gd name="T71" fmla="*/ 10 h 526"/>
              <a:gd name="T72" fmla="*/ 90 w 720"/>
              <a:gd name="T73" fmla="*/ 4 h 526"/>
              <a:gd name="T74" fmla="*/ 132 w 720"/>
              <a:gd name="T75" fmla="*/ 0 h 526"/>
              <a:gd name="T76" fmla="*/ 182 w 720"/>
              <a:gd name="T77" fmla="*/ 0 h 526"/>
              <a:gd name="T78" fmla="*/ 228 w 720"/>
              <a:gd name="T79" fmla="*/ 2 h 526"/>
              <a:gd name="T80" fmla="*/ 272 w 720"/>
              <a:gd name="T81" fmla="*/ 6 h 526"/>
              <a:gd name="T82" fmla="*/ 310 w 720"/>
              <a:gd name="T83" fmla="*/ 12 h 526"/>
              <a:gd name="T84" fmla="*/ 346 w 720"/>
              <a:gd name="T85" fmla="*/ 20 h 526"/>
              <a:gd name="T86" fmla="*/ 388 w 720"/>
              <a:gd name="T87" fmla="*/ 26 h 526"/>
              <a:gd name="T88" fmla="*/ 440 w 720"/>
              <a:gd name="T89" fmla="*/ 32 h 526"/>
              <a:gd name="T90" fmla="*/ 500 w 720"/>
              <a:gd name="T91" fmla="*/ 38 h 526"/>
              <a:gd name="T92" fmla="*/ 524 w 720"/>
              <a:gd name="T93" fmla="*/ 32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20" h="526">
                <a:moveTo>
                  <a:pt x="524" y="32"/>
                </a:moveTo>
                <a:lnTo>
                  <a:pt x="542" y="48"/>
                </a:lnTo>
                <a:lnTo>
                  <a:pt x="558" y="64"/>
                </a:lnTo>
                <a:lnTo>
                  <a:pt x="572" y="78"/>
                </a:lnTo>
                <a:lnTo>
                  <a:pt x="586" y="92"/>
                </a:lnTo>
                <a:lnTo>
                  <a:pt x="596" y="106"/>
                </a:lnTo>
                <a:lnTo>
                  <a:pt x="608" y="120"/>
                </a:lnTo>
                <a:lnTo>
                  <a:pt x="616" y="132"/>
                </a:lnTo>
                <a:lnTo>
                  <a:pt x="624" y="144"/>
                </a:lnTo>
                <a:lnTo>
                  <a:pt x="638" y="166"/>
                </a:lnTo>
                <a:lnTo>
                  <a:pt x="650" y="188"/>
                </a:lnTo>
                <a:lnTo>
                  <a:pt x="660" y="204"/>
                </a:lnTo>
                <a:lnTo>
                  <a:pt x="668" y="220"/>
                </a:lnTo>
                <a:lnTo>
                  <a:pt x="682" y="250"/>
                </a:lnTo>
                <a:lnTo>
                  <a:pt x="692" y="280"/>
                </a:lnTo>
                <a:lnTo>
                  <a:pt x="700" y="312"/>
                </a:lnTo>
                <a:lnTo>
                  <a:pt x="708" y="340"/>
                </a:lnTo>
                <a:lnTo>
                  <a:pt x="712" y="356"/>
                </a:lnTo>
                <a:lnTo>
                  <a:pt x="716" y="376"/>
                </a:lnTo>
                <a:lnTo>
                  <a:pt x="718" y="398"/>
                </a:lnTo>
                <a:lnTo>
                  <a:pt x="720" y="424"/>
                </a:lnTo>
                <a:lnTo>
                  <a:pt x="720" y="438"/>
                </a:lnTo>
                <a:lnTo>
                  <a:pt x="720" y="450"/>
                </a:lnTo>
                <a:lnTo>
                  <a:pt x="720" y="460"/>
                </a:lnTo>
                <a:lnTo>
                  <a:pt x="718" y="472"/>
                </a:lnTo>
                <a:lnTo>
                  <a:pt x="714" y="480"/>
                </a:lnTo>
                <a:lnTo>
                  <a:pt x="710" y="488"/>
                </a:lnTo>
                <a:lnTo>
                  <a:pt x="706" y="494"/>
                </a:lnTo>
                <a:lnTo>
                  <a:pt x="700" y="500"/>
                </a:lnTo>
                <a:lnTo>
                  <a:pt x="694" y="504"/>
                </a:lnTo>
                <a:lnTo>
                  <a:pt x="686" y="510"/>
                </a:lnTo>
                <a:lnTo>
                  <a:pt x="676" y="512"/>
                </a:lnTo>
                <a:lnTo>
                  <a:pt x="664" y="516"/>
                </a:lnTo>
                <a:lnTo>
                  <a:pt x="652" y="518"/>
                </a:lnTo>
                <a:lnTo>
                  <a:pt x="638" y="522"/>
                </a:lnTo>
                <a:lnTo>
                  <a:pt x="622" y="522"/>
                </a:lnTo>
                <a:lnTo>
                  <a:pt x="604" y="524"/>
                </a:lnTo>
                <a:lnTo>
                  <a:pt x="570" y="526"/>
                </a:lnTo>
                <a:lnTo>
                  <a:pt x="536" y="526"/>
                </a:lnTo>
                <a:lnTo>
                  <a:pt x="506" y="524"/>
                </a:lnTo>
                <a:lnTo>
                  <a:pt x="476" y="520"/>
                </a:lnTo>
                <a:lnTo>
                  <a:pt x="448" y="516"/>
                </a:lnTo>
                <a:lnTo>
                  <a:pt x="422" y="510"/>
                </a:lnTo>
                <a:lnTo>
                  <a:pt x="396" y="502"/>
                </a:lnTo>
                <a:lnTo>
                  <a:pt x="372" y="492"/>
                </a:lnTo>
                <a:lnTo>
                  <a:pt x="348" y="482"/>
                </a:lnTo>
                <a:lnTo>
                  <a:pt x="322" y="470"/>
                </a:lnTo>
                <a:lnTo>
                  <a:pt x="294" y="458"/>
                </a:lnTo>
                <a:lnTo>
                  <a:pt x="264" y="444"/>
                </a:lnTo>
                <a:lnTo>
                  <a:pt x="234" y="428"/>
                </a:lnTo>
                <a:lnTo>
                  <a:pt x="206" y="408"/>
                </a:lnTo>
                <a:lnTo>
                  <a:pt x="176" y="384"/>
                </a:lnTo>
                <a:lnTo>
                  <a:pt x="148" y="356"/>
                </a:lnTo>
                <a:lnTo>
                  <a:pt x="122" y="328"/>
                </a:lnTo>
                <a:lnTo>
                  <a:pt x="98" y="300"/>
                </a:lnTo>
                <a:lnTo>
                  <a:pt x="78" y="276"/>
                </a:lnTo>
                <a:lnTo>
                  <a:pt x="60" y="252"/>
                </a:lnTo>
                <a:lnTo>
                  <a:pt x="46" y="230"/>
                </a:lnTo>
                <a:lnTo>
                  <a:pt x="32" y="208"/>
                </a:lnTo>
                <a:lnTo>
                  <a:pt x="22" y="184"/>
                </a:lnTo>
                <a:lnTo>
                  <a:pt x="12" y="160"/>
                </a:lnTo>
                <a:lnTo>
                  <a:pt x="6" y="138"/>
                </a:lnTo>
                <a:lnTo>
                  <a:pt x="2" y="116"/>
                </a:lnTo>
                <a:lnTo>
                  <a:pt x="0" y="98"/>
                </a:lnTo>
                <a:lnTo>
                  <a:pt x="0" y="80"/>
                </a:lnTo>
                <a:lnTo>
                  <a:pt x="4" y="64"/>
                </a:lnTo>
                <a:lnTo>
                  <a:pt x="10" y="50"/>
                </a:lnTo>
                <a:lnTo>
                  <a:pt x="18" y="36"/>
                </a:lnTo>
                <a:lnTo>
                  <a:pt x="28" y="24"/>
                </a:lnTo>
                <a:lnTo>
                  <a:pt x="36" y="18"/>
                </a:lnTo>
                <a:lnTo>
                  <a:pt x="46" y="14"/>
                </a:lnTo>
                <a:lnTo>
                  <a:pt x="58" y="10"/>
                </a:lnTo>
                <a:lnTo>
                  <a:pt x="72" y="6"/>
                </a:lnTo>
                <a:lnTo>
                  <a:pt x="90" y="4"/>
                </a:lnTo>
                <a:lnTo>
                  <a:pt x="110" y="2"/>
                </a:lnTo>
                <a:lnTo>
                  <a:pt x="132" y="0"/>
                </a:lnTo>
                <a:lnTo>
                  <a:pt x="156" y="0"/>
                </a:lnTo>
                <a:lnTo>
                  <a:pt x="182" y="0"/>
                </a:lnTo>
                <a:lnTo>
                  <a:pt x="206" y="2"/>
                </a:lnTo>
                <a:lnTo>
                  <a:pt x="228" y="2"/>
                </a:lnTo>
                <a:lnTo>
                  <a:pt x="252" y="4"/>
                </a:lnTo>
                <a:lnTo>
                  <a:pt x="272" y="6"/>
                </a:lnTo>
                <a:lnTo>
                  <a:pt x="292" y="10"/>
                </a:lnTo>
                <a:lnTo>
                  <a:pt x="310" y="12"/>
                </a:lnTo>
                <a:lnTo>
                  <a:pt x="328" y="16"/>
                </a:lnTo>
                <a:lnTo>
                  <a:pt x="346" y="20"/>
                </a:lnTo>
                <a:lnTo>
                  <a:pt x="366" y="24"/>
                </a:lnTo>
                <a:lnTo>
                  <a:pt x="388" y="26"/>
                </a:lnTo>
                <a:lnTo>
                  <a:pt x="414" y="30"/>
                </a:lnTo>
                <a:lnTo>
                  <a:pt x="440" y="32"/>
                </a:lnTo>
                <a:lnTo>
                  <a:pt x="468" y="36"/>
                </a:lnTo>
                <a:lnTo>
                  <a:pt x="500" y="38"/>
                </a:lnTo>
                <a:lnTo>
                  <a:pt x="532" y="40"/>
                </a:lnTo>
                <a:lnTo>
                  <a:pt x="524" y="32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13" name="Freeform 1029"/>
          <p:cNvSpPr>
            <a:spLocks/>
          </p:cNvSpPr>
          <p:nvPr/>
        </p:nvSpPr>
        <p:spPr bwMode="auto">
          <a:xfrm>
            <a:off x="289278" y="784225"/>
            <a:ext cx="1645356" cy="2298700"/>
          </a:xfrm>
          <a:custGeom>
            <a:avLst/>
            <a:gdLst>
              <a:gd name="T0" fmla="*/ 164 w 1452"/>
              <a:gd name="T1" fmla="*/ 1690 h 1948"/>
              <a:gd name="T2" fmla="*/ 102 w 1452"/>
              <a:gd name="T3" fmla="*/ 1670 h 1948"/>
              <a:gd name="T4" fmla="*/ 50 w 1452"/>
              <a:gd name="T5" fmla="*/ 1628 h 1948"/>
              <a:gd name="T6" fmla="*/ 28 w 1452"/>
              <a:gd name="T7" fmla="*/ 1582 h 1948"/>
              <a:gd name="T8" fmla="*/ 16 w 1452"/>
              <a:gd name="T9" fmla="*/ 1522 h 1948"/>
              <a:gd name="T10" fmla="*/ 0 w 1452"/>
              <a:gd name="T11" fmla="*/ 1406 h 1948"/>
              <a:gd name="T12" fmla="*/ 14 w 1452"/>
              <a:gd name="T13" fmla="*/ 1292 h 1948"/>
              <a:gd name="T14" fmla="*/ 40 w 1452"/>
              <a:gd name="T15" fmla="*/ 1204 h 1948"/>
              <a:gd name="T16" fmla="*/ 56 w 1452"/>
              <a:gd name="T17" fmla="*/ 1150 h 1948"/>
              <a:gd name="T18" fmla="*/ 84 w 1452"/>
              <a:gd name="T19" fmla="*/ 1076 h 1948"/>
              <a:gd name="T20" fmla="*/ 138 w 1452"/>
              <a:gd name="T21" fmla="*/ 964 h 1948"/>
              <a:gd name="T22" fmla="*/ 180 w 1452"/>
              <a:gd name="T23" fmla="*/ 878 h 1948"/>
              <a:gd name="T24" fmla="*/ 204 w 1452"/>
              <a:gd name="T25" fmla="*/ 828 h 1948"/>
              <a:gd name="T26" fmla="*/ 246 w 1452"/>
              <a:gd name="T27" fmla="*/ 756 h 1948"/>
              <a:gd name="T28" fmla="*/ 296 w 1452"/>
              <a:gd name="T29" fmla="*/ 688 h 1948"/>
              <a:gd name="T30" fmla="*/ 344 w 1452"/>
              <a:gd name="T31" fmla="*/ 650 h 1948"/>
              <a:gd name="T32" fmla="*/ 420 w 1452"/>
              <a:gd name="T33" fmla="*/ 600 h 1948"/>
              <a:gd name="T34" fmla="*/ 494 w 1452"/>
              <a:gd name="T35" fmla="*/ 516 h 1948"/>
              <a:gd name="T36" fmla="*/ 556 w 1452"/>
              <a:gd name="T37" fmla="*/ 458 h 1948"/>
              <a:gd name="T38" fmla="*/ 588 w 1452"/>
              <a:gd name="T39" fmla="*/ 414 h 1948"/>
              <a:gd name="T40" fmla="*/ 610 w 1452"/>
              <a:gd name="T41" fmla="*/ 376 h 1948"/>
              <a:gd name="T42" fmla="*/ 648 w 1452"/>
              <a:gd name="T43" fmla="*/ 346 h 1948"/>
              <a:gd name="T44" fmla="*/ 798 w 1452"/>
              <a:gd name="T45" fmla="*/ 260 h 1948"/>
              <a:gd name="T46" fmla="*/ 888 w 1452"/>
              <a:gd name="T47" fmla="*/ 202 h 1948"/>
              <a:gd name="T48" fmla="*/ 952 w 1452"/>
              <a:gd name="T49" fmla="*/ 178 h 1948"/>
              <a:gd name="T50" fmla="*/ 998 w 1452"/>
              <a:gd name="T51" fmla="*/ 152 h 1948"/>
              <a:gd name="T52" fmla="*/ 1052 w 1452"/>
              <a:gd name="T53" fmla="*/ 130 h 1948"/>
              <a:gd name="T54" fmla="*/ 1158 w 1452"/>
              <a:gd name="T55" fmla="*/ 84 h 1948"/>
              <a:gd name="T56" fmla="*/ 1248 w 1452"/>
              <a:gd name="T57" fmla="*/ 36 h 1948"/>
              <a:gd name="T58" fmla="*/ 1294 w 1452"/>
              <a:gd name="T59" fmla="*/ 26 h 1948"/>
              <a:gd name="T60" fmla="*/ 1356 w 1452"/>
              <a:gd name="T61" fmla="*/ 12 h 1948"/>
              <a:gd name="T62" fmla="*/ 1424 w 1452"/>
              <a:gd name="T63" fmla="*/ 0 h 1948"/>
              <a:gd name="T64" fmla="*/ 1452 w 1452"/>
              <a:gd name="T65" fmla="*/ 16 h 1948"/>
              <a:gd name="T66" fmla="*/ 1446 w 1452"/>
              <a:gd name="T67" fmla="*/ 84 h 1948"/>
              <a:gd name="T68" fmla="*/ 1434 w 1452"/>
              <a:gd name="T69" fmla="*/ 216 h 1948"/>
              <a:gd name="T70" fmla="*/ 1394 w 1452"/>
              <a:gd name="T71" fmla="*/ 330 h 1948"/>
              <a:gd name="T72" fmla="*/ 1340 w 1452"/>
              <a:gd name="T73" fmla="*/ 434 h 1948"/>
              <a:gd name="T74" fmla="*/ 1234 w 1452"/>
              <a:gd name="T75" fmla="*/ 578 h 1948"/>
              <a:gd name="T76" fmla="*/ 1160 w 1452"/>
              <a:gd name="T77" fmla="*/ 684 h 1948"/>
              <a:gd name="T78" fmla="*/ 1076 w 1452"/>
              <a:gd name="T79" fmla="*/ 790 h 1948"/>
              <a:gd name="T80" fmla="*/ 980 w 1452"/>
              <a:gd name="T81" fmla="*/ 882 h 1948"/>
              <a:gd name="T82" fmla="*/ 866 w 1452"/>
              <a:gd name="T83" fmla="*/ 970 h 1948"/>
              <a:gd name="T84" fmla="*/ 794 w 1452"/>
              <a:gd name="T85" fmla="*/ 1042 h 1948"/>
              <a:gd name="T86" fmla="*/ 724 w 1452"/>
              <a:gd name="T87" fmla="*/ 1166 h 1948"/>
              <a:gd name="T88" fmla="*/ 680 w 1452"/>
              <a:gd name="T89" fmla="*/ 1282 h 1948"/>
              <a:gd name="T90" fmla="*/ 650 w 1452"/>
              <a:gd name="T91" fmla="*/ 1404 h 1948"/>
              <a:gd name="T92" fmla="*/ 648 w 1452"/>
              <a:gd name="T93" fmla="*/ 1578 h 1948"/>
              <a:gd name="T94" fmla="*/ 662 w 1452"/>
              <a:gd name="T95" fmla="*/ 1722 h 1948"/>
              <a:gd name="T96" fmla="*/ 742 w 1452"/>
              <a:gd name="T97" fmla="*/ 1836 h 1948"/>
              <a:gd name="T98" fmla="*/ 776 w 1452"/>
              <a:gd name="T99" fmla="*/ 1908 h 1948"/>
              <a:gd name="T100" fmla="*/ 768 w 1452"/>
              <a:gd name="T101" fmla="*/ 1928 h 1948"/>
              <a:gd name="T102" fmla="*/ 730 w 1452"/>
              <a:gd name="T103" fmla="*/ 1940 h 1948"/>
              <a:gd name="T104" fmla="*/ 628 w 1452"/>
              <a:gd name="T105" fmla="*/ 1944 h 1948"/>
              <a:gd name="T106" fmla="*/ 522 w 1452"/>
              <a:gd name="T107" fmla="*/ 1910 h 1948"/>
              <a:gd name="T108" fmla="*/ 440 w 1452"/>
              <a:gd name="T109" fmla="*/ 1880 h 1948"/>
              <a:gd name="T110" fmla="*/ 362 w 1452"/>
              <a:gd name="T111" fmla="*/ 1808 h 1948"/>
              <a:gd name="T112" fmla="*/ 320 w 1452"/>
              <a:gd name="T113" fmla="*/ 1774 h 1948"/>
              <a:gd name="T114" fmla="*/ 260 w 1452"/>
              <a:gd name="T115" fmla="*/ 1734 h 1948"/>
              <a:gd name="T116" fmla="*/ 204 w 1452"/>
              <a:gd name="T117" fmla="*/ 1704 h 1948"/>
              <a:gd name="T118" fmla="*/ 156 w 1452"/>
              <a:gd name="T119" fmla="*/ 1688 h 1948"/>
              <a:gd name="T120" fmla="*/ 232 w 1452"/>
              <a:gd name="T121" fmla="*/ 1708 h 1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52" h="1948">
                <a:moveTo>
                  <a:pt x="232" y="1708"/>
                </a:moveTo>
                <a:lnTo>
                  <a:pt x="208" y="1702"/>
                </a:lnTo>
                <a:lnTo>
                  <a:pt x="184" y="1696"/>
                </a:lnTo>
                <a:lnTo>
                  <a:pt x="164" y="1690"/>
                </a:lnTo>
                <a:lnTo>
                  <a:pt x="146" y="1686"/>
                </a:lnTo>
                <a:lnTo>
                  <a:pt x="128" y="1680"/>
                </a:lnTo>
                <a:lnTo>
                  <a:pt x="114" y="1674"/>
                </a:lnTo>
                <a:lnTo>
                  <a:pt x="102" y="1670"/>
                </a:lnTo>
                <a:lnTo>
                  <a:pt x="92" y="1664"/>
                </a:lnTo>
                <a:lnTo>
                  <a:pt x="76" y="1654"/>
                </a:lnTo>
                <a:lnTo>
                  <a:pt x="62" y="1642"/>
                </a:lnTo>
                <a:lnTo>
                  <a:pt x="50" y="1628"/>
                </a:lnTo>
                <a:lnTo>
                  <a:pt x="40" y="1612"/>
                </a:lnTo>
                <a:lnTo>
                  <a:pt x="36" y="1604"/>
                </a:lnTo>
                <a:lnTo>
                  <a:pt x="32" y="1594"/>
                </a:lnTo>
                <a:lnTo>
                  <a:pt x="28" y="1582"/>
                </a:lnTo>
                <a:lnTo>
                  <a:pt x="26" y="1570"/>
                </a:lnTo>
                <a:lnTo>
                  <a:pt x="22" y="1554"/>
                </a:lnTo>
                <a:lnTo>
                  <a:pt x="18" y="1540"/>
                </a:lnTo>
                <a:lnTo>
                  <a:pt x="16" y="1522"/>
                </a:lnTo>
                <a:lnTo>
                  <a:pt x="12" y="1504"/>
                </a:lnTo>
                <a:lnTo>
                  <a:pt x="6" y="1468"/>
                </a:lnTo>
                <a:lnTo>
                  <a:pt x="4" y="1436"/>
                </a:lnTo>
                <a:lnTo>
                  <a:pt x="0" y="1406"/>
                </a:lnTo>
                <a:lnTo>
                  <a:pt x="0" y="1380"/>
                </a:lnTo>
                <a:lnTo>
                  <a:pt x="2" y="1354"/>
                </a:lnTo>
                <a:lnTo>
                  <a:pt x="6" y="1326"/>
                </a:lnTo>
                <a:lnTo>
                  <a:pt x="14" y="1292"/>
                </a:lnTo>
                <a:lnTo>
                  <a:pt x="24" y="1256"/>
                </a:lnTo>
                <a:lnTo>
                  <a:pt x="30" y="1238"/>
                </a:lnTo>
                <a:lnTo>
                  <a:pt x="36" y="1220"/>
                </a:lnTo>
                <a:lnTo>
                  <a:pt x="40" y="1204"/>
                </a:lnTo>
                <a:lnTo>
                  <a:pt x="46" y="1190"/>
                </a:lnTo>
                <a:lnTo>
                  <a:pt x="50" y="1176"/>
                </a:lnTo>
                <a:lnTo>
                  <a:pt x="54" y="1162"/>
                </a:lnTo>
                <a:lnTo>
                  <a:pt x="56" y="1150"/>
                </a:lnTo>
                <a:lnTo>
                  <a:pt x="60" y="1140"/>
                </a:lnTo>
                <a:lnTo>
                  <a:pt x="66" y="1120"/>
                </a:lnTo>
                <a:lnTo>
                  <a:pt x="76" y="1098"/>
                </a:lnTo>
                <a:lnTo>
                  <a:pt x="84" y="1076"/>
                </a:lnTo>
                <a:lnTo>
                  <a:pt x="96" y="1052"/>
                </a:lnTo>
                <a:lnTo>
                  <a:pt x="108" y="1026"/>
                </a:lnTo>
                <a:lnTo>
                  <a:pt x="124" y="998"/>
                </a:lnTo>
                <a:lnTo>
                  <a:pt x="138" y="964"/>
                </a:lnTo>
                <a:lnTo>
                  <a:pt x="156" y="928"/>
                </a:lnTo>
                <a:lnTo>
                  <a:pt x="164" y="910"/>
                </a:lnTo>
                <a:lnTo>
                  <a:pt x="172" y="892"/>
                </a:lnTo>
                <a:lnTo>
                  <a:pt x="180" y="878"/>
                </a:lnTo>
                <a:lnTo>
                  <a:pt x="188" y="864"/>
                </a:lnTo>
                <a:lnTo>
                  <a:pt x="194" y="850"/>
                </a:lnTo>
                <a:lnTo>
                  <a:pt x="198" y="838"/>
                </a:lnTo>
                <a:lnTo>
                  <a:pt x="204" y="828"/>
                </a:lnTo>
                <a:lnTo>
                  <a:pt x="208" y="820"/>
                </a:lnTo>
                <a:lnTo>
                  <a:pt x="218" y="802"/>
                </a:lnTo>
                <a:lnTo>
                  <a:pt x="230" y="782"/>
                </a:lnTo>
                <a:lnTo>
                  <a:pt x="246" y="756"/>
                </a:lnTo>
                <a:lnTo>
                  <a:pt x="264" y="728"/>
                </a:lnTo>
                <a:lnTo>
                  <a:pt x="274" y="714"/>
                </a:lnTo>
                <a:lnTo>
                  <a:pt x="284" y="700"/>
                </a:lnTo>
                <a:lnTo>
                  <a:pt x="296" y="688"/>
                </a:lnTo>
                <a:lnTo>
                  <a:pt x="308" y="678"/>
                </a:lnTo>
                <a:lnTo>
                  <a:pt x="318" y="668"/>
                </a:lnTo>
                <a:lnTo>
                  <a:pt x="330" y="658"/>
                </a:lnTo>
                <a:lnTo>
                  <a:pt x="344" y="650"/>
                </a:lnTo>
                <a:lnTo>
                  <a:pt x="356" y="644"/>
                </a:lnTo>
                <a:lnTo>
                  <a:pt x="380" y="632"/>
                </a:lnTo>
                <a:lnTo>
                  <a:pt x="402" y="616"/>
                </a:lnTo>
                <a:lnTo>
                  <a:pt x="420" y="600"/>
                </a:lnTo>
                <a:lnTo>
                  <a:pt x="436" y="580"/>
                </a:lnTo>
                <a:lnTo>
                  <a:pt x="452" y="560"/>
                </a:lnTo>
                <a:lnTo>
                  <a:pt x="472" y="538"/>
                </a:lnTo>
                <a:lnTo>
                  <a:pt x="494" y="516"/>
                </a:lnTo>
                <a:lnTo>
                  <a:pt x="520" y="492"/>
                </a:lnTo>
                <a:lnTo>
                  <a:pt x="534" y="480"/>
                </a:lnTo>
                <a:lnTo>
                  <a:pt x="546" y="468"/>
                </a:lnTo>
                <a:lnTo>
                  <a:pt x="556" y="458"/>
                </a:lnTo>
                <a:lnTo>
                  <a:pt x="566" y="446"/>
                </a:lnTo>
                <a:lnTo>
                  <a:pt x="574" y="436"/>
                </a:lnTo>
                <a:lnTo>
                  <a:pt x="582" y="424"/>
                </a:lnTo>
                <a:lnTo>
                  <a:pt x="588" y="414"/>
                </a:lnTo>
                <a:lnTo>
                  <a:pt x="592" y="404"/>
                </a:lnTo>
                <a:lnTo>
                  <a:pt x="596" y="394"/>
                </a:lnTo>
                <a:lnTo>
                  <a:pt x="602" y="386"/>
                </a:lnTo>
                <a:lnTo>
                  <a:pt x="610" y="376"/>
                </a:lnTo>
                <a:lnTo>
                  <a:pt x="618" y="368"/>
                </a:lnTo>
                <a:lnTo>
                  <a:pt x="626" y="360"/>
                </a:lnTo>
                <a:lnTo>
                  <a:pt x="636" y="354"/>
                </a:lnTo>
                <a:lnTo>
                  <a:pt x="648" y="346"/>
                </a:lnTo>
                <a:lnTo>
                  <a:pt x="660" y="340"/>
                </a:lnTo>
                <a:lnTo>
                  <a:pt x="710" y="316"/>
                </a:lnTo>
                <a:lnTo>
                  <a:pt x="756" y="288"/>
                </a:lnTo>
                <a:lnTo>
                  <a:pt x="798" y="260"/>
                </a:lnTo>
                <a:lnTo>
                  <a:pt x="836" y="232"/>
                </a:lnTo>
                <a:lnTo>
                  <a:pt x="854" y="220"/>
                </a:lnTo>
                <a:lnTo>
                  <a:pt x="872" y="210"/>
                </a:lnTo>
                <a:lnTo>
                  <a:pt x="888" y="202"/>
                </a:lnTo>
                <a:lnTo>
                  <a:pt x="904" y="196"/>
                </a:lnTo>
                <a:lnTo>
                  <a:pt x="920" y="192"/>
                </a:lnTo>
                <a:lnTo>
                  <a:pt x="936" y="186"/>
                </a:lnTo>
                <a:lnTo>
                  <a:pt x="952" y="178"/>
                </a:lnTo>
                <a:lnTo>
                  <a:pt x="968" y="168"/>
                </a:lnTo>
                <a:lnTo>
                  <a:pt x="976" y="162"/>
                </a:lnTo>
                <a:lnTo>
                  <a:pt x="986" y="158"/>
                </a:lnTo>
                <a:lnTo>
                  <a:pt x="998" y="152"/>
                </a:lnTo>
                <a:lnTo>
                  <a:pt x="1010" y="148"/>
                </a:lnTo>
                <a:lnTo>
                  <a:pt x="1022" y="142"/>
                </a:lnTo>
                <a:lnTo>
                  <a:pt x="1036" y="136"/>
                </a:lnTo>
                <a:lnTo>
                  <a:pt x="1052" y="130"/>
                </a:lnTo>
                <a:lnTo>
                  <a:pt x="1068" y="124"/>
                </a:lnTo>
                <a:lnTo>
                  <a:pt x="1100" y="112"/>
                </a:lnTo>
                <a:lnTo>
                  <a:pt x="1132" y="98"/>
                </a:lnTo>
                <a:lnTo>
                  <a:pt x="1158" y="84"/>
                </a:lnTo>
                <a:lnTo>
                  <a:pt x="1184" y="68"/>
                </a:lnTo>
                <a:lnTo>
                  <a:pt x="1208" y="54"/>
                </a:lnTo>
                <a:lnTo>
                  <a:pt x="1228" y="44"/>
                </a:lnTo>
                <a:lnTo>
                  <a:pt x="1248" y="36"/>
                </a:lnTo>
                <a:lnTo>
                  <a:pt x="1264" y="32"/>
                </a:lnTo>
                <a:lnTo>
                  <a:pt x="1272" y="30"/>
                </a:lnTo>
                <a:lnTo>
                  <a:pt x="1284" y="30"/>
                </a:lnTo>
                <a:lnTo>
                  <a:pt x="1294" y="26"/>
                </a:lnTo>
                <a:lnTo>
                  <a:pt x="1308" y="24"/>
                </a:lnTo>
                <a:lnTo>
                  <a:pt x="1322" y="20"/>
                </a:lnTo>
                <a:lnTo>
                  <a:pt x="1340" y="18"/>
                </a:lnTo>
                <a:lnTo>
                  <a:pt x="1356" y="12"/>
                </a:lnTo>
                <a:lnTo>
                  <a:pt x="1376" y="8"/>
                </a:lnTo>
                <a:lnTo>
                  <a:pt x="1394" y="4"/>
                </a:lnTo>
                <a:lnTo>
                  <a:pt x="1410" y="2"/>
                </a:lnTo>
                <a:lnTo>
                  <a:pt x="1424" y="0"/>
                </a:lnTo>
                <a:lnTo>
                  <a:pt x="1436" y="2"/>
                </a:lnTo>
                <a:lnTo>
                  <a:pt x="1444" y="4"/>
                </a:lnTo>
                <a:lnTo>
                  <a:pt x="1448" y="10"/>
                </a:lnTo>
                <a:lnTo>
                  <a:pt x="1452" y="16"/>
                </a:lnTo>
                <a:lnTo>
                  <a:pt x="1452" y="24"/>
                </a:lnTo>
                <a:lnTo>
                  <a:pt x="1450" y="42"/>
                </a:lnTo>
                <a:lnTo>
                  <a:pt x="1448" y="64"/>
                </a:lnTo>
                <a:lnTo>
                  <a:pt x="1446" y="84"/>
                </a:lnTo>
                <a:lnTo>
                  <a:pt x="1444" y="108"/>
                </a:lnTo>
                <a:lnTo>
                  <a:pt x="1440" y="154"/>
                </a:lnTo>
                <a:lnTo>
                  <a:pt x="1436" y="196"/>
                </a:lnTo>
                <a:lnTo>
                  <a:pt x="1434" y="216"/>
                </a:lnTo>
                <a:lnTo>
                  <a:pt x="1428" y="238"/>
                </a:lnTo>
                <a:lnTo>
                  <a:pt x="1422" y="260"/>
                </a:lnTo>
                <a:lnTo>
                  <a:pt x="1412" y="284"/>
                </a:lnTo>
                <a:lnTo>
                  <a:pt x="1394" y="330"/>
                </a:lnTo>
                <a:lnTo>
                  <a:pt x="1376" y="372"/>
                </a:lnTo>
                <a:lnTo>
                  <a:pt x="1366" y="392"/>
                </a:lnTo>
                <a:lnTo>
                  <a:pt x="1356" y="414"/>
                </a:lnTo>
                <a:lnTo>
                  <a:pt x="1340" y="434"/>
                </a:lnTo>
                <a:lnTo>
                  <a:pt x="1324" y="456"/>
                </a:lnTo>
                <a:lnTo>
                  <a:pt x="1288" y="502"/>
                </a:lnTo>
                <a:lnTo>
                  <a:pt x="1252" y="552"/>
                </a:lnTo>
                <a:lnTo>
                  <a:pt x="1234" y="578"/>
                </a:lnTo>
                <a:lnTo>
                  <a:pt x="1218" y="602"/>
                </a:lnTo>
                <a:lnTo>
                  <a:pt x="1202" y="624"/>
                </a:lnTo>
                <a:lnTo>
                  <a:pt x="1188" y="644"/>
                </a:lnTo>
                <a:lnTo>
                  <a:pt x="1160" y="684"/>
                </a:lnTo>
                <a:lnTo>
                  <a:pt x="1132" y="724"/>
                </a:lnTo>
                <a:lnTo>
                  <a:pt x="1116" y="744"/>
                </a:lnTo>
                <a:lnTo>
                  <a:pt x="1098" y="768"/>
                </a:lnTo>
                <a:lnTo>
                  <a:pt x="1076" y="790"/>
                </a:lnTo>
                <a:lnTo>
                  <a:pt x="1052" y="816"/>
                </a:lnTo>
                <a:lnTo>
                  <a:pt x="1026" y="840"/>
                </a:lnTo>
                <a:lnTo>
                  <a:pt x="1004" y="864"/>
                </a:lnTo>
                <a:lnTo>
                  <a:pt x="980" y="882"/>
                </a:lnTo>
                <a:lnTo>
                  <a:pt x="960" y="900"/>
                </a:lnTo>
                <a:lnTo>
                  <a:pt x="922" y="930"/>
                </a:lnTo>
                <a:lnTo>
                  <a:pt x="884" y="956"/>
                </a:lnTo>
                <a:lnTo>
                  <a:pt x="866" y="970"/>
                </a:lnTo>
                <a:lnTo>
                  <a:pt x="848" y="984"/>
                </a:lnTo>
                <a:lnTo>
                  <a:pt x="830" y="1002"/>
                </a:lnTo>
                <a:lnTo>
                  <a:pt x="812" y="1020"/>
                </a:lnTo>
                <a:lnTo>
                  <a:pt x="794" y="1042"/>
                </a:lnTo>
                <a:lnTo>
                  <a:pt x="776" y="1068"/>
                </a:lnTo>
                <a:lnTo>
                  <a:pt x="758" y="1098"/>
                </a:lnTo>
                <a:lnTo>
                  <a:pt x="740" y="1132"/>
                </a:lnTo>
                <a:lnTo>
                  <a:pt x="724" y="1166"/>
                </a:lnTo>
                <a:lnTo>
                  <a:pt x="710" y="1200"/>
                </a:lnTo>
                <a:lnTo>
                  <a:pt x="698" y="1228"/>
                </a:lnTo>
                <a:lnTo>
                  <a:pt x="688" y="1256"/>
                </a:lnTo>
                <a:lnTo>
                  <a:pt x="680" y="1282"/>
                </a:lnTo>
                <a:lnTo>
                  <a:pt x="672" y="1312"/>
                </a:lnTo>
                <a:lnTo>
                  <a:pt x="664" y="1340"/>
                </a:lnTo>
                <a:lnTo>
                  <a:pt x="656" y="1372"/>
                </a:lnTo>
                <a:lnTo>
                  <a:pt x="650" y="1404"/>
                </a:lnTo>
                <a:lnTo>
                  <a:pt x="646" y="1438"/>
                </a:lnTo>
                <a:lnTo>
                  <a:pt x="644" y="1472"/>
                </a:lnTo>
                <a:lnTo>
                  <a:pt x="644" y="1508"/>
                </a:lnTo>
                <a:lnTo>
                  <a:pt x="648" y="1578"/>
                </a:lnTo>
                <a:lnTo>
                  <a:pt x="648" y="1644"/>
                </a:lnTo>
                <a:lnTo>
                  <a:pt x="650" y="1674"/>
                </a:lnTo>
                <a:lnTo>
                  <a:pt x="654" y="1700"/>
                </a:lnTo>
                <a:lnTo>
                  <a:pt x="662" y="1722"/>
                </a:lnTo>
                <a:lnTo>
                  <a:pt x="672" y="1740"/>
                </a:lnTo>
                <a:lnTo>
                  <a:pt x="696" y="1772"/>
                </a:lnTo>
                <a:lnTo>
                  <a:pt x="720" y="1804"/>
                </a:lnTo>
                <a:lnTo>
                  <a:pt x="742" y="1836"/>
                </a:lnTo>
                <a:lnTo>
                  <a:pt x="760" y="1868"/>
                </a:lnTo>
                <a:lnTo>
                  <a:pt x="768" y="1884"/>
                </a:lnTo>
                <a:lnTo>
                  <a:pt x="772" y="1896"/>
                </a:lnTo>
                <a:lnTo>
                  <a:pt x="776" y="1908"/>
                </a:lnTo>
                <a:lnTo>
                  <a:pt x="776" y="1916"/>
                </a:lnTo>
                <a:lnTo>
                  <a:pt x="776" y="1920"/>
                </a:lnTo>
                <a:lnTo>
                  <a:pt x="772" y="1924"/>
                </a:lnTo>
                <a:lnTo>
                  <a:pt x="768" y="1928"/>
                </a:lnTo>
                <a:lnTo>
                  <a:pt x="762" y="1932"/>
                </a:lnTo>
                <a:lnTo>
                  <a:pt x="752" y="1934"/>
                </a:lnTo>
                <a:lnTo>
                  <a:pt x="742" y="1938"/>
                </a:lnTo>
                <a:lnTo>
                  <a:pt x="730" y="1940"/>
                </a:lnTo>
                <a:lnTo>
                  <a:pt x="716" y="1944"/>
                </a:lnTo>
                <a:lnTo>
                  <a:pt x="686" y="1948"/>
                </a:lnTo>
                <a:lnTo>
                  <a:pt x="658" y="1948"/>
                </a:lnTo>
                <a:lnTo>
                  <a:pt x="628" y="1944"/>
                </a:lnTo>
                <a:lnTo>
                  <a:pt x="600" y="1936"/>
                </a:lnTo>
                <a:lnTo>
                  <a:pt x="572" y="1926"/>
                </a:lnTo>
                <a:lnTo>
                  <a:pt x="548" y="1918"/>
                </a:lnTo>
                <a:lnTo>
                  <a:pt x="522" y="1910"/>
                </a:lnTo>
                <a:lnTo>
                  <a:pt x="500" y="1904"/>
                </a:lnTo>
                <a:lnTo>
                  <a:pt x="478" y="1898"/>
                </a:lnTo>
                <a:lnTo>
                  <a:pt x="460" y="1890"/>
                </a:lnTo>
                <a:lnTo>
                  <a:pt x="440" y="1880"/>
                </a:lnTo>
                <a:lnTo>
                  <a:pt x="424" y="1868"/>
                </a:lnTo>
                <a:lnTo>
                  <a:pt x="394" y="1844"/>
                </a:lnTo>
                <a:lnTo>
                  <a:pt x="368" y="1816"/>
                </a:lnTo>
                <a:lnTo>
                  <a:pt x="362" y="1808"/>
                </a:lnTo>
                <a:lnTo>
                  <a:pt x="354" y="1802"/>
                </a:lnTo>
                <a:lnTo>
                  <a:pt x="344" y="1792"/>
                </a:lnTo>
                <a:lnTo>
                  <a:pt x="334" y="1784"/>
                </a:lnTo>
                <a:lnTo>
                  <a:pt x="320" y="1774"/>
                </a:lnTo>
                <a:lnTo>
                  <a:pt x="308" y="1766"/>
                </a:lnTo>
                <a:lnTo>
                  <a:pt x="292" y="1754"/>
                </a:lnTo>
                <a:lnTo>
                  <a:pt x="276" y="1744"/>
                </a:lnTo>
                <a:lnTo>
                  <a:pt x="260" y="1734"/>
                </a:lnTo>
                <a:lnTo>
                  <a:pt x="244" y="1724"/>
                </a:lnTo>
                <a:lnTo>
                  <a:pt x="230" y="1716"/>
                </a:lnTo>
                <a:lnTo>
                  <a:pt x="216" y="1710"/>
                </a:lnTo>
                <a:lnTo>
                  <a:pt x="204" y="1704"/>
                </a:lnTo>
                <a:lnTo>
                  <a:pt x="192" y="1698"/>
                </a:lnTo>
                <a:lnTo>
                  <a:pt x="182" y="1694"/>
                </a:lnTo>
                <a:lnTo>
                  <a:pt x="172" y="1692"/>
                </a:lnTo>
                <a:lnTo>
                  <a:pt x="156" y="1688"/>
                </a:lnTo>
                <a:lnTo>
                  <a:pt x="142" y="1684"/>
                </a:lnTo>
                <a:lnTo>
                  <a:pt x="130" y="1680"/>
                </a:lnTo>
                <a:lnTo>
                  <a:pt x="120" y="1676"/>
                </a:lnTo>
                <a:lnTo>
                  <a:pt x="232" y="170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14" name="Freeform 1030"/>
          <p:cNvSpPr>
            <a:spLocks/>
          </p:cNvSpPr>
          <p:nvPr/>
        </p:nvSpPr>
        <p:spPr bwMode="auto">
          <a:xfrm>
            <a:off x="2609145" y="704850"/>
            <a:ext cx="1224844" cy="660400"/>
          </a:xfrm>
          <a:custGeom>
            <a:avLst/>
            <a:gdLst>
              <a:gd name="T0" fmla="*/ 0 w 1080"/>
              <a:gd name="T1" fmla="*/ 560 h 560"/>
              <a:gd name="T2" fmla="*/ 24 w 1080"/>
              <a:gd name="T3" fmla="*/ 368 h 560"/>
              <a:gd name="T4" fmla="*/ 72 w 1080"/>
              <a:gd name="T5" fmla="*/ 136 h 560"/>
              <a:gd name="T6" fmla="*/ 176 w 1080"/>
              <a:gd name="T7" fmla="*/ 56 h 560"/>
              <a:gd name="T8" fmla="*/ 408 w 1080"/>
              <a:gd name="T9" fmla="*/ 0 h 560"/>
              <a:gd name="T10" fmla="*/ 608 w 1080"/>
              <a:gd name="T11" fmla="*/ 40 h 560"/>
              <a:gd name="T12" fmla="*/ 864 w 1080"/>
              <a:gd name="T13" fmla="*/ 168 h 560"/>
              <a:gd name="T14" fmla="*/ 1008 w 1080"/>
              <a:gd name="T15" fmla="*/ 224 h 560"/>
              <a:gd name="T16" fmla="*/ 1080 w 1080"/>
              <a:gd name="T17" fmla="*/ 344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0" h="560">
                <a:moveTo>
                  <a:pt x="0" y="560"/>
                </a:moveTo>
                <a:lnTo>
                  <a:pt x="24" y="368"/>
                </a:lnTo>
                <a:lnTo>
                  <a:pt x="72" y="136"/>
                </a:lnTo>
                <a:lnTo>
                  <a:pt x="176" y="56"/>
                </a:lnTo>
                <a:lnTo>
                  <a:pt x="408" y="0"/>
                </a:lnTo>
                <a:lnTo>
                  <a:pt x="608" y="40"/>
                </a:lnTo>
                <a:lnTo>
                  <a:pt x="864" y="168"/>
                </a:lnTo>
                <a:lnTo>
                  <a:pt x="1008" y="224"/>
                </a:lnTo>
                <a:lnTo>
                  <a:pt x="1080" y="344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15" name="Freeform 1031"/>
          <p:cNvSpPr>
            <a:spLocks/>
          </p:cNvSpPr>
          <p:nvPr/>
        </p:nvSpPr>
        <p:spPr bwMode="auto">
          <a:xfrm>
            <a:off x="2609145" y="719138"/>
            <a:ext cx="1224844" cy="646112"/>
          </a:xfrm>
          <a:custGeom>
            <a:avLst/>
            <a:gdLst>
              <a:gd name="T0" fmla="*/ 0 w 1080"/>
              <a:gd name="T1" fmla="*/ 548 h 548"/>
              <a:gd name="T2" fmla="*/ 6 w 1080"/>
              <a:gd name="T3" fmla="*/ 502 h 548"/>
              <a:gd name="T4" fmla="*/ 12 w 1080"/>
              <a:gd name="T5" fmla="*/ 456 h 548"/>
              <a:gd name="T6" fmla="*/ 18 w 1080"/>
              <a:gd name="T7" fmla="*/ 414 h 548"/>
              <a:gd name="T8" fmla="*/ 24 w 1080"/>
              <a:gd name="T9" fmla="*/ 376 h 548"/>
              <a:gd name="T10" fmla="*/ 30 w 1080"/>
              <a:gd name="T11" fmla="*/ 338 h 548"/>
              <a:gd name="T12" fmla="*/ 36 w 1080"/>
              <a:gd name="T13" fmla="*/ 302 h 548"/>
              <a:gd name="T14" fmla="*/ 42 w 1080"/>
              <a:gd name="T15" fmla="*/ 270 h 548"/>
              <a:gd name="T16" fmla="*/ 48 w 1080"/>
              <a:gd name="T17" fmla="*/ 240 h 548"/>
              <a:gd name="T18" fmla="*/ 54 w 1080"/>
              <a:gd name="T19" fmla="*/ 212 h 548"/>
              <a:gd name="T20" fmla="*/ 62 w 1080"/>
              <a:gd name="T21" fmla="*/ 186 h 548"/>
              <a:gd name="T22" fmla="*/ 70 w 1080"/>
              <a:gd name="T23" fmla="*/ 164 h 548"/>
              <a:gd name="T24" fmla="*/ 80 w 1080"/>
              <a:gd name="T25" fmla="*/ 144 h 548"/>
              <a:gd name="T26" fmla="*/ 88 w 1080"/>
              <a:gd name="T27" fmla="*/ 124 h 548"/>
              <a:gd name="T28" fmla="*/ 100 w 1080"/>
              <a:gd name="T29" fmla="*/ 108 h 548"/>
              <a:gd name="T30" fmla="*/ 112 w 1080"/>
              <a:gd name="T31" fmla="*/ 96 h 548"/>
              <a:gd name="T32" fmla="*/ 124 w 1080"/>
              <a:gd name="T33" fmla="*/ 84 h 548"/>
              <a:gd name="T34" fmla="*/ 138 w 1080"/>
              <a:gd name="T35" fmla="*/ 74 h 548"/>
              <a:gd name="T36" fmla="*/ 154 w 1080"/>
              <a:gd name="T37" fmla="*/ 64 h 548"/>
              <a:gd name="T38" fmla="*/ 172 w 1080"/>
              <a:gd name="T39" fmla="*/ 56 h 548"/>
              <a:gd name="T40" fmla="*/ 192 w 1080"/>
              <a:gd name="T41" fmla="*/ 48 h 548"/>
              <a:gd name="T42" fmla="*/ 214 w 1080"/>
              <a:gd name="T43" fmla="*/ 38 h 548"/>
              <a:gd name="T44" fmla="*/ 238 w 1080"/>
              <a:gd name="T45" fmla="*/ 30 h 548"/>
              <a:gd name="T46" fmla="*/ 264 w 1080"/>
              <a:gd name="T47" fmla="*/ 24 h 548"/>
              <a:gd name="T48" fmla="*/ 292 w 1080"/>
              <a:gd name="T49" fmla="*/ 16 h 548"/>
              <a:gd name="T50" fmla="*/ 320 w 1080"/>
              <a:gd name="T51" fmla="*/ 10 h 548"/>
              <a:gd name="T52" fmla="*/ 350 w 1080"/>
              <a:gd name="T53" fmla="*/ 6 h 548"/>
              <a:gd name="T54" fmla="*/ 376 w 1080"/>
              <a:gd name="T55" fmla="*/ 2 h 548"/>
              <a:gd name="T56" fmla="*/ 404 w 1080"/>
              <a:gd name="T57" fmla="*/ 0 h 548"/>
              <a:gd name="T58" fmla="*/ 430 w 1080"/>
              <a:gd name="T59" fmla="*/ 0 h 548"/>
              <a:gd name="T60" fmla="*/ 458 w 1080"/>
              <a:gd name="T61" fmla="*/ 2 h 548"/>
              <a:gd name="T62" fmla="*/ 482 w 1080"/>
              <a:gd name="T63" fmla="*/ 4 h 548"/>
              <a:gd name="T64" fmla="*/ 508 w 1080"/>
              <a:gd name="T65" fmla="*/ 8 h 548"/>
              <a:gd name="T66" fmla="*/ 534 w 1080"/>
              <a:gd name="T67" fmla="*/ 14 h 548"/>
              <a:gd name="T68" fmla="*/ 560 w 1080"/>
              <a:gd name="T69" fmla="*/ 20 h 548"/>
              <a:gd name="T70" fmla="*/ 586 w 1080"/>
              <a:gd name="T71" fmla="*/ 30 h 548"/>
              <a:gd name="T72" fmla="*/ 616 w 1080"/>
              <a:gd name="T73" fmla="*/ 40 h 548"/>
              <a:gd name="T74" fmla="*/ 644 w 1080"/>
              <a:gd name="T75" fmla="*/ 50 h 548"/>
              <a:gd name="T76" fmla="*/ 674 w 1080"/>
              <a:gd name="T77" fmla="*/ 62 h 548"/>
              <a:gd name="T78" fmla="*/ 704 w 1080"/>
              <a:gd name="T79" fmla="*/ 76 h 548"/>
              <a:gd name="T80" fmla="*/ 736 w 1080"/>
              <a:gd name="T81" fmla="*/ 92 h 548"/>
              <a:gd name="T82" fmla="*/ 768 w 1080"/>
              <a:gd name="T83" fmla="*/ 108 h 548"/>
              <a:gd name="T84" fmla="*/ 796 w 1080"/>
              <a:gd name="T85" fmla="*/ 122 h 548"/>
              <a:gd name="T86" fmla="*/ 824 w 1080"/>
              <a:gd name="T87" fmla="*/ 134 h 548"/>
              <a:gd name="T88" fmla="*/ 850 w 1080"/>
              <a:gd name="T89" fmla="*/ 148 h 548"/>
              <a:gd name="T90" fmla="*/ 874 w 1080"/>
              <a:gd name="T91" fmla="*/ 158 h 548"/>
              <a:gd name="T92" fmla="*/ 896 w 1080"/>
              <a:gd name="T93" fmla="*/ 168 h 548"/>
              <a:gd name="T94" fmla="*/ 918 w 1080"/>
              <a:gd name="T95" fmla="*/ 176 h 548"/>
              <a:gd name="T96" fmla="*/ 936 w 1080"/>
              <a:gd name="T97" fmla="*/ 184 h 548"/>
              <a:gd name="T98" fmla="*/ 954 w 1080"/>
              <a:gd name="T99" fmla="*/ 192 h 548"/>
              <a:gd name="T100" fmla="*/ 972 w 1080"/>
              <a:gd name="T101" fmla="*/ 204 h 548"/>
              <a:gd name="T102" fmla="*/ 990 w 1080"/>
              <a:gd name="T103" fmla="*/ 218 h 548"/>
              <a:gd name="T104" fmla="*/ 1008 w 1080"/>
              <a:gd name="T105" fmla="*/ 236 h 548"/>
              <a:gd name="T106" fmla="*/ 1026 w 1080"/>
              <a:gd name="T107" fmla="*/ 254 h 548"/>
              <a:gd name="T108" fmla="*/ 1044 w 1080"/>
              <a:gd name="T109" fmla="*/ 278 h 548"/>
              <a:gd name="T110" fmla="*/ 1062 w 1080"/>
              <a:gd name="T111" fmla="*/ 304 h 548"/>
              <a:gd name="T112" fmla="*/ 1080 w 1080"/>
              <a:gd name="T113" fmla="*/ 332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80" h="548">
                <a:moveTo>
                  <a:pt x="0" y="548"/>
                </a:moveTo>
                <a:lnTo>
                  <a:pt x="6" y="502"/>
                </a:lnTo>
                <a:lnTo>
                  <a:pt x="12" y="456"/>
                </a:lnTo>
                <a:lnTo>
                  <a:pt x="18" y="414"/>
                </a:lnTo>
                <a:lnTo>
                  <a:pt x="24" y="376"/>
                </a:lnTo>
                <a:lnTo>
                  <a:pt x="30" y="338"/>
                </a:lnTo>
                <a:lnTo>
                  <a:pt x="36" y="302"/>
                </a:lnTo>
                <a:lnTo>
                  <a:pt x="42" y="270"/>
                </a:lnTo>
                <a:lnTo>
                  <a:pt x="48" y="240"/>
                </a:lnTo>
                <a:lnTo>
                  <a:pt x="54" y="212"/>
                </a:lnTo>
                <a:lnTo>
                  <a:pt x="62" y="186"/>
                </a:lnTo>
                <a:lnTo>
                  <a:pt x="70" y="164"/>
                </a:lnTo>
                <a:lnTo>
                  <a:pt x="80" y="144"/>
                </a:lnTo>
                <a:lnTo>
                  <a:pt x="88" y="124"/>
                </a:lnTo>
                <a:lnTo>
                  <a:pt x="100" y="108"/>
                </a:lnTo>
                <a:lnTo>
                  <a:pt x="112" y="96"/>
                </a:lnTo>
                <a:lnTo>
                  <a:pt x="124" y="84"/>
                </a:lnTo>
                <a:lnTo>
                  <a:pt x="138" y="74"/>
                </a:lnTo>
                <a:lnTo>
                  <a:pt x="154" y="64"/>
                </a:lnTo>
                <a:lnTo>
                  <a:pt x="172" y="56"/>
                </a:lnTo>
                <a:lnTo>
                  <a:pt x="192" y="48"/>
                </a:lnTo>
                <a:lnTo>
                  <a:pt x="214" y="38"/>
                </a:lnTo>
                <a:lnTo>
                  <a:pt x="238" y="30"/>
                </a:lnTo>
                <a:lnTo>
                  <a:pt x="264" y="24"/>
                </a:lnTo>
                <a:lnTo>
                  <a:pt x="292" y="16"/>
                </a:lnTo>
                <a:lnTo>
                  <a:pt x="320" y="10"/>
                </a:lnTo>
                <a:lnTo>
                  <a:pt x="350" y="6"/>
                </a:lnTo>
                <a:lnTo>
                  <a:pt x="376" y="2"/>
                </a:lnTo>
                <a:lnTo>
                  <a:pt x="404" y="0"/>
                </a:lnTo>
                <a:lnTo>
                  <a:pt x="430" y="0"/>
                </a:lnTo>
                <a:lnTo>
                  <a:pt x="458" y="2"/>
                </a:lnTo>
                <a:lnTo>
                  <a:pt x="482" y="4"/>
                </a:lnTo>
                <a:lnTo>
                  <a:pt x="508" y="8"/>
                </a:lnTo>
                <a:lnTo>
                  <a:pt x="534" y="14"/>
                </a:lnTo>
                <a:lnTo>
                  <a:pt x="560" y="20"/>
                </a:lnTo>
                <a:lnTo>
                  <a:pt x="586" y="30"/>
                </a:lnTo>
                <a:lnTo>
                  <a:pt x="616" y="40"/>
                </a:lnTo>
                <a:lnTo>
                  <a:pt x="644" y="50"/>
                </a:lnTo>
                <a:lnTo>
                  <a:pt x="674" y="62"/>
                </a:lnTo>
                <a:lnTo>
                  <a:pt x="704" y="76"/>
                </a:lnTo>
                <a:lnTo>
                  <a:pt x="736" y="92"/>
                </a:lnTo>
                <a:lnTo>
                  <a:pt x="768" y="108"/>
                </a:lnTo>
                <a:lnTo>
                  <a:pt x="796" y="122"/>
                </a:lnTo>
                <a:lnTo>
                  <a:pt x="824" y="134"/>
                </a:lnTo>
                <a:lnTo>
                  <a:pt x="850" y="148"/>
                </a:lnTo>
                <a:lnTo>
                  <a:pt x="874" y="158"/>
                </a:lnTo>
                <a:lnTo>
                  <a:pt x="896" y="168"/>
                </a:lnTo>
                <a:lnTo>
                  <a:pt x="918" y="176"/>
                </a:lnTo>
                <a:lnTo>
                  <a:pt x="936" y="184"/>
                </a:lnTo>
                <a:lnTo>
                  <a:pt x="954" y="192"/>
                </a:lnTo>
                <a:lnTo>
                  <a:pt x="972" y="204"/>
                </a:lnTo>
                <a:lnTo>
                  <a:pt x="990" y="218"/>
                </a:lnTo>
                <a:lnTo>
                  <a:pt x="1008" y="236"/>
                </a:lnTo>
                <a:lnTo>
                  <a:pt x="1026" y="254"/>
                </a:lnTo>
                <a:lnTo>
                  <a:pt x="1044" y="278"/>
                </a:lnTo>
                <a:lnTo>
                  <a:pt x="1062" y="304"/>
                </a:lnTo>
                <a:lnTo>
                  <a:pt x="1080" y="332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16" name="Freeform 1032"/>
          <p:cNvSpPr>
            <a:spLocks/>
          </p:cNvSpPr>
          <p:nvPr/>
        </p:nvSpPr>
        <p:spPr bwMode="auto">
          <a:xfrm>
            <a:off x="3815647" y="1082708"/>
            <a:ext cx="860778" cy="1216025"/>
          </a:xfrm>
          <a:custGeom>
            <a:avLst/>
            <a:gdLst>
              <a:gd name="T0" fmla="*/ 0 w 760"/>
              <a:gd name="T1" fmla="*/ 0 h 1032"/>
              <a:gd name="T2" fmla="*/ 120 w 760"/>
              <a:gd name="T3" fmla="*/ 16 h 1032"/>
              <a:gd name="T4" fmla="*/ 320 w 760"/>
              <a:gd name="T5" fmla="*/ 104 h 1032"/>
              <a:gd name="T6" fmla="*/ 472 w 760"/>
              <a:gd name="T7" fmla="*/ 240 h 1032"/>
              <a:gd name="T8" fmla="*/ 656 w 760"/>
              <a:gd name="T9" fmla="*/ 448 h 1032"/>
              <a:gd name="T10" fmla="*/ 688 w 760"/>
              <a:gd name="T11" fmla="*/ 568 h 1032"/>
              <a:gd name="T12" fmla="*/ 760 w 760"/>
              <a:gd name="T13" fmla="*/ 752 h 1032"/>
              <a:gd name="T14" fmla="*/ 752 w 760"/>
              <a:gd name="T15" fmla="*/ 952 h 1032"/>
              <a:gd name="T16" fmla="*/ 640 w 760"/>
              <a:gd name="T17" fmla="*/ 1008 h 1032"/>
              <a:gd name="T18" fmla="*/ 528 w 760"/>
              <a:gd name="T19" fmla="*/ 1032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0" h="1032">
                <a:moveTo>
                  <a:pt x="0" y="0"/>
                </a:moveTo>
                <a:lnTo>
                  <a:pt x="120" y="16"/>
                </a:lnTo>
                <a:lnTo>
                  <a:pt x="320" y="104"/>
                </a:lnTo>
                <a:lnTo>
                  <a:pt x="472" y="240"/>
                </a:lnTo>
                <a:lnTo>
                  <a:pt x="656" y="448"/>
                </a:lnTo>
                <a:lnTo>
                  <a:pt x="688" y="568"/>
                </a:lnTo>
                <a:lnTo>
                  <a:pt x="760" y="752"/>
                </a:lnTo>
                <a:lnTo>
                  <a:pt x="752" y="952"/>
                </a:lnTo>
                <a:lnTo>
                  <a:pt x="640" y="1008"/>
                </a:lnTo>
                <a:lnTo>
                  <a:pt x="528" y="1032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17" name="Freeform 1033"/>
          <p:cNvSpPr>
            <a:spLocks/>
          </p:cNvSpPr>
          <p:nvPr/>
        </p:nvSpPr>
        <p:spPr bwMode="auto">
          <a:xfrm>
            <a:off x="3810016" y="1082708"/>
            <a:ext cx="856545" cy="1216025"/>
          </a:xfrm>
          <a:custGeom>
            <a:avLst/>
            <a:gdLst>
              <a:gd name="T0" fmla="*/ 0 w 756"/>
              <a:gd name="T1" fmla="*/ 0 h 1032"/>
              <a:gd name="T2" fmla="*/ 58 w 756"/>
              <a:gd name="T3" fmla="*/ 10 h 1032"/>
              <a:gd name="T4" fmla="*/ 116 w 756"/>
              <a:gd name="T5" fmla="*/ 24 h 1032"/>
              <a:gd name="T6" fmla="*/ 168 w 756"/>
              <a:gd name="T7" fmla="*/ 40 h 1032"/>
              <a:gd name="T8" fmla="*/ 220 w 756"/>
              <a:gd name="T9" fmla="*/ 60 h 1032"/>
              <a:gd name="T10" fmla="*/ 268 w 756"/>
              <a:gd name="T11" fmla="*/ 84 h 1032"/>
              <a:gd name="T12" fmla="*/ 314 w 756"/>
              <a:gd name="T13" fmla="*/ 110 h 1032"/>
              <a:gd name="T14" fmla="*/ 356 w 756"/>
              <a:gd name="T15" fmla="*/ 140 h 1032"/>
              <a:gd name="T16" fmla="*/ 396 w 756"/>
              <a:gd name="T17" fmla="*/ 172 h 1032"/>
              <a:gd name="T18" fmla="*/ 416 w 756"/>
              <a:gd name="T19" fmla="*/ 190 h 1032"/>
              <a:gd name="T20" fmla="*/ 436 w 756"/>
              <a:gd name="T21" fmla="*/ 208 h 1032"/>
              <a:gd name="T22" fmla="*/ 456 w 756"/>
              <a:gd name="T23" fmla="*/ 228 h 1032"/>
              <a:gd name="T24" fmla="*/ 476 w 756"/>
              <a:gd name="T25" fmla="*/ 250 h 1032"/>
              <a:gd name="T26" fmla="*/ 498 w 756"/>
              <a:gd name="T27" fmla="*/ 272 h 1032"/>
              <a:gd name="T28" fmla="*/ 520 w 756"/>
              <a:gd name="T29" fmla="*/ 294 h 1032"/>
              <a:gd name="T30" fmla="*/ 542 w 756"/>
              <a:gd name="T31" fmla="*/ 318 h 1032"/>
              <a:gd name="T32" fmla="*/ 564 w 756"/>
              <a:gd name="T33" fmla="*/ 344 h 1032"/>
              <a:gd name="T34" fmla="*/ 586 w 756"/>
              <a:gd name="T35" fmla="*/ 370 h 1032"/>
              <a:gd name="T36" fmla="*/ 606 w 756"/>
              <a:gd name="T37" fmla="*/ 394 h 1032"/>
              <a:gd name="T38" fmla="*/ 622 w 756"/>
              <a:gd name="T39" fmla="*/ 416 h 1032"/>
              <a:gd name="T40" fmla="*/ 638 w 756"/>
              <a:gd name="T41" fmla="*/ 438 h 1032"/>
              <a:gd name="T42" fmla="*/ 650 w 756"/>
              <a:gd name="T43" fmla="*/ 456 h 1032"/>
              <a:gd name="T44" fmla="*/ 660 w 756"/>
              <a:gd name="T45" fmla="*/ 476 h 1032"/>
              <a:gd name="T46" fmla="*/ 666 w 756"/>
              <a:gd name="T47" fmla="*/ 492 h 1032"/>
              <a:gd name="T48" fmla="*/ 672 w 756"/>
              <a:gd name="T49" fmla="*/ 508 h 1032"/>
              <a:gd name="T50" fmla="*/ 682 w 756"/>
              <a:gd name="T51" fmla="*/ 540 h 1032"/>
              <a:gd name="T52" fmla="*/ 694 w 756"/>
              <a:gd name="T53" fmla="*/ 576 h 1032"/>
              <a:gd name="T54" fmla="*/ 708 w 756"/>
              <a:gd name="T55" fmla="*/ 616 h 1032"/>
              <a:gd name="T56" fmla="*/ 724 w 756"/>
              <a:gd name="T57" fmla="*/ 660 h 1032"/>
              <a:gd name="T58" fmla="*/ 732 w 756"/>
              <a:gd name="T59" fmla="*/ 684 h 1032"/>
              <a:gd name="T60" fmla="*/ 740 w 756"/>
              <a:gd name="T61" fmla="*/ 706 h 1032"/>
              <a:gd name="T62" fmla="*/ 746 w 756"/>
              <a:gd name="T63" fmla="*/ 730 h 1032"/>
              <a:gd name="T64" fmla="*/ 750 w 756"/>
              <a:gd name="T65" fmla="*/ 754 h 1032"/>
              <a:gd name="T66" fmla="*/ 754 w 756"/>
              <a:gd name="T67" fmla="*/ 778 h 1032"/>
              <a:gd name="T68" fmla="*/ 756 w 756"/>
              <a:gd name="T69" fmla="*/ 802 h 1032"/>
              <a:gd name="T70" fmla="*/ 756 w 756"/>
              <a:gd name="T71" fmla="*/ 828 h 1032"/>
              <a:gd name="T72" fmla="*/ 756 w 756"/>
              <a:gd name="T73" fmla="*/ 852 h 1032"/>
              <a:gd name="T74" fmla="*/ 754 w 756"/>
              <a:gd name="T75" fmla="*/ 876 h 1032"/>
              <a:gd name="T76" fmla="*/ 750 w 756"/>
              <a:gd name="T77" fmla="*/ 898 h 1032"/>
              <a:gd name="T78" fmla="*/ 746 w 756"/>
              <a:gd name="T79" fmla="*/ 916 h 1032"/>
              <a:gd name="T80" fmla="*/ 740 w 756"/>
              <a:gd name="T81" fmla="*/ 934 h 1032"/>
              <a:gd name="T82" fmla="*/ 730 w 756"/>
              <a:gd name="T83" fmla="*/ 948 h 1032"/>
              <a:gd name="T84" fmla="*/ 720 w 756"/>
              <a:gd name="T85" fmla="*/ 962 h 1032"/>
              <a:gd name="T86" fmla="*/ 710 w 756"/>
              <a:gd name="T87" fmla="*/ 972 h 1032"/>
              <a:gd name="T88" fmla="*/ 696 w 756"/>
              <a:gd name="T89" fmla="*/ 980 h 1032"/>
              <a:gd name="T90" fmla="*/ 682 w 756"/>
              <a:gd name="T91" fmla="*/ 986 h 1032"/>
              <a:gd name="T92" fmla="*/ 664 w 756"/>
              <a:gd name="T93" fmla="*/ 994 h 1032"/>
              <a:gd name="T94" fmla="*/ 646 w 756"/>
              <a:gd name="T95" fmla="*/ 1000 h 1032"/>
              <a:gd name="T96" fmla="*/ 626 w 756"/>
              <a:gd name="T97" fmla="*/ 1008 h 1032"/>
              <a:gd name="T98" fmla="*/ 604 w 756"/>
              <a:gd name="T99" fmla="*/ 1014 h 1032"/>
              <a:gd name="T100" fmla="*/ 580 w 756"/>
              <a:gd name="T101" fmla="*/ 1020 h 1032"/>
              <a:gd name="T102" fmla="*/ 556 w 756"/>
              <a:gd name="T103" fmla="*/ 1026 h 1032"/>
              <a:gd name="T104" fmla="*/ 528 w 756"/>
              <a:gd name="T105" fmla="*/ 1032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6" h="1032">
                <a:moveTo>
                  <a:pt x="0" y="0"/>
                </a:moveTo>
                <a:lnTo>
                  <a:pt x="58" y="10"/>
                </a:lnTo>
                <a:lnTo>
                  <a:pt x="116" y="24"/>
                </a:lnTo>
                <a:lnTo>
                  <a:pt x="168" y="40"/>
                </a:lnTo>
                <a:lnTo>
                  <a:pt x="220" y="60"/>
                </a:lnTo>
                <a:lnTo>
                  <a:pt x="268" y="84"/>
                </a:lnTo>
                <a:lnTo>
                  <a:pt x="314" y="110"/>
                </a:lnTo>
                <a:lnTo>
                  <a:pt x="356" y="140"/>
                </a:lnTo>
                <a:lnTo>
                  <a:pt x="396" y="172"/>
                </a:lnTo>
                <a:lnTo>
                  <a:pt x="416" y="190"/>
                </a:lnTo>
                <a:lnTo>
                  <a:pt x="436" y="208"/>
                </a:lnTo>
                <a:lnTo>
                  <a:pt x="456" y="228"/>
                </a:lnTo>
                <a:lnTo>
                  <a:pt x="476" y="250"/>
                </a:lnTo>
                <a:lnTo>
                  <a:pt x="498" y="272"/>
                </a:lnTo>
                <a:lnTo>
                  <a:pt x="520" y="294"/>
                </a:lnTo>
                <a:lnTo>
                  <a:pt x="542" y="318"/>
                </a:lnTo>
                <a:lnTo>
                  <a:pt x="564" y="344"/>
                </a:lnTo>
                <a:lnTo>
                  <a:pt x="586" y="370"/>
                </a:lnTo>
                <a:lnTo>
                  <a:pt x="606" y="394"/>
                </a:lnTo>
                <a:lnTo>
                  <a:pt x="622" y="416"/>
                </a:lnTo>
                <a:lnTo>
                  <a:pt x="638" y="438"/>
                </a:lnTo>
                <a:lnTo>
                  <a:pt x="650" y="456"/>
                </a:lnTo>
                <a:lnTo>
                  <a:pt x="660" y="476"/>
                </a:lnTo>
                <a:lnTo>
                  <a:pt x="666" y="492"/>
                </a:lnTo>
                <a:lnTo>
                  <a:pt x="672" y="508"/>
                </a:lnTo>
                <a:lnTo>
                  <a:pt x="682" y="540"/>
                </a:lnTo>
                <a:lnTo>
                  <a:pt x="694" y="576"/>
                </a:lnTo>
                <a:lnTo>
                  <a:pt x="708" y="616"/>
                </a:lnTo>
                <a:lnTo>
                  <a:pt x="724" y="660"/>
                </a:lnTo>
                <a:lnTo>
                  <a:pt x="732" y="684"/>
                </a:lnTo>
                <a:lnTo>
                  <a:pt x="740" y="706"/>
                </a:lnTo>
                <a:lnTo>
                  <a:pt x="746" y="730"/>
                </a:lnTo>
                <a:lnTo>
                  <a:pt x="750" y="754"/>
                </a:lnTo>
                <a:lnTo>
                  <a:pt x="754" y="778"/>
                </a:lnTo>
                <a:lnTo>
                  <a:pt x="756" y="802"/>
                </a:lnTo>
                <a:lnTo>
                  <a:pt x="756" y="828"/>
                </a:lnTo>
                <a:lnTo>
                  <a:pt x="756" y="852"/>
                </a:lnTo>
                <a:lnTo>
                  <a:pt x="754" y="876"/>
                </a:lnTo>
                <a:lnTo>
                  <a:pt x="750" y="898"/>
                </a:lnTo>
                <a:lnTo>
                  <a:pt x="746" y="916"/>
                </a:lnTo>
                <a:lnTo>
                  <a:pt x="740" y="934"/>
                </a:lnTo>
                <a:lnTo>
                  <a:pt x="730" y="948"/>
                </a:lnTo>
                <a:lnTo>
                  <a:pt x="720" y="962"/>
                </a:lnTo>
                <a:lnTo>
                  <a:pt x="710" y="972"/>
                </a:lnTo>
                <a:lnTo>
                  <a:pt x="696" y="980"/>
                </a:lnTo>
                <a:lnTo>
                  <a:pt x="682" y="986"/>
                </a:lnTo>
                <a:lnTo>
                  <a:pt x="664" y="994"/>
                </a:lnTo>
                <a:lnTo>
                  <a:pt x="646" y="1000"/>
                </a:lnTo>
                <a:lnTo>
                  <a:pt x="626" y="1008"/>
                </a:lnTo>
                <a:lnTo>
                  <a:pt x="604" y="1014"/>
                </a:lnTo>
                <a:lnTo>
                  <a:pt x="580" y="1020"/>
                </a:lnTo>
                <a:lnTo>
                  <a:pt x="556" y="1026"/>
                </a:lnTo>
                <a:lnTo>
                  <a:pt x="528" y="1032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18" name="Freeform 1034"/>
          <p:cNvSpPr>
            <a:spLocks/>
          </p:cNvSpPr>
          <p:nvPr/>
        </p:nvSpPr>
        <p:spPr bwMode="auto">
          <a:xfrm>
            <a:off x="4586112" y="2252696"/>
            <a:ext cx="235656" cy="725487"/>
          </a:xfrm>
          <a:custGeom>
            <a:avLst/>
            <a:gdLst>
              <a:gd name="T0" fmla="*/ 0 w 208"/>
              <a:gd name="T1" fmla="*/ 0 h 616"/>
              <a:gd name="T2" fmla="*/ 128 w 208"/>
              <a:gd name="T3" fmla="*/ 80 h 616"/>
              <a:gd name="T4" fmla="*/ 184 w 208"/>
              <a:gd name="T5" fmla="*/ 288 h 616"/>
              <a:gd name="T6" fmla="*/ 208 w 208"/>
              <a:gd name="T7" fmla="*/ 464 h 616"/>
              <a:gd name="T8" fmla="*/ 136 w 208"/>
              <a:gd name="T9" fmla="*/ 584 h 616"/>
              <a:gd name="T10" fmla="*/ 16 w 208"/>
              <a:gd name="T11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616">
                <a:moveTo>
                  <a:pt x="0" y="0"/>
                </a:moveTo>
                <a:lnTo>
                  <a:pt x="128" y="80"/>
                </a:lnTo>
                <a:lnTo>
                  <a:pt x="184" y="288"/>
                </a:lnTo>
                <a:lnTo>
                  <a:pt x="208" y="464"/>
                </a:lnTo>
                <a:lnTo>
                  <a:pt x="136" y="584"/>
                </a:lnTo>
                <a:lnTo>
                  <a:pt x="16" y="616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19" name="Freeform 1035"/>
          <p:cNvSpPr>
            <a:spLocks/>
          </p:cNvSpPr>
          <p:nvPr/>
        </p:nvSpPr>
        <p:spPr bwMode="auto">
          <a:xfrm>
            <a:off x="4586111" y="2252696"/>
            <a:ext cx="227189" cy="725487"/>
          </a:xfrm>
          <a:custGeom>
            <a:avLst/>
            <a:gdLst>
              <a:gd name="T0" fmla="*/ 0 w 200"/>
              <a:gd name="T1" fmla="*/ 0 h 616"/>
              <a:gd name="T2" fmla="*/ 30 w 200"/>
              <a:gd name="T3" fmla="*/ 20 h 616"/>
              <a:gd name="T4" fmla="*/ 58 w 200"/>
              <a:gd name="T5" fmla="*/ 42 h 616"/>
              <a:gd name="T6" fmla="*/ 82 w 200"/>
              <a:gd name="T7" fmla="*/ 64 h 616"/>
              <a:gd name="T8" fmla="*/ 104 w 200"/>
              <a:gd name="T9" fmla="*/ 86 h 616"/>
              <a:gd name="T10" fmla="*/ 120 w 200"/>
              <a:gd name="T11" fmla="*/ 110 h 616"/>
              <a:gd name="T12" fmla="*/ 136 w 200"/>
              <a:gd name="T13" fmla="*/ 134 h 616"/>
              <a:gd name="T14" fmla="*/ 148 w 200"/>
              <a:gd name="T15" fmla="*/ 158 h 616"/>
              <a:gd name="T16" fmla="*/ 156 w 200"/>
              <a:gd name="T17" fmla="*/ 184 h 616"/>
              <a:gd name="T18" fmla="*/ 170 w 200"/>
              <a:gd name="T19" fmla="*/ 236 h 616"/>
              <a:gd name="T20" fmla="*/ 180 w 200"/>
              <a:gd name="T21" fmla="*/ 284 h 616"/>
              <a:gd name="T22" fmla="*/ 190 w 200"/>
              <a:gd name="T23" fmla="*/ 332 h 616"/>
              <a:gd name="T24" fmla="*/ 196 w 200"/>
              <a:gd name="T25" fmla="*/ 376 h 616"/>
              <a:gd name="T26" fmla="*/ 198 w 200"/>
              <a:gd name="T27" fmla="*/ 398 h 616"/>
              <a:gd name="T28" fmla="*/ 200 w 200"/>
              <a:gd name="T29" fmla="*/ 418 h 616"/>
              <a:gd name="T30" fmla="*/ 198 w 200"/>
              <a:gd name="T31" fmla="*/ 438 h 616"/>
              <a:gd name="T32" fmla="*/ 196 w 200"/>
              <a:gd name="T33" fmla="*/ 458 h 616"/>
              <a:gd name="T34" fmla="*/ 192 w 200"/>
              <a:gd name="T35" fmla="*/ 476 h 616"/>
              <a:gd name="T36" fmla="*/ 188 w 200"/>
              <a:gd name="T37" fmla="*/ 492 h 616"/>
              <a:gd name="T38" fmla="*/ 180 w 200"/>
              <a:gd name="T39" fmla="*/ 508 h 616"/>
              <a:gd name="T40" fmla="*/ 172 w 200"/>
              <a:gd name="T41" fmla="*/ 524 h 616"/>
              <a:gd name="T42" fmla="*/ 162 w 200"/>
              <a:gd name="T43" fmla="*/ 538 h 616"/>
              <a:gd name="T44" fmla="*/ 148 w 200"/>
              <a:gd name="T45" fmla="*/ 552 h 616"/>
              <a:gd name="T46" fmla="*/ 134 w 200"/>
              <a:gd name="T47" fmla="*/ 566 h 616"/>
              <a:gd name="T48" fmla="*/ 116 w 200"/>
              <a:gd name="T49" fmla="*/ 578 h 616"/>
              <a:gd name="T50" fmla="*/ 94 w 200"/>
              <a:gd name="T51" fmla="*/ 588 h 616"/>
              <a:gd name="T52" fmla="*/ 70 w 200"/>
              <a:gd name="T53" fmla="*/ 598 h 616"/>
              <a:gd name="T54" fmla="*/ 44 w 200"/>
              <a:gd name="T55" fmla="*/ 608 h 616"/>
              <a:gd name="T56" fmla="*/ 16 w 200"/>
              <a:gd name="T57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0" h="616">
                <a:moveTo>
                  <a:pt x="0" y="0"/>
                </a:moveTo>
                <a:lnTo>
                  <a:pt x="30" y="20"/>
                </a:lnTo>
                <a:lnTo>
                  <a:pt x="58" y="42"/>
                </a:lnTo>
                <a:lnTo>
                  <a:pt x="82" y="64"/>
                </a:lnTo>
                <a:lnTo>
                  <a:pt x="104" y="86"/>
                </a:lnTo>
                <a:lnTo>
                  <a:pt x="120" y="110"/>
                </a:lnTo>
                <a:lnTo>
                  <a:pt x="136" y="134"/>
                </a:lnTo>
                <a:lnTo>
                  <a:pt x="148" y="158"/>
                </a:lnTo>
                <a:lnTo>
                  <a:pt x="156" y="184"/>
                </a:lnTo>
                <a:lnTo>
                  <a:pt x="170" y="236"/>
                </a:lnTo>
                <a:lnTo>
                  <a:pt x="180" y="284"/>
                </a:lnTo>
                <a:lnTo>
                  <a:pt x="190" y="332"/>
                </a:lnTo>
                <a:lnTo>
                  <a:pt x="196" y="376"/>
                </a:lnTo>
                <a:lnTo>
                  <a:pt x="198" y="398"/>
                </a:lnTo>
                <a:lnTo>
                  <a:pt x="200" y="418"/>
                </a:lnTo>
                <a:lnTo>
                  <a:pt x="198" y="438"/>
                </a:lnTo>
                <a:lnTo>
                  <a:pt x="196" y="458"/>
                </a:lnTo>
                <a:lnTo>
                  <a:pt x="192" y="476"/>
                </a:lnTo>
                <a:lnTo>
                  <a:pt x="188" y="492"/>
                </a:lnTo>
                <a:lnTo>
                  <a:pt x="180" y="508"/>
                </a:lnTo>
                <a:lnTo>
                  <a:pt x="172" y="524"/>
                </a:lnTo>
                <a:lnTo>
                  <a:pt x="162" y="538"/>
                </a:lnTo>
                <a:lnTo>
                  <a:pt x="148" y="552"/>
                </a:lnTo>
                <a:lnTo>
                  <a:pt x="134" y="566"/>
                </a:lnTo>
                <a:lnTo>
                  <a:pt x="116" y="578"/>
                </a:lnTo>
                <a:lnTo>
                  <a:pt x="94" y="588"/>
                </a:lnTo>
                <a:lnTo>
                  <a:pt x="70" y="598"/>
                </a:lnTo>
                <a:lnTo>
                  <a:pt x="44" y="608"/>
                </a:lnTo>
                <a:lnTo>
                  <a:pt x="16" y="616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20" name="Freeform 1036"/>
          <p:cNvSpPr>
            <a:spLocks/>
          </p:cNvSpPr>
          <p:nvPr/>
        </p:nvSpPr>
        <p:spPr bwMode="auto">
          <a:xfrm>
            <a:off x="3094450" y="2487645"/>
            <a:ext cx="1214967" cy="536575"/>
          </a:xfrm>
          <a:custGeom>
            <a:avLst/>
            <a:gdLst>
              <a:gd name="T0" fmla="*/ 1056 w 1072"/>
              <a:gd name="T1" fmla="*/ 0 h 456"/>
              <a:gd name="T2" fmla="*/ 1072 w 1072"/>
              <a:gd name="T3" fmla="*/ 96 h 456"/>
              <a:gd name="T4" fmla="*/ 976 w 1072"/>
              <a:gd name="T5" fmla="*/ 232 h 456"/>
              <a:gd name="T6" fmla="*/ 640 w 1072"/>
              <a:gd name="T7" fmla="*/ 288 h 456"/>
              <a:gd name="T8" fmla="*/ 240 w 1072"/>
              <a:gd name="T9" fmla="*/ 208 h 456"/>
              <a:gd name="T10" fmla="*/ 136 w 1072"/>
              <a:gd name="T11" fmla="*/ 232 h 456"/>
              <a:gd name="T12" fmla="*/ 0 w 1072"/>
              <a:gd name="T13" fmla="*/ 448 h 456"/>
              <a:gd name="T14" fmla="*/ 8 w 1072"/>
              <a:gd name="T15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2" h="456">
                <a:moveTo>
                  <a:pt x="1056" y="0"/>
                </a:moveTo>
                <a:lnTo>
                  <a:pt x="1072" y="96"/>
                </a:lnTo>
                <a:lnTo>
                  <a:pt x="976" y="232"/>
                </a:lnTo>
                <a:lnTo>
                  <a:pt x="640" y="288"/>
                </a:lnTo>
                <a:lnTo>
                  <a:pt x="240" y="208"/>
                </a:lnTo>
                <a:lnTo>
                  <a:pt x="136" y="232"/>
                </a:lnTo>
                <a:lnTo>
                  <a:pt x="0" y="448"/>
                </a:lnTo>
                <a:lnTo>
                  <a:pt x="8" y="456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21" name="Freeform 1037"/>
          <p:cNvSpPr>
            <a:spLocks/>
          </p:cNvSpPr>
          <p:nvPr/>
        </p:nvSpPr>
        <p:spPr bwMode="auto">
          <a:xfrm>
            <a:off x="3371145" y="2400333"/>
            <a:ext cx="1192388" cy="536575"/>
          </a:xfrm>
          <a:custGeom>
            <a:avLst/>
            <a:gdLst>
              <a:gd name="T0" fmla="*/ 1048 w 1052"/>
              <a:gd name="T1" fmla="*/ 0 h 456"/>
              <a:gd name="T2" fmla="*/ 1052 w 1052"/>
              <a:gd name="T3" fmla="*/ 24 h 456"/>
              <a:gd name="T4" fmla="*/ 1052 w 1052"/>
              <a:gd name="T5" fmla="*/ 46 h 456"/>
              <a:gd name="T6" fmla="*/ 1052 w 1052"/>
              <a:gd name="T7" fmla="*/ 68 h 456"/>
              <a:gd name="T8" fmla="*/ 1048 w 1052"/>
              <a:gd name="T9" fmla="*/ 90 h 456"/>
              <a:gd name="T10" fmla="*/ 1044 w 1052"/>
              <a:gd name="T11" fmla="*/ 110 h 456"/>
              <a:gd name="T12" fmla="*/ 1036 w 1052"/>
              <a:gd name="T13" fmla="*/ 128 h 456"/>
              <a:gd name="T14" fmla="*/ 1028 w 1052"/>
              <a:gd name="T15" fmla="*/ 146 h 456"/>
              <a:gd name="T16" fmla="*/ 1016 w 1052"/>
              <a:gd name="T17" fmla="*/ 164 h 456"/>
              <a:gd name="T18" fmla="*/ 1002 w 1052"/>
              <a:gd name="T19" fmla="*/ 180 h 456"/>
              <a:gd name="T20" fmla="*/ 984 w 1052"/>
              <a:gd name="T21" fmla="*/ 196 h 456"/>
              <a:gd name="T22" fmla="*/ 964 w 1052"/>
              <a:gd name="T23" fmla="*/ 210 h 456"/>
              <a:gd name="T24" fmla="*/ 938 w 1052"/>
              <a:gd name="T25" fmla="*/ 222 h 456"/>
              <a:gd name="T26" fmla="*/ 910 w 1052"/>
              <a:gd name="T27" fmla="*/ 234 h 456"/>
              <a:gd name="T28" fmla="*/ 876 w 1052"/>
              <a:gd name="T29" fmla="*/ 244 h 456"/>
              <a:gd name="T30" fmla="*/ 840 w 1052"/>
              <a:gd name="T31" fmla="*/ 252 h 456"/>
              <a:gd name="T32" fmla="*/ 800 w 1052"/>
              <a:gd name="T33" fmla="*/ 260 h 456"/>
              <a:gd name="T34" fmla="*/ 758 w 1052"/>
              <a:gd name="T35" fmla="*/ 266 h 456"/>
              <a:gd name="T36" fmla="*/ 714 w 1052"/>
              <a:gd name="T37" fmla="*/ 270 h 456"/>
              <a:gd name="T38" fmla="*/ 670 w 1052"/>
              <a:gd name="T39" fmla="*/ 272 h 456"/>
              <a:gd name="T40" fmla="*/ 624 w 1052"/>
              <a:gd name="T41" fmla="*/ 272 h 456"/>
              <a:gd name="T42" fmla="*/ 578 w 1052"/>
              <a:gd name="T43" fmla="*/ 268 h 456"/>
              <a:gd name="T44" fmla="*/ 530 w 1052"/>
              <a:gd name="T45" fmla="*/ 264 h 456"/>
              <a:gd name="T46" fmla="*/ 482 w 1052"/>
              <a:gd name="T47" fmla="*/ 256 h 456"/>
              <a:gd name="T48" fmla="*/ 432 w 1052"/>
              <a:gd name="T49" fmla="*/ 248 h 456"/>
              <a:gd name="T50" fmla="*/ 408 w 1052"/>
              <a:gd name="T51" fmla="*/ 244 h 456"/>
              <a:gd name="T52" fmla="*/ 384 w 1052"/>
              <a:gd name="T53" fmla="*/ 238 h 456"/>
              <a:gd name="T54" fmla="*/ 362 w 1052"/>
              <a:gd name="T55" fmla="*/ 234 h 456"/>
              <a:gd name="T56" fmla="*/ 342 w 1052"/>
              <a:gd name="T57" fmla="*/ 232 h 456"/>
              <a:gd name="T58" fmla="*/ 322 w 1052"/>
              <a:gd name="T59" fmla="*/ 228 h 456"/>
              <a:gd name="T60" fmla="*/ 302 w 1052"/>
              <a:gd name="T61" fmla="*/ 226 h 456"/>
              <a:gd name="T62" fmla="*/ 286 w 1052"/>
              <a:gd name="T63" fmla="*/ 222 h 456"/>
              <a:gd name="T64" fmla="*/ 270 w 1052"/>
              <a:gd name="T65" fmla="*/ 222 h 456"/>
              <a:gd name="T66" fmla="*/ 254 w 1052"/>
              <a:gd name="T67" fmla="*/ 220 h 456"/>
              <a:gd name="T68" fmla="*/ 240 w 1052"/>
              <a:gd name="T69" fmla="*/ 218 h 456"/>
              <a:gd name="T70" fmla="*/ 226 w 1052"/>
              <a:gd name="T71" fmla="*/ 218 h 456"/>
              <a:gd name="T72" fmla="*/ 216 w 1052"/>
              <a:gd name="T73" fmla="*/ 218 h 456"/>
              <a:gd name="T74" fmla="*/ 204 w 1052"/>
              <a:gd name="T75" fmla="*/ 218 h 456"/>
              <a:gd name="T76" fmla="*/ 196 w 1052"/>
              <a:gd name="T77" fmla="*/ 218 h 456"/>
              <a:gd name="T78" fmla="*/ 188 w 1052"/>
              <a:gd name="T79" fmla="*/ 218 h 456"/>
              <a:gd name="T80" fmla="*/ 180 w 1052"/>
              <a:gd name="T81" fmla="*/ 220 h 456"/>
              <a:gd name="T82" fmla="*/ 166 w 1052"/>
              <a:gd name="T83" fmla="*/ 224 h 456"/>
              <a:gd name="T84" fmla="*/ 154 w 1052"/>
              <a:gd name="T85" fmla="*/ 232 h 456"/>
              <a:gd name="T86" fmla="*/ 138 w 1052"/>
              <a:gd name="T87" fmla="*/ 242 h 456"/>
              <a:gd name="T88" fmla="*/ 124 w 1052"/>
              <a:gd name="T89" fmla="*/ 256 h 456"/>
              <a:gd name="T90" fmla="*/ 108 w 1052"/>
              <a:gd name="T91" fmla="*/ 272 h 456"/>
              <a:gd name="T92" fmla="*/ 94 w 1052"/>
              <a:gd name="T93" fmla="*/ 292 h 456"/>
              <a:gd name="T94" fmla="*/ 76 w 1052"/>
              <a:gd name="T95" fmla="*/ 314 h 456"/>
              <a:gd name="T96" fmla="*/ 60 w 1052"/>
              <a:gd name="T97" fmla="*/ 340 h 456"/>
              <a:gd name="T98" fmla="*/ 44 w 1052"/>
              <a:gd name="T99" fmla="*/ 366 h 456"/>
              <a:gd name="T100" fmla="*/ 30 w 1052"/>
              <a:gd name="T101" fmla="*/ 388 h 456"/>
              <a:gd name="T102" fmla="*/ 20 w 1052"/>
              <a:gd name="T103" fmla="*/ 406 h 456"/>
              <a:gd name="T104" fmla="*/ 12 w 1052"/>
              <a:gd name="T105" fmla="*/ 424 h 456"/>
              <a:gd name="T106" fmla="*/ 4 w 1052"/>
              <a:gd name="T107" fmla="*/ 436 h 456"/>
              <a:gd name="T108" fmla="*/ 0 w 1052"/>
              <a:gd name="T109" fmla="*/ 446 h 456"/>
              <a:gd name="T110" fmla="*/ 0 w 1052"/>
              <a:gd name="T111" fmla="*/ 452 h 456"/>
              <a:gd name="T112" fmla="*/ 0 w 1052"/>
              <a:gd name="T1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52" h="456">
                <a:moveTo>
                  <a:pt x="1048" y="0"/>
                </a:moveTo>
                <a:lnTo>
                  <a:pt x="1052" y="24"/>
                </a:lnTo>
                <a:lnTo>
                  <a:pt x="1052" y="46"/>
                </a:lnTo>
                <a:lnTo>
                  <a:pt x="1052" y="68"/>
                </a:lnTo>
                <a:lnTo>
                  <a:pt x="1048" y="90"/>
                </a:lnTo>
                <a:lnTo>
                  <a:pt x="1044" y="110"/>
                </a:lnTo>
                <a:lnTo>
                  <a:pt x="1036" y="128"/>
                </a:lnTo>
                <a:lnTo>
                  <a:pt x="1028" y="146"/>
                </a:lnTo>
                <a:lnTo>
                  <a:pt x="1016" y="164"/>
                </a:lnTo>
                <a:lnTo>
                  <a:pt x="1002" y="180"/>
                </a:lnTo>
                <a:lnTo>
                  <a:pt x="984" y="196"/>
                </a:lnTo>
                <a:lnTo>
                  <a:pt x="964" y="210"/>
                </a:lnTo>
                <a:lnTo>
                  <a:pt x="938" y="222"/>
                </a:lnTo>
                <a:lnTo>
                  <a:pt x="910" y="234"/>
                </a:lnTo>
                <a:lnTo>
                  <a:pt x="876" y="244"/>
                </a:lnTo>
                <a:lnTo>
                  <a:pt x="840" y="252"/>
                </a:lnTo>
                <a:lnTo>
                  <a:pt x="800" y="260"/>
                </a:lnTo>
                <a:lnTo>
                  <a:pt x="758" y="266"/>
                </a:lnTo>
                <a:lnTo>
                  <a:pt x="714" y="270"/>
                </a:lnTo>
                <a:lnTo>
                  <a:pt x="670" y="272"/>
                </a:lnTo>
                <a:lnTo>
                  <a:pt x="624" y="272"/>
                </a:lnTo>
                <a:lnTo>
                  <a:pt x="578" y="268"/>
                </a:lnTo>
                <a:lnTo>
                  <a:pt x="530" y="264"/>
                </a:lnTo>
                <a:lnTo>
                  <a:pt x="482" y="256"/>
                </a:lnTo>
                <a:lnTo>
                  <a:pt x="432" y="248"/>
                </a:lnTo>
                <a:lnTo>
                  <a:pt x="408" y="244"/>
                </a:lnTo>
                <a:lnTo>
                  <a:pt x="384" y="238"/>
                </a:lnTo>
                <a:lnTo>
                  <a:pt x="362" y="234"/>
                </a:lnTo>
                <a:lnTo>
                  <a:pt x="342" y="232"/>
                </a:lnTo>
                <a:lnTo>
                  <a:pt x="322" y="228"/>
                </a:lnTo>
                <a:lnTo>
                  <a:pt x="302" y="226"/>
                </a:lnTo>
                <a:lnTo>
                  <a:pt x="286" y="222"/>
                </a:lnTo>
                <a:lnTo>
                  <a:pt x="270" y="222"/>
                </a:lnTo>
                <a:lnTo>
                  <a:pt x="254" y="220"/>
                </a:lnTo>
                <a:lnTo>
                  <a:pt x="240" y="218"/>
                </a:lnTo>
                <a:lnTo>
                  <a:pt x="226" y="218"/>
                </a:lnTo>
                <a:lnTo>
                  <a:pt x="216" y="218"/>
                </a:lnTo>
                <a:lnTo>
                  <a:pt x="204" y="218"/>
                </a:lnTo>
                <a:lnTo>
                  <a:pt x="196" y="218"/>
                </a:lnTo>
                <a:lnTo>
                  <a:pt x="188" y="218"/>
                </a:lnTo>
                <a:lnTo>
                  <a:pt x="180" y="220"/>
                </a:lnTo>
                <a:lnTo>
                  <a:pt x="166" y="224"/>
                </a:lnTo>
                <a:lnTo>
                  <a:pt x="154" y="232"/>
                </a:lnTo>
                <a:lnTo>
                  <a:pt x="138" y="242"/>
                </a:lnTo>
                <a:lnTo>
                  <a:pt x="124" y="256"/>
                </a:lnTo>
                <a:lnTo>
                  <a:pt x="108" y="272"/>
                </a:lnTo>
                <a:lnTo>
                  <a:pt x="94" y="292"/>
                </a:lnTo>
                <a:lnTo>
                  <a:pt x="76" y="314"/>
                </a:lnTo>
                <a:lnTo>
                  <a:pt x="60" y="340"/>
                </a:lnTo>
                <a:lnTo>
                  <a:pt x="44" y="366"/>
                </a:lnTo>
                <a:lnTo>
                  <a:pt x="30" y="388"/>
                </a:lnTo>
                <a:lnTo>
                  <a:pt x="20" y="406"/>
                </a:lnTo>
                <a:lnTo>
                  <a:pt x="12" y="424"/>
                </a:lnTo>
                <a:lnTo>
                  <a:pt x="4" y="436"/>
                </a:lnTo>
                <a:lnTo>
                  <a:pt x="0" y="446"/>
                </a:lnTo>
                <a:lnTo>
                  <a:pt x="0" y="452"/>
                </a:lnTo>
                <a:lnTo>
                  <a:pt x="0" y="456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22" name="Freeform 1038"/>
          <p:cNvSpPr>
            <a:spLocks/>
          </p:cNvSpPr>
          <p:nvPr/>
        </p:nvSpPr>
        <p:spPr bwMode="auto">
          <a:xfrm>
            <a:off x="2800350" y="3184526"/>
            <a:ext cx="452967" cy="284162"/>
          </a:xfrm>
          <a:custGeom>
            <a:avLst/>
            <a:gdLst>
              <a:gd name="T0" fmla="*/ 0 w 400"/>
              <a:gd name="T1" fmla="*/ 0 h 240"/>
              <a:gd name="T2" fmla="*/ 8 w 400"/>
              <a:gd name="T3" fmla="*/ 152 h 240"/>
              <a:gd name="T4" fmla="*/ 96 w 400"/>
              <a:gd name="T5" fmla="*/ 240 h 240"/>
              <a:gd name="T6" fmla="*/ 216 w 400"/>
              <a:gd name="T7" fmla="*/ 208 h 240"/>
              <a:gd name="T8" fmla="*/ 376 w 400"/>
              <a:gd name="T9" fmla="*/ 160 h 240"/>
              <a:gd name="T10" fmla="*/ 400 w 400"/>
              <a:gd name="T11" fmla="*/ 17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0" h="240">
                <a:moveTo>
                  <a:pt x="0" y="0"/>
                </a:moveTo>
                <a:lnTo>
                  <a:pt x="8" y="152"/>
                </a:lnTo>
                <a:lnTo>
                  <a:pt x="96" y="240"/>
                </a:lnTo>
                <a:lnTo>
                  <a:pt x="216" y="208"/>
                </a:lnTo>
                <a:lnTo>
                  <a:pt x="376" y="160"/>
                </a:lnTo>
                <a:lnTo>
                  <a:pt x="400" y="176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23" name="Freeform 1039"/>
          <p:cNvSpPr>
            <a:spLocks/>
          </p:cNvSpPr>
          <p:nvPr/>
        </p:nvSpPr>
        <p:spPr bwMode="auto">
          <a:xfrm>
            <a:off x="2777209" y="3236919"/>
            <a:ext cx="452967" cy="269875"/>
          </a:xfrm>
          <a:custGeom>
            <a:avLst/>
            <a:gdLst>
              <a:gd name="T0" fmla="*/ 0 w 400"/>
              <a:gd name="T1" fmla="*/ 0 h 228"/>
              <a:gd name="T2" fmla="*/ 2 w 400"/>
              <a:gd name="T3" fmla="*/ 36 h 228"/>
              <a:gd name="T4" fmla="*/ 6 w 400"/>
              <a:gd name="T5" fmla="*/ 70 h 228"/>
              <a:gd name="T6" fmla="*/ 12 w 400"/>
              <a:gd name="T7" fmla="*/ 98 h 228"/>
              <a:gd name="T8" fmla="*/ 18 w 400"/>
              <a:gd name="T9" fmla="*/ 126 h 228"/>
              <a:gd name="T10" fmla="*/ 24 w 400"/>
              <a:gd name="T11" fmla="*/ 148 h 228"/>
              <a:gd name="T12" fmla="*/ 32 w 400"/>
              <a:gd name="T13" fmla="*/ 168 h 228"/>
              <a:gd name="T14" fmla="*/ 42 w 400"/>
              <a:gd name="T15" fmla="*/ 184 h 228"/>
              <a:gd name="T16" fmla="*/ 52 w 400"/>
              <a:gd name="T17" fmla="*/ 196 h 228"/>
              <a:gd name="T18" fmla="*/ 64 w 400"/>
              <a:gd name="T19" fmla="*/ 206 h 228"/>
              <a:gd name="T20" fmla="*/ 76 w 400"/>
              <a:gd name="T21" fmla="*/ 214 h 228"/>
              <a:gd name="T22" fmla="*/ 88 w 400"/>
              <a:gd name="T23" fmla="*/ 220 h 228"/>
              <a:gd name="T24" fmla="*/ 100 w 400"/>
              <a:gd name="T25" fmla="*/ 226 h 228"/>
              <a:gd name="T26" fmla="*/ 114 w 400"/>
              <a:gd name="T27" fmla="*/ 228 h 228"/>
              <a:gd name="T28" fmla="*/ 128 w 400"/>
              <a:gd name="T29" fmla="*/ 228 h 228"/>
              <a:gd name="T30" fmla="*/ 142 w 400"/>
              <a:gd name="T31" fmla="*/ 228 h 228"/>
              <a:gd name="T32" fmla="*/ 156 w 400"/>
              <a:gd name="T33" fmla="*/ 224 h 228"/>
              <a:gd name="T34" fmla="*/ 188 w 400"/>
              <a:gd name="T35" fmla="*/ 216 h 228"/>
              <a:gd name="T36" fmla="*/ 222 w 400"/>
              <a:gd name="T37" fmla="*/ 206 h 228"/>
              <a:gd name="T38" fmla="*/ 258 w 400"/>
              <a:gd name="T39" fmla="*/ 196 h 228"/>
              <a:gd name="T40" fmla="*/ 296 w 400"/>
              <a:gd name="T41" fmla="*/ 184 h 228"/>
              <a:gd name="T42" fmla="*/ 316 w 400"/>
              <a:gd name="T43" fmla="*/ 178 h 228"/>
              <a:gd name="T44" fmla="*/ 332 w 400"/>
              <a:gd name="T45" fmla="*/ 174 h 228"/>
              <a:gd name="T46" fmla="*/ 348 w 400"/>
              <a:gd name="T47" fmla="*/ 172 h 228"/>
              <a:gd name="T48" fmla="*/ 362 w 400"/>
              <a:gd name="T49" fmla="*/ 170 h 228"/>
              <a:gd name="T50" fmla="*/ 374 w 400"/>
              <a:gd name="T51" fmla="*/ 170 h 228"/>
              <a:gd name="T52" fmla="*/ 384 w 400"/>
              <a:gd name="T53" fmla="*/ 170 h 228"/>
              <a:gd name="T54" fmla="*/ 394 w 400"/>
              <a:gd name="T55" fmla="*/ 172 h 228"/>
              <a:gd name="T56" fmla="*/ 400 w 400"/>
              <a:gd name="T57" fmla="*/ 176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0" h="228">
                <a:moveTo>
                  <a:pt x="0" y="0"/>
                </a:moveTo>
                <a:lnTo>
                  <a:pt x="2" y="36"/>
                </a:lnTo>
                <a:lnTo>
                  <a:pt x="6" y="70"/>
                </a:lnTo>
                <a:lnTo>
                  <a:pt x="12" y="98"/>
                </a:lnTo>
                <a:lnTo>
                  <a:pt x="18" y="126"/>
                </a:lnTo>
                <a:lnTo>
                  <a:pt x="24" y="148"/>
                </a:lnTo>
                <a:lnTo>
                  <a:pt x="32" y="168"/>
                </a:lnTo>
                <a:lnTo>
                  <a:pt x="42" y="184"/>
                </a:lnTo>
                <a:lnTo>
                  <a:pt x="52" y="196"/>
                </a:lnTo>
                <a:lnTo>
                  <a:pt x="64" y="206"/>
                </a:lnTo>
                <a:lnTo>
                  <a:pt x="76" y="214"/>
                </a:lnTo>
                <a:lnTo>
                  <a:pt x="88" y="220"/>
                </a:lnTo>
                <a:lnTo>
                  <a:pt x="100" y="226"/>
                </a:lnTo>
                <a:lnTo>
                  <a:pt x="114" y="228"/>
                </a:lnTo>
                <a:lnTo>
                  <a:pt x="128" y="228"/>
                </a:lnTo>
                <a:lnTo>
                  <a:pt x="142" y="228"/>
                </a:lnTo>
                <a:lnTo>
                  <a:pt x="156" y="224"/>
                </a:lnTo>
                <a:lnTo>
                  <a:pt x="188" y="216"/>
                </a:lnTo>
                <a:lnTo>
                  <a:pt x="222" y="206"/>
                </a:lnTo>
                <a:lnTo>
                  <a:pt x="258" y="196"/>
                </a:lnTo>
                <a:lnTo>
                  <a:pt x="296" y="184"/>
                </a:lnTo>
                <a:lnTo>
                  <a:pt x="316" y="178"/>
                </a:lnTo>
                <a:lnTo>
                  <a:pt x="332" y="174"/>
                </a:lnTo>
                <a:lnTo>
                  <a:pt x="348" y="172"/>
                </a:lnTo>
                <a:lnTo>
                  <a:pt x="362" y="170"/>
                </a:lnTo>
                <a:lnTo>
                  <a:pt x="374" y="170"/>
                </a:lnTo>
                <a:lnTo>
                  <a:pt x="384" y="170"/>
                </a:lnTo>
                <a:lnTo>
                  <a:pt x="394" y="172"/>
                </a:lnTo>
                <a:lnTo>
                  <a:pt x="400" y="176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24" name="Freeform 1040"/>
          <p:cNvSpPr>
            <a:spLocks/>
          </p:cNvSpPr>
          <p:nvPr/>
        </p:nvSpPr>
        <p:spPr bwMode="auto">
          <a:xfrm>
            <a:off x="2985497" y="3604681"/>
            <a:ext cx="344311" cy="792163"/>
          </a:xfrm>
          <a:custGeom>
            <a:avLst/>
            <a:gdLst>
              <a:gd name="T0" fmla="*/ 304 w 304"/>
              <a:gd name="T1" fmla="*/ 0 h 672"/>
              <a:gd name="T2" fmla="*/ 136 w 304"/>
              <a:gd name="T3" fmla="*/ 56 h 672"/>
              <a:gd name="T4" fmla="*/ 0 w 304"/>
              <a:gd name="T5" fmla="*/ 200 h 672"/>
              <a:gd name="T6" fmla="*/ 8 w 304"/>
              <a:gd name="T7" fmla="*/ 328 h 672"/>
              <a:gd name="T8" fmla="*/ 120 w 304"/>
              <a:gd name="T9" fmla="*/ 496 h 672"/>
              <a:gd name="T10" fmla="*/ 264 w 304"/>
              <a:gd name="T11" fmla="*/ 648 h 672"/>
              <a:gd name="T12" fmla="*/ 272 w 304"/>
              <a:gd name="T1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4" h="672">
                <a:moveTo>
                  <a:pt x="304" y="0"/>
                </a:moveTo>
                <a:lnTo>
                  <a:pt x="136" y="56"/>
                </a:lnTo>
                <a:lnTo>
                  <a:pt x="0" y="200"/>
                </a:lnTo>
                <a:lnTo>
                  <a:pt x="8" y="328"/>
                </a:lnTo>
                <a:lnTo>
                  <a:pt x="120" y="496"/>
                </a:lnTo>
                <a:lnTo>
                  <a:pt x="264" y="648"/>
                </a:lnTo>
                <a:lnTo>
                  <a:pt x="272" y="672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1425" name="Freeform 1041"/>
          <p:cNvSpPr>
            <a:spLocks/>
          </p:cNvSpPr>
          <p:nvPr/>
        </p:nvSpPr>
        <p:spPr bwMode="auto">
          <a:xfrm>
            <a:off x="3094450" y="3531907"/>
            <a:ext cx="340078" cy="792163"/>
          </a:xfrm>
          <a:custGeom>
            <a:avLst/>
            <a:gdLst>
              <a:gd name="T0" fmla="*/ 300 w 300"/>
              <a:gd name="T1" fmla="*/ 0 h 672"/>
              <a:gd name="T2" fmla="*/ 260 w 300"/>
              <a:gd name="T3" fmla="*/ 14 h 672"/>
              <a:gd name="T4" fmla="*/ 222 w 300"/>
              <a:gd name="T5" fmla="*/ 30 h 672"/>
              <a:gd name="T6" fmla="*/ 188 w 300"/>
              <a:gd name="T7" fmla="*/ 44 h 672"/>
              <a:gd name="T8" fmla="*/ 158 w 300"/>
              <a:gd name="T9" fmla="*/ 60 h 672"/>
              <a:gd name="T10" fmla="*/ 130 w 300"/>
              <a:gd name="T11" fmla="*/ 76 h 672"/>
              <a:gd name="T12" fmla="*/ 104 w 300"/>
              <a:gd name="T13" fmla="*/ 94 h 672"/>
              <a:gd name="T14" fmla="*/ 82 w 300"/>
              <a:gd name="T15" fmla="*/ 110 h 672"/>
              <a:gd name="T16" fmla="*/ 64 w 300"/>
              <a:gd name="T17" fmla="*/ 128 h 672"/>
              <a:gd name="T18" fmla="*/ 48 w 300"/>
              <a:gd name="T19" fmla="*/ 146 h 672"/>
              <a:gd name="T20" fmla="*/ 34 w 300"/>
              <a:gd name="T21" fmla="*/ 164 h 672"/>
              <a:gd name="T22" fmla="*/ 24 w 300"/>
              <a:gd name="T23" fmla="*/ 180 h 672"/>
              <a:gd name="T24" fmla="*/ 14 w 300"/>
              <a:gd name="T25" fmla="*/ 198 h 672"/>
              <a:gd name="T26" fmla="*/ 8 w 300"/>
              <a:gd name="T27" fmla="*/ 214 h 672"/>
              <a:gd name="T28" fmla="*/ 2 w 300"/>
              <a:gd name="T29" fmla="*/ 232 h 672"/>
              <a:gd name="T30" fmla="*/ 0 w 300"/>
              <a:gd name="T31" fmla="*/ 248 h 672"/>
              <a:gd name="T32" fmla="*/ 0 w 300"/>
              <a:gd name="T33" fmla="*/ 264 h 672"/>
              <a:gd name="T34" fmla="*/ 2 w 300"/>
              <a:gd name="T35" fmla="*/ 280 h 672"/>
              <a:gd name="T36" fmla="*/ 6 w 300"/>
              <a:gd name="T37" fmla="*/ 298 h 672"/>
              <a:gd name="T38" fmla="*/ 10 w 300"/>
              <a:gd name="T39" fmla="*/ 314 h 672"/>
              <a:gd name="T40" fmla="*/ 18 w 300"/>
              <a:gd name="T41" fmla="*/ 334 h 672"/>
              <a:gd name="T42" fmla="*/ 26 w 300"/>
              <a:gd name="T43" fmla="*/ 352 h 672"/>
              <a:gd name="T44" fmla="*/ 36 w 300"/>
              <a:gd name="T45" fmla="*/ 372 h 672"/>
              <a:gd name="T46" fmla="*/ 46 w 300"/>
              <a:gd name="T47" fmla="*/ 392 h 672"/>
              <a:gd name="T48" fmla="*/ 60 w 300"/>
              <a:gd name="T49" fmla="*/ 412 h 672"/>
              <a:gd name="T50" fmla="*/ 90 w 300"/>
              <a:gd name="T51" fmla="*/ 454 h 672"/>
              <a:gd name="T52" fmla="*/ 120 w 300"/>
              <a:gd name="T53" fmla="*/ 494 h 672"/>
              <a:gd name="T54" fmla="*/ 154 w 300"/>
              <a:gd name="T55" fmla="*/ 534 h 672"/>
              <a:gd name="T56" fmla="*/ 188 w 300"/>
              <a:gd name="T57" fmla="*/ 572 h 672"/>
              <a:gd name="T58" fmla="*/ 206 w 300"/>
              <a:gd name="T59" fmla="*/ 590 h 672"/>
              <a:gd name="T60" fmla="*/ 220 w 300"/>
              <a:gd name="T61" fmla="*/ 606 h 672"/>
              <a:gd name="T62" fmla="*/ 234 w 300"/>
              <a:gd name="T63" fmla="*/ 622 h 672"/>
              <a:gd name="T64" fmla="*/ 244 w 300"/>
              <a:gd name="T65" fmla="*/ 636 h 672"/>
              <a:gd name="T66" fmla="*/ 254 w 300"/>
              <a:gd name="T67" fmla="*/ 646 h 672"/>
              <a:gd name="T68" fmla="*/ 260 w 300"/>
              <a:gd name="T69" fmla="*/ 656 h 672"/>
              <a:gd name="T70" fmla="*/ 266 w 300"/>
              <a:gd name="T71" fmla="*/ 666 h 672"/>
              <a:gd name="T72" fmla="*/ 268 w 300"/>
              <a:gd name="T7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" h="672">
                <a:moveTo>
                  <a:pt x="300" y="0"/>
                </a:moveTo>
                <a:lnTo>
                  <a:pt x="260" y="14"/>
                </a:lnTo>
                <a:lnTo>
                  <a:pt x="222" y="30"/>
                </a:lnTo>
                <a:lnTo>
                  <a:pt x="188" y="44"/>
                </a:lnTo>
                <a:lnTo>
                  <a:pt x="158" y="60"/>
                </a:lnTo>
                <a:lnTo>
                  <a:pt x="130" y="76"/>
                </a:lnTo>
                <a:lnTo>
                  <a:pt x="104" y="94"/>
                </a:lnTo>
                <a:lnTo>
                  <a:pt x="82" y="110"/>
                </a:lnTo>
                <a:lnTo>
                  <a:pt x="64" y="128"/>
                </a:lnTo>
                <a:lnTo>
                  <a:pt x="48" y="146"/>
                </a:lnTo>
                <a:lnTo>
                  <a:pt x="34" y="164"/>
                </a:lnTo>
                <a:lnTo>
                  <a:pt x="24" y="180"/>
                </a:lnTo>
                <a:lnTo>
                  <a:pt x="14" y="198"/>
                </a:lnTo>
                <a:lnTo>
                  <a:pt x="8" y="214"/>
                </a:lnTo>
                <a:lnTo>
                  <a:pt x="2" y="232"/>
                </a:lnTo>
                <a:lnTo>
                  <a:pt x="0" y="248"/>
                </a:lnTo>
                <a:lnTo>
                  <a:pt x="0" y="264"/>
                </a:lnTo>
                <a:lnTo>
                  <a:pt x="2" y="280"/>
                </a:lnTo>
                <a:lnTo>
                  <a:pt x="6" y="298"/>
                </a:lnTo>
                <a:lnTo>
                  <a:pt x="10" y="314"/>
                </a:lnTo>
                <a:lnTo>
                  <a:pt x="18" y="334"/>
                </a:lnTo>
                <a:lnTo>
                  <a:pt x="26" y="352"/>
                </a:lnTo>
                <a:lnTo>
                  <a:pt x="36" y="372"/>
                </a:lnTo>
                <a:lnTo>
                  <a:pt x="46" y="392"/>
                </a:lnTo>
                <a:lnTo>
                  <a:pt x="60" y="412"/>
                </a:lnTo>
                <a:lnTo>
                  <a:pt x="90" y="454"/>
                </a:lnTo>
                <a:lnTo>
                  <a:pt x="120" y="494"/>
                </a:lnTo>
                <a:lnTo>
                  <a:pt x="154" y="534"/>
                </a:lnTo>
                <a:lnTo>
                  <a:pt x="188" y="572"/>
                </a:lnTo>
                <a:lnTo>
                  <a:pt x="206" y="590"/>
                </a:lnTo>
                <a:lnTo>
                  <a:pt x="220" y="606"/>
                </a:lnTo>
                <a:lnTo>
                  <a:pt x="234" y="622"/>
                </a:lnTo>
                <a:lnTo>
                  <a:pt x="244" y="636"/>
                </a:lnTo>
                <a:lnTo>
                  <a:pt x="254" y="646"/>
                </a:lnTo>
                <a:lnTo>
                  <a:pt x="260" y="656"/>
                </a:lnTo>
                <a:lnTo>
                  <a:pt x="266" y="666"/>
                </a:lnTo>
                <a:lnTo>
                  <a:pt x="268" y="672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26" name="Freeform 1042"/>
          <p:cNvSpPr>
            <a:spLocks/>
          </p:cNvSpPr>
          <p:nvPr/>
        </p:nvSpPr>
        <p:spPr bwMode="auto">
          <a:xfrm>
            <a:off x="778950" y="685800"/>
            <a:ext cx="1921933" cy="782638"/>
          </a:xfrm>
          <a:custGeom>
            <a:avLst/>
            <a:gdLst>
              <a:gd name="T0" fmla="*/ 0 w 1696"/>
              <a:gd name="T1" fmla="*/ 664 h 664"/>
              <a:gd name="T2" fmla="*/ 72 w 1696"/>
              <a:gd name="T3" fmla="*/ 544 h 664"/>
              <a:gd name="T4" fmla="*/ 240 w 1696"/>
              <a:gd name="T5" fmla="*/ 408 h 664"/>
              <a:gd name="T6" fmla="*/ 472 w 1696"/>
              <a:gd name="T7" fmla="*/ 272 h 664"/>
              <a:gd name="T8" fmla="*/ 752 w 1696"/>
              <a:gd name="T9" fmla="*/ 136 h 664"/>
              <a:gd name="T10" fmla="*/ 896 w 1696"/>
              <a:gd name="T11" fmla="*/ 80 h 664"/>
              <a:gd name="T12" fmla="*/ 1088 w 1696"/>
              <a:gd name="T13" fmla="*/ 40 h 664"/>
              <a:gd name="T14" fmla="*/ 1424 w 1696"/>
              <a:gd name="T15" fmla="*/ 0 h 664"/>
              <a:gd name="T16" fmla="*/ 1568 w 1696"/>
              <a:gd name="T17" fmla="*/ 16 h 664"/>
              <a:gd name="T18" fmla="*/ 1672 w 1696"/>
              <a:gd name="T19" fmla="*/ 72 h 664"/>
              <a:gd name="T20" fmla="*/ 1696 w 1696"/>
              <a:gd name="T21" fmla="*/ 176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96" h="664">
                <a:moveTo>
                  <a:pt x="0" y="664"/>
                </a:moveTo>
                <a:lnTo>
                  <a:pt x="72" y="544"/>
                </a:lnTo>
                <a:lnTo>
                  <a:pt x="240" y="408"/>
                </a:lnTo>
                <a:lnTo>
                  <a:pt x="472" y="272"/>
                </a:lnTo>
                <a:lnTo>
                  <a:pt x="752" y="136"/>
                </a:lnTo>
                <a:lnTo>
                  <a:pt x="896" y="80"/>
                </a:lnTo>
                <a:lnTo>
                  <a:pt x="1088" y="40"/>
                </a:lnTo>
                <a:lnTo>
                  <a:pt x="1424" y="0"/>
                </a:lnTo>
                <a:lnTo>
                  <a:pt x="1568" y="16"/>
                </a:lnTo>
                <a:lnTo>
                  <a:pt x="1672" y="72"/>
                </a:lnTo>
                <a:lnTo>
                  <a:pt x="1696" y="176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27" name="Freeform 1043"/>
          <p:cNvSpPr>
            <a:spLocks/>
          </p:cNvSpPr>
          <p:nvPr/>
        </p:nvSpPr>
        <p:spPr bwMode="auto">
          <a:xfrm>
            <a:off x="778950" y="692150"/>
            <a:ext cx="1921933" cy="776288"/>
          </a:xfrm>
          <a:custGeom>
            <a:avLst/>
            <a:gdLst>
              <a:gd name="T0" fmla="*/ 0 w 1696"/>
              <a:gd name="T1" fmla="*/ 658 h 658"/>
              <a:gd name="T2" fmla="*/ 18 w 1696"/>
              <a:gd name="T3" fmla="*/ 628 h 658"/>
              <a:gd name="T4" fmla="*/ 36 w 1696"/>
              <a:gd name="T5" fmla="*/ 602 h 658"/>
              <a:gd name="T6" fmla="*/ 56 w 1696"/>
              <a:gd name="T7" fmla="*/ 576 h 658"/>
              <a:gd name="T8" fmla="*/ 76 w 1696"/>
              <a:gd name="T9" fmla="*/ 552 h 658"/>
              <a:gd name="T10" fmla="*/ 94 w 1696"/>
              <a:gd name="T11" fmla="*/ 528 h 658"/>
              <a:gd name="T12" fmla="*/ 114 w 1696"/>
              <a:gd name="T13" fmla="*/ 508 h 658"/>
              <a:gd name="T14" fmla="*/ 136 w 1696"/>
              <a:gd name="T15" fmla="*/ 488 h 658"/>
              <a:gd name="T16" fmla="*/ 156 w 1696"/>
              <a:gd name="T17" fmla="*/ 470 h 658"/>
              <a:gd name="T18" fmla="*/ 200 w 1696"/>
              <a:gd name="T19" fmla="*/ 436 h 658"/>
              <a:gd name="T20" fmla="*/ 248 w 1696"/>
              <a:gd name="T21" fmla="*/ 402 h 658"/>
              <a:gd name="T22" fmla="*/ 300 w 1696"/>
              <a:gd name="T23" fmla="*/ 368 h 658"/>
              <a:gd name="T24" fmla="*/ 356 w 1696"/>
              <a:gd name="T25" fmla="*/ 334 h 658"/>
              <a:gd name="T26" fmla="*/ 416 w 1696"/>
              <a:gd name="T27" fmla="*/ 300 h 658"/>
              <a:gd name="T28" fmla="*/ 478 w 1696"/>
              <a:gd name="T29" fmla="*/ 266 h 658"/>
              <a:gd name="T30" fmla="*/ 544 w 1696"/>
              <a:gd name="T31" fmla="*/ 232 h 658"/>
              <a:gd name="T32" fmla="*/ 612 w 1696"/>
              <a:gd name="T33" fmla="*/ 198 h 658"/>
              <a:gd name="T34" fmla="*/ 646 w 1696"/>
              <a:gd name="T35" fmla="*/ 182 h 658"/>
              <a:gd name="T36" fmla="*/ 678 w 1696"/>
              <a:gd name="T37" fmla="*/ 166 h 658"/>
              <a:gd name="T38" fmla="*/ 708 w 1696"/>
              <a:gd name="T39" fmla="*/ 152 h 658"/>
              <a:gd name="T40" fmla="*/ 736 w 1696"/>
              <a:gd name="T41" fmla="*/ 140 h 658"/>
              <a:gd name="T42" fmla="*/ 760 w 1696"/>
              <a:gd name="T43" fmla="*/ 128 h 658"/>
              <a:gd name="T44" fmla="*/ 784 w 1696"/>
              <a:gd name="T45" fmla="*/ 118 h 658"/>
              <a:gd name="T46" fmla="*/ 804 w 1696"/>
              <a:gd name="T47" fmla="*/ 110 h 658"/>
              <a:gd name="T48" fmla="*/ 824 w 1696"/>
              <a:gd name="T49" fmla="*/ 102 h 658"/>
              <a:gd name="T50" fmla="*/ 862 w 1696"/>
              <a:gd name="T51" fmla="*/ 88 h 658"/>
              <a:gd name="T52" fmla="*/ 902 w 1696"/>
              <a:gd name="T53" fmla="*/ 76 h 658"/>
              <a:gd name="T54" fmla="*/ 946 w 1696"/>
              <a:gd name="T55" fmla="*/ 64 h 658"/>
              <a:gd name="T56" fmla="*/ 992 w 1696"/>
              <a:gd name="T57" fmla="*/ 54 h 658"/>
              <a:gd name="T58" fmla="*/ 1018 w 1696"/>
              <a:gd name="T59" fmla="*/ 50 h 658"/>
              <a:gd name="T60" fmla="*/ 1044 w 1696"/>
              <a:gd name="T61" fmla="*/ 44 h 658"/>
              <a:gd name="T62" fmla="*/ 1074 w 1696"/>
              <a:gd name="T63" fmla="*/ 40 h 658"/>
              <a:gd name="T64" fmla="*/ 1106 w 1696"/>
              <a:gd name="T65" fmla="*/ 34 h 658"/>
              <a:gd name="T66" fmla="*/ 1140 w 1696"/>
              <a:gd name="T67" fmla="*/ 30 h 658"/>
              <a:gd name="T68" fmla="*/ 1176 w 1696"/>
              <a:gd name="T69" fmla="*/ 24 h 658"/>
              <a:gd name="T70" fmla="*/ 1216 w 1696"/>
              <a:gd name="T71" fmla="*/ 20 h 658"/>
              <a:gd name="T72" fmla="*/ 1256 w 1696"/>
              <a:gd name="T73" fmla="*/ 14 h 658"/>
              <a:gd name="T74" fmla="*/ 1296 w 1696"/>
              <a:gd name="T75" fmla="*/ 10 h 658"/>
              <a:gd name="T76" fmla="*/ 1334 w 1696"/>
              <a:gd name="T77" fmla="*/ 6 h 658"/>
              <a:gd name="T78" fmla="*/ 1368 w 1696"/>
              <a:gd name="T79" fmla="*/ 2 h 658"/>
              <a:gd name="T80" fmla="*/ 1400 w 1696"/>
              <a:gd name="T81" fmla="*/ 2 h 658"/>
              <a:gd name="T82" fmla="*/ 1428 w 1696"/>
              <a:gd name="T83" fmla="*/ 0 h 658"/>
              <a:gd name="T84" fmla="*/ 1454 w 1696"/>
              <a:gd name="T85" fmla="*/ 0 h 658"/>
              <a:gd name="T86" fmla="*/ 1476 w 1696"/>
              <a:gd name="T87" fmla="*/ 0 h 658"/>
              <a:gd name="T88" fmla="*/ 1496 w 1696"/>
              <a:gd name="T89" fmla="*/ 2 h 658"/>
              <a:gd name="T90" fmla="*/ 1530 w 1696"/>
              <a:gd name="T91" fmla="*/ 8 h 658"/>
              <a:gd name="T92" fmla="*/ 1564 w 1696"/>
              <a:gd name="T93" fmla="*/ 16 h 658"/>
              <a:gd name="T94" fmla="*/ 1592 w 1696"/>
              <a:gd name="T95" fmla="*/ 26 h 658"/>
              <a:gd name="T96" fmla="*/ 1620 w 1696"/>
              <a:gd name="T97" fmla="*/ 38 h 658"/>
              <a:gd name="T98" fmla="*/ 1632 w 1696"/>
              <a:gd name="T99" fmla="*/ 46 h 658"/>
              <a:gd name="T100" fmla="*/ 1644 w 1696"/>
              <a:gd name="T101" fmla="*/ 56 h 658"/>
              <a:gd name="T102" fmla="*/ 1656 w 1696"/>
              <a:gd name="T103" fmla="*/ 70 h 658"/>
              <a:gd name="T104" fmla="*/ 1666 w 1696"/>
              <a:gd name="T105" fmla="*/ 86 h 658"/>
              <a:gd name="T106" fmla="*/ 1674 w 1696"/>
              <a:gd name="T107" fmla="*/ 102 h 658"/>
              <a:gd name="T108" fmla="*/ 1682 w 1696"/>
              <a:gd name="T109" fmla="*/ 122 h 658"/>
              <a:gd name="T110" fmla="*/ 1690 w 1696"/>
              <a:gd name="T111" fmla="*/ 146 h 658"/>
              <a:gd name="T112" fmla="*/ 1696 w 1696"/>
              <a:gd name="T113" fmla="*/ 170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96" h="658">
                <a:moveTo>
                  <a:pt x="0" y="658"/>
                </a:moveTo>
                <a:lnTo>
                  <a:pt x="18" y="628"/>
                </a:lnTo>
                <a:lnTo>
                  <a:pt x="36" y="602"/>
                </a:lnTo>
                <a:lnTo>
                  <a:pt x="56" y="576"/>
                </a:lnTo>
                <a:lnTo>
                  <a:pt x="76" y="552"/>
                </a:lnTo>
                <a:lnTo>
                  <a:pt x="94" y="528"/>
                </a:lnTo>
                <a:lnTo>
                  <a:pt x="114" y="508"/>
                </a:lnTo>
                <a:lnTo>
                  <a:pt x="136" y="488"/>
                </a:lnTo>
                <a:lnTo>
                  <a:pt x="156" y="470"/>
                </a:lnTo>
                <a:lnTo>
                  <a:pt x="200" y="436"/>
                </a:lnTo>
                <a:lnTo>
                  <a:pt x="248" y="402"/>
                </a:lnTo>
                <a:lnTo>
                  <a:pt x="300" y="368"/>
                </a:lnTo>
                <a:lnTo>
                  <a:pt x="356" y="334"/>
                </a:lnTo>
                <a:lnTo>
                  <a:pt x="416" y="300"/>
                </a:lnTo>
                <a:lnTo>
                  <a:pt x="478" y="266"/>
                </a:lnTo>
                <a:lnTo>
                  <a:pt x="544" y="232"/>
                </a:lnTo>
                <a:lnTo>
                  <a:pt x="612" y="198"/>
                </a:lnTo>
                <a:lnTo>
                  <a:pt x="646" y="182"/>
                </a:lnTo>
                <a:lnTo>
                  <a:pt x="678" y="166"/>
                </a:lnTo>
                <a:lnTo>
                  <a:pt x="708" y="152"/>
                </a:lnTo>
                <a:lnTo>
                  <a:pt x="736" y="140"/>
                </a:lnTo>
                <a:lnTo>
                  <a:pt x="760" y="128"/>
                </a:lnTo>
                <a:lnTo>
                  <a:pt x="784" y="118"/>
                </a:lnTo>
                <a:lnTo>
                  <a:pt x="804" y="110"/>
                </a:lnTo>
                <a:lnTo>
                  <a:pt x="824" y="102"/>
                </a:lnTo>
                <a:lnTo>
                  <a:pt x="862" y="88"/>
                </a:lnTo>
                <a:lnTo>
                  <a:pt x="902" y="76"/>
                </a:lnTo>
                <a:lnTo>
                  <a:pt x="946" y="64"/>
                </a:lnTo>
                <a:lnTo>
                  <a:pt x="992" y="54"/>
                </a:lnTo>
                <a:lnTo>
                  <a:pt x="1018" y="50"/>
                </a:lnTo>
                <a:lnTo>
                  <a:pt x="1044" y="44"/>
                </a:lnTo>
                <a:lnTo>
                  <a:pt x="1074" y="40"/>
                </a:lnTo>
                <a:lnTo>
                  <a:pt x="1106" y="34"/>
                </a:lnTo>
                <a:lnTo>
                  <a:pt x="1140" y="30"/>
                </a:lnTo>
                <a:lnTo>
                  <a:pt x="1176" y="24"/>
                </a:lnTo>
                <a:lnTo>
                  <a:pt x="1216" y="20"/>
                </a:lnTo>
                <a:lnTo>
                  <a:pt x="1256" y="14"/>
                </a:lnTo>
                <a:lnTo>
                  <a:pt x="1296" y="10"/>
                </a:lnTo>
                <a:lnTo>
                  <a:pt x="1334" y="6"/>
                </a:lnTo>
                <a:lnTo>
                  <a:pt x="1368" y="2"/>
                </a:lnTo>
                <a:lnTo>
                  <a:pt x="1400" y="2"/>
                </a:lnTo>
                <a:lnTo>
                  <a:pt x="1428" y="0"/>
                </a:lnTo>
                <a:lnTo>
                  <a:pt x="1454" y="0"/>
                </a:lnTo>
                <a:lnTo>
                  <a:pt x="1476" y="0"/>
                </a:lnTo>
                <a:lnTo>
                  <a:pt x="1496" y="2"/>
                </a:lnTo>
                <a:lnTo>
                  <a:pt x="1530" y="8"/>
                </a:lnTo>
                <a:lnTo>
                  <a:pt x="1564" y="16"/>
                </a:lnTo>
                <a:lnTo>
                  <a:pt x="1592" y="26"/>
                </a:lnTo>
                <a:lnTo>
                  <a:pt x="1620" y="38"/>
                </a:lnTo>
                <a:lnTo>
                  <a:pt x="1632" y="46"/>
                </a:lnTo>
                <a:lnTo>
                  <a:pt x="1644" y="56"/>
                </a:lnTo>
                <a:lnTo>
                  <a:pt x="1656" y="70"/>
                </a:lnTo>
                <a:lnTo>
                  <a:pt x="1666" y="86"/>
                </a:lnTo>
                <a:lnTo>
                  <a:pt x="1674" y="102"/>
                </a:lnTo>
                <a:lnTo>
                  <a:pt x="1682" y="122"/>
                </a:lnTo>
                <a:lnTo>
                  <a:pt x="1690" y="146"/>
                </a:lnTo>
                <a:lnTo>
                  <a:pt x="1696" y="170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28" name="Freeform 1044"/>
          <p:cNvSpPr>
            <a:spLocks/>
          </p:cNvSpPr>
          <p:nvPr/>
        </p:nvSpPr>
        <p:spPr bwMode="auto">
          <a:xfrm>
            <a:off x="270933" y="1468439"/>
            <a:ext cx="508000" cy="1330325"/>
          </a:xfrm>
          <a:custGeom>
            <a:avLst/>
            <a:gdLst>
              <a:gd name="T0" fmla="*/ 256 w 448"/>
              <a:gd name="T1" fmla="*/ 1128 h 1128"/>
              <a:gd name="T2" fmla="*/ 112 w 448"/>
              <a:gd name="T3" fmla="*/ 1112 h 1128"/>
              <a:gd name="T4" fmla="*/ 32 w 448"/>
              <a:gd name="T5" fmla="*/ 1032 h 1128"/>
              <a:gd name="T6" fmla="*/ 0 w 448"/>
              <a:gd name="T7" fmla="*/ 872 h 1128"/>
              <a:gd name="T8" fmla="*/ 32 w 448"/>
              <a:gd name="T9" fmla="*/ 704 h 1128"/>
              <a:gd name="T10" fmla="*/ 120 w 448"/>
              <a:gd name="T11" fmla="*/ 464 h 1128"/>
              <a:gd name="T12" fmla="*/ 200 w 448"/>
              <a:gd name="T13" fmla="*/ 264 h 1128"/>
              <a:gd name="T14" fmla="*/ 280 w 448"/>
              <a:gd name="T15" fmla="*/ 112 h 1128"/>
              <a:gd name="T16" fmla="*/ 384 w 448"/>
              <a:gd name="T17" fmla="*/ 16 h 1128"/>
              <a:gd name="T18" fmla="*/ 448 w 448"/>
              <a:gd name="T19" fmla="*/ 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8" h="1128">
                <a:moveTo>
                  <a:pt x="256" y="1128"/>
                </a:moveTo>
                <a:lnTo>
                  <a:pt x="112" y="1112"/>
                </a:lnTo>
                <a:lnTo>
                  <a:pt x="32" y="1032"/>
                </a:lnTo>
                <a:lnTo>
                  <a:pt x="0" y="872"/>
                </a:lnTo>
                <a:lnTo>
                  <a:pt x="32" y="704"/>
                </a:lnTo>
                <a:lnTo>
                  <a:pt x="120" y="464"/>
                </a:lnTo>
                <a:lnTo>
                  <a:pt x="200" y="264"/>
                </a:lnTo>
                <a:lnTo>
                  <a:pt x="280" y="112"/>
                </a:lnTo>
                <a:lnTo>
                  <a:pt x="384" y="16"/>
                </a:lnTo>
                <a:lnTo>
                  <a:pt x="448" y="0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29" name="Freeform 1045"/>
          <p:cNvSpPr>
            <a:spLocks/>
          </p:cNvSpPr>
          <p:nvPr/>
        </p:nvSpPr>
        <p:spPr bwMode="auto">
          <a:xfrm>
            <a:off x="279417" y="1468439"/>
            <a:ext cx="499533" cy="1330325"/>
          </a:xfrm>
          <a:custGeom>
            <a:avLst/>
            <a:gdLst>
              <a:gd name="T0" fmla="*/ 248 w 440"/>
              <a:gd name="T1" fmla="*/ 1128 h 1128"/>
              <a:gd name="T2" fmla="*/ 214 w 440"/>
              <a:gd name="T3" fmla="*/ 1124 h 1128"/>
              <a:gd name="T4" fmla="*/ 182 w 440"/>
              <a:gd name="T5" fmla="*/ 1118 h 1128"/>
              <a:gd name="T6" fmla="*/ 154 w 440"/>
              <a:gd name="T7" fmla="*/ 1112 h 1128"/>
              <a:gd name="T8" fmla="*/ 130 w 440"/>
              <a:gd name="T9" fmla="*/ 1106 h 1128"/>
              <a:gd name="T10" fmla="*/ 108 w 440"/>
              <a:gd name="T11" fmla="*/ 1098 h 1128"/>
              <a:gd name="T12" fmla="*/ 90 w 440"/>
              <a:gd name="T13" fmla="*/ 1090 h 1128"/>
              <a:gd name="T14" fmla="*/ 76 w 440"/>
              <a:gd name="T15" fmla="*/ 1082 h 1128"/>
              <a:gd name="T16" fmla="*/ 64 w 440"/>
              <a:gd name="T17" fmla="*/ 1072 h 1128"/>
              <a:gd name="T18" fmla="*/ 54 w 440"/>
              <a:gd name="T19" fmla="*/ 1062 h 1128"/>
              <a:gd name="T20" fmla="*/ 46 w 440"/>
              <a:gd name="T21" fmla="*/ 1050 h 1128"/>
              <a:gd name="T22" fmla="*/ 38 w 440"/>
              <a:gd name="T23" fmla="*/ 1036 h 1128"/>
              <a:gd name="T24" fmla="*/ 30 w 440"/>
              <a:gd name="T25" fmla="*/ 1022 h 1128"/>
              <a:gd name="T26" fmla="*/ 24 w 440"/>
              <a:gd name="T27" fmla="*/ 1006 h 1128"/>
              <a:gd name="T28" fmla="*/ 18 w 440"/>
              <a:gd name="T29" fmla="*/ 990 h 1128"/>
              <a:gd name="T30" fmla="*/ 12 w 440"/>
              <a:gd name="T31" fmla="*/ 972 h 1128"/>
              <a:gd name="T32" fmla="*/ 8 w 440"/>
              <a:gd name="T33" fmla="*/ 952 h 1128"/>
              <a:gd name="T34" fmla="*/ 2 w 440"/>
              <a:gd name="T35" fmla="*/ 912 h 1128"/>
              <a:gd name="T36" fmla="*/ 0 w 440"/>
              <a:gd name="T37" fmla="*/ 872 h 1128"/>
              <a:gd name="T38" fmla="*/ 2 w 440"/>
              <a:gd name="T39" fmla="*/ 830 h 1128"/>
              <a:gd name="T40" fmla="*/ 8 w 440"/>
              <a:gd name="T41" fmla="*/ 788 h 1128"/>
              <a:gd name="T42" fmla="*/ 12 w 440"/>
              <a:gd name="T43" fmla="*/ 766 h 1128"/>
              <a:gd name="T44" fmla="*/ 18 w 440"/>
              <a:gd name="T45" fmla="*/ 744 h 1128"/>
              <a:gd name="T46" fmla="*/ 24 w 440"/>
              <a:gd name="T47" fmla="*/ 720 h 1128"/>
              <a:gd name="T48" fmla="*/ 32 w 440"/>
              <a:gd name="T49" fmla="*/ 696 h 1128"/>
              <a:gd name="T50" fmla="*/ 38 w 440"/>
              <a:gd name="T51" fmla="*/ 668 h 1128"/>
              <a:gd name="T52" fmla="*/ 48 w 440"/>
              <a:gd name="T53" fmla="*/ 642 h 1128"/>
              <a:gd name="T54" fmla="*/ 58 w 440"/>
              <a:gd name="T55" fmla="*/ 614 h 1128"/>
              <a:gd name="T56" fmla="*/ 68 w 440"/>
              <a:gd name="T57" fmla="*/ 584 h 1128"/>
              <a:gd name="T58" fmla="*/ 90 w 440"/>
              <a:gd name="T59" fmla="*/ 526 h 1128"/>
              <a:gd name="T60" fmla="*/ 112 w 440"/>
              <a:gd name="T61" fmla="*/ 470 h 1128"/>
              <a:gd name="T62" fmla="*/ 132 w 440"/>
              <a:gd name="T63" fmla="*/ 416 h 1128"/>
              <a:gd name="T64" fmla="*/ 152 w 440"/>
              <a:gd name="T65" fmla="*/ 364 h 1128"/>
              <a:gd name="T66" fmla="*/ 172 w 440"/>
              <a:gd name="T67" fmla="*/ 316 h 1128"/>
              <a:gd name="T68" fmla="*/ 192 w 440"/>
              <a:gd name="T69" fmla="*/ 270 h 1128"/>
              <a:gd name="T70" fmla="*/ 212 w 440"/>
              <a:gd name="T71" fmla="*/ 228 h 1128"/>
              <a:gd name="T72" fmla="*/ 232 w 440"/>
              <a:gd name="T73" fmla="*/ 188 h 1128"/>
              <a:gd name="T74" fmla="*/ 252 w 440"/>
              <a:gd name="T75" fmla="*/ 152 h 1128"/>
              <a:gd name="T76" fmla="*/ 276 w 440"/>
              <a:gd name="T77" fmla="*/ 120 h 1128"/>
              <a:gd name="T78" fmla="*/ 298 w 440"/>
              <a:gd name="T79" fmla="*/ 90 h 1128"/>
              <a:gd name="T80" fmla="*/ 324 w 440"/>
              <a:gd name="T81" fmla="*/ 64 h 1128"/>
              <a:gd name="T82" fmla="*/ 350 w 440"/>
              <a:gd name="T83" fmla="*/ 42 h 1128"/>
              <a:gd name="T84" fmla="*/ 380 w 440"/>
              <a:gd name="T85" fmla="*/ 24 h 1128"/>
              <a:gd name="T86" fmla="*/ 408 w 440"/>
              <a:gd name="T87" fmla="*/ 10 h 1128"/>
              <a:gd name="T88" fmla="*/ 440 w 440"/>
              <a:gd name="T89" fmla="*/ 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40" h="1128">
                <a:moveTo>
                  <a:pt x="248" y="1128"/>
                </a:moveTo>
                <a:lnTo>
                  <a:pt x="214" y="1124"/>
                </a:lnTo>
                <a:lnTo>
                  <a:pt x="182" y="1118"/>
                </a:lnTo>
                <a:lnTo>
                  <a:pt x="154" y="1112"/>
                </a:lnTo>
                <a:lnTo>
                  <a:pt x="130" y="1106"/>
                </a:lnTo>
                <a:lnTo>
                  <a:pt x="108" y="1098"/>
                </a:lnTo>
                <a:lnTo>
                  <a:pt x="90" y="1090"/>
                </a:lnTo>
                <a:lnTo>
                  <a:pt x="76" y="1082"/>
                </a:lnTo>
                <a:lnTo>
                  <a:pt x="64" y="1072"/>
                </a:lnTo>
                <a:lnTo>
                  <a:pt x="54" y="1062"/>
                </a:lnTo>
                <a:lnTo>
                  <a:pt x="46" y="1050"/>
                </a:lnTo>
                <a:lnTo>
                  <a:pt x="38" y="1036"/>
                </a:lnTo>
                <a:lnTo>
                  <a:pt x="30" y="1022"/>
                </a:lnTo>
                <a:lnTo>
                  <a:pt x="24" y="1006"/>
                </a:lnTo>
                <a:lnTo>
                  <a:pt x="18" y="990"/>
                </a:lnTo>
                <a:lnTo>
                  <a:pt x="12" y="972"/>
                </a:lnTo>
                <a:lnTo>
                  <a:pt x="8" y="952"/>
                </a:lnTo>
                <a:lnTo>
                  <a:pt x="2" y="912"/>
                </a:lnTo>
                <a:lnTo>
                  <a:pt x="0" y="872"/>
                </a:lnTo>
                <a:lnTo>
                  <a:pt x="2" y="830"/>
                </a:lnTo>
                <a:lnTo>
                  <a:pt x="8" y="788"/>
                </a:lnTo>
                <a:lnTo>
                  <a:pt x="12" y="766"/>
                </a:lnTo>
                <a:lnTo>
                  <a:pt x="18" y="744"/>
                </a:lnTo>
                <a:lnTo>
                  <a:pt x="24" y="720"/>
                </a:lnTo>
                <a:lnTo>
                  <a:pt x="32" y="696"/>
                </a:lnTo>
                <a:lnTo>
                  <a:pt x="38" y="668"/>
                </a:lnTo>
                <a:lnTo>
                  <a:pt x="48" y="642"/>
                </a:lnTo>
                <a:lnTo>
                  <a:pt x="58" y="614"/>
                </a:lnTo>
                <a:lnTo>
                  <a:pt x="68" y="584"/>
                </a:lnTo>
                <a:lnTo>
                  <a:pt x="90" y="526"/>
                </a:lnTo>
                <a:lnTo>
                  <a:pt x="112" y="470"/>
                </a:lnTo>
                <a:lnTo>
                  <a:pt x="132" y="416"/>
                </a:lnTo>
                <a:lnTo>
                  <a:pt x="152" y="364"/>
                </a:lnTo>
                <a:lnTo>
                  <a:pt x="172" y="316"/>
                </a:lnTo>
                <a:lnTo>
                  <a:pt x="192" y="270"/>
                </a:lnTo>
                <a:lnTo>
                  <a:pt x="212" y="228"/>
                </a:lnTo>
                <a:lnTo>
                  <a:pt x="232" y="188"/>
                </a:lnTo>
                <a:lnTo>
                  <a:pt x="252" y="152"/>
                </a:lnTo>
                <a:lnTo>
                  <a:pt x="276" y="120"/>
                </a:lnTo>
                <a:lnTo>
                  <a:pt x="298" y="90"/>
                </a:lnTo>
                <a:lnTo>
                  <a:pt x="324" y="64"/>
                </a:lnTo>
                <a:lnTo>
                  <a:pt x="350" y="42"/>
                </a:lnTo>
                <a:lnTo>
                  <a:pt x="380" y="24"/>
                </a:lnTo>
                <a:lnTo>
                  <a:pt x="408" y="10"/>
                </a:lnTo>
                <a:lnTo>
                  <a:pt x="440" y="0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30" name="Freeform 1046"/>
          <p:cNvSpPr>
            <a:spLocks/>
          </p:cNvSpPr>
          <p:nvPr/>
        </p:nvSpPr>
        <p:spPr bwMode="auto">
          <a:xfrm>
            <a:off x="1032933" y="3375025"/>
            <a:ext cx="362656" cy="509588"/>
          </a:xfrm>
          <a:custGeom>
            <a:avLst/>
            <a:gdLst>
              <a:gd name="T0" fmla="*/ 192 w 320"/>
              <a:gd name="T1" fmla="*/ 0 h 432"/>
              <a:gd name="T2" fmla="*/ 96 w 320"/>
              <a:gd name="T3" fmla="*/ 56 h 432"/>
              <a:gd name="T4" fmla="*/ 8 w 320"/>
              <a:gd name="T5" fmla="*/ 176 h 432"/>
              <a:gd name="T6" fmla="*/ 0 w 320"/>
              <a:gd name="T7" fmla="*/ 304 h 432"/>
              <a:gd name="T8" fmla="*/ 96 w 320"/>
              <a:gd name="T9" fmla="*/ 400 h 432"/>
              <a:gd name="T10" fmla="*/ 304 w 320"/>
              <a:gd name="T11" fmla="*/ 432 h 432"/>
              <a:gd name="T12" fmla="*/ 320 w 320"/>
              <a:gd name="T13" fmla="*/ 408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" h="432">
                <a:moveTo>
                  <a:pt x="192" y="0"/>
                </a:moveTo>
                <a:lnTo>
                  <a:pt x="96" y="56"/>
                </a:lnTo>
                <a:lnTo>
                  <a:pt x="8" y="176"/>
                </a:lnTo>
                <a:lnTo>
                  <a:pt x="0" y="304"/>
                </a:lnTo>
                <a:lnTo>
                  <a:pt x="96" y="400"/>
                </a:lnTo>
                <a:lnTo>
                  <a:pt x="304" y="432"/>
                </a:lnTo>
                <a:lnTo>
                  <a:pt x="320" y="408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31" name="Freeform 1047"/>
          <p:cNvSpPr>
            <a:spLocks/>
          </p:cNvSpPr>
          <p:nvPr/>
        </p:nvSpPr>
        <p:spPr bwMode="auto">
          <a:xfrm>
            <a:off x="1037169" y="3375029"/>
            <a:ext cx="358422" cy="498475"/>
          </a:xfrm>
          <a:custGeom>
            <a:avLst/>
            <a:gdLst>
              <a:gd name="T0" fmla="*/ 188 w 316"/>
              <a:gd name="T1" fmla="*/ 0 h 422"/>
              <a:gd name="T2" fmla="*/ 164 w 316"/>
              <a:gd name="T3" fmla="*/ 14 h 422"/>
              <a:gd name="T4" fmla="*/ 144 w 316"/>
              <a:gd name="T5" fmla="*/ 28 h 422"/>
              <a:gd name="T6" fmla="*/ 124 w 316"/>
              <a:gd name="T7" fmla="*/ 42 h 422"/>
              <a:gd name="T8" fmla="*/ 106 w 316"/>
              <a:gd name="T9" fmla="*/ 58 h 422"/>
              <a:gd name="T10" fmla="*/ 88 w 316"/>
              <a:gd name="T11" fmla="*/ 72 h 422"/>
              <a:gd name="T12" fmla="*/ 74 w 316"/>
              <a:gd name="T13" fmla="*/ 86 h 422"/>
              <a:gd name="T14" fmla="*/ 60 w 316"/>
              <a:gd name="T15" fmla="*/ 102 h 422"/>
              <a:gd name="T16" fmla="*/ 48 w 316"/>
              <a:gd name="T17" fmla="*/ 116 h 422"/>
              <a:gd name="T18" fmla="*/ 38 w 316"/>
              <a:gd name="T19" fmla="*/ 132 h 422"/>
              <a:gd name="T20" fmla="*/ 28 w 316"/>
              <a:gd name="T21" fmla="*/ 146 h 422"/>
              <a:gd name="T22" fmla="*/ 20 w 316"/>
              <a:gd name="T23" fmla="*/ 162 h 422"/>
              <a:gd name="T24" fmla="*/ 14 w 316"/>
              <a:gd name="T25" fmla="*/ 178 h 422"/>
              <a:gd name="T26" fmla="*/ 8 w 316"/>
              <a:gd name="T27" fmla="*/ 192 h 422"/>
              <a:gd name="T28" fmla="*/ 4 w 316"/>
              <a:gd name="T29" fmla="*/ 208 h 422"/>
              <a:gd name="T30" fmla="*/ 2 w 316"/>
              <a:gd name="T31" fmla="*/ 224 h 422"/>
              <a:gd name="T32" fmla="*/ 0 w 316"/>
              <a:gd name="T33" fmla="*/ 240 h 422"/>
              <a:gd name="T34" fmla="*/ 0 w 316"/>
              <a:gd name="T35" fmla="*/ 256 h 422"/>
              <a:gd name="T36" fmla="*/ 2 w 316"/>
              <a:gd name="T37" fmla="*/ 272 h 422"/>
              <a:gd name="T38" fmla="*/ 4 w 316"/>
              <a:gd name="T39" fmla="*/ 286 h 422"/>
              <a:gd name="T40" fmla="*/ 10 w 316"/>
              <a:gd name="T41" fmla="*/ 300 h 422"/>
              <a:gd name="T42" fmla="*/ 16 w 316"/>
              <a:gd name="T43" fmla="*/ 314 h 422"/>
              <a:gd name="T44" fmla="*/ 24 w 316"/>
              <a:gd name="T45" fmla="*/ 328 h 422"/>
              <a:gd name="T46" fmla="*/ 32 w 316"/>
              <a:gd name="T47" fmla="*/ 340 h 422"/>
              <a:gd name="T48" fmla="*/ 44 w 316"/>
              <a:gd name="T49" fmla="*/ 352 h 422"/>
              <a:gd name="T50" fmla="*/ 56 w 316"/>
              <a:gd name="T51" fmla="*/ 364 h 422"/>
              <a:gd name="T52" fmla="*/ 72 w 316"/>
              <a:gd name="T53" fmla="*/ 374 h 422"/>
              <a:gd name="T54" fmla="*/ 88 w 316"/>
              <a:gd name="T55" fmla="*/ 384 h 422"/>
              <a:gd name="T56" fmla="*/ 106 w 316"/>
              <a:gd name="T57" fmla="*/ 392 h 422"/>
              <a:gd name="T58" fmla="*/ 126 w 316"/>
              <a:gd name="T59" fmla="*/ 400 h 422"/>
              <a:gd name="T60" fmla="*/ 148 w 316"/>
              <a:gd name="T61" fmla="*/ 406 h 422"/>
              <a:gd name="T62" fmla="*/ 170 w 316"/>
              <a:gd name="T63" fmla="*/ 412 h 422"/>
              <a:gd name="T64" fmla="*/ 196 w 316"/>
              <a:gd name="T65" fmla="*/ 416 h 422"/>
              <a:gd name="T66" fmla="*/ 220 w 316"/>
              <a:gd name="T67" fmla="*/ 420 h 422"/>
              <a:gd name="T68" fmla="*/ 242 w 316"/>
              <a:gd name="T69" fmla="*/ 422 h 422"/>
              <a:gd name="T70" fmla="*/ 262 w 316"/>
              <a:gd name="T71" fmla="*/ 422 h 422"/>
              <a:gd name="T72" fmla="*/ 278 w 316"/>
              <a:gd name="T73" fmla="*/ 422 h 422"/>
              <a:gd name="T74" fmla="*/ 292 w 316"/>
              <a:gd name="T75" fmla="*/ 420 h 422"/>
              <a:gd name="T76" fmla="*/ 302 w 316"/>
              <a:gd name="T77" fmla="*/ 418 h 422"/>
              <a:gd name="T78" fmla="*/ 310 w 316"/>
              <a:gd name="T79" fmla="*/ 414 h 422"/>
              <a:gd name="T80" fmla="*/ 316 w 316"/>
              <a:gd name="T81" fmla="*/ 408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16" h="422">
                <a:moveTo>
                  <a:pt x="188" y="0"/>
                </a:moveTo>
                <a:lnTo>
                  <a:pt x="164" y="14"/>
                </a:lnTo>
                <a:lnTo>
                  <a:pt x="144" y="28"/>
                </a:lnTo>
                <a:lnTo>
                  <a:pt x="124" y="42"/>
                </a:lnTo>
                <a:lnTo>
                  <a:pt x="106" y="58"/>
                </a:lnTo>
                <a:lnTo>
                  <a:pt x="88" y="72"/>
                </a:lnTo>
                <a:lnTo>
                  <a:pt x="74" y="86"/>
                </a:lnTo>
                <a:lnTo>
                  <a:pt x="60" y="102"/>
                </a:lnTo>
                <a:lnTo>
                  <a:pt x="48" y="116"/>
                </a:lnTo>
                <a:lnTo>
                  <a:pt x="38" y="132"/>
                </a:lnTo>
                <a:lnTo>
                  <a:pt x="28" y="146"/>
                </a:lnTo>
                <a:lnTo>
                  <a:pt x="20" y="162"/>
                </a:lnTo>
                <a:lnTo>
                  <a:pt x="14" y="178"/>
                </a:lnTo>
                <a:lnTo>
                  <a:pt x="8" y="192"/>
                </a:lnTo>
                <a:lnTo>
                  <a:pt x="4" y="208"/>
                </a:lnTo>
                <a:lnTo>
                  <a:pt x="2" y="224"/>
                </a:lnTo>
                <a:lnTo>
                  <a:pt x="0" y="240"/>
                </a:lnTo>
                <a:lnTo>
                  <a:pt x="0" y="256"/>
                </a:lnTo>
                <a:lnTo>
                  <a:pt x="2" y="272"/>
                </a:lnTo>
                <a:lnTo>
                  <a:pt x="4" y="286"/>
                </a:lnTo>
                <a:lnTo>
                  <a:pt x="10" y="300"/>
                </a:lnTo>
                <a:lnTo>
                  <a:pt x="16" y="314"/>
                </a:lnTo>
                <a:lnTo>
                  <a:pt x="24" y="328"/>
                </a:lnTo>
                <a:lnTo>
                  <a:pt x="32" y="340"/>
                </a:lnTo>
                <a:lnTo>
                  <a:pt x="44" y="352"/>
                </a:lnTo>
                <a:lnTo>
                  <a:pt x="56" y="364"/>
                </a:lnTo>
                <a:lnTo>
                  <a:pt x="72" y="374"/>
                </a:lnTo>
                <a:lnTo>
                  <a:pt x="88" y="384"/>
                </a:lnTo>
                <a:lnTo>
                  <a:pt x="106" y="392"/>
                </a:lnTo>
                <a:lnTo>
                  <a:pt x="126" y="400"/>
                </a:lnTo>
                <a:lnTo>
                  <a:pt x="148" y="406"/>
                </a:lnTo>
                <a:lnTo>
                  <a:pt x="170" y="412"/>
                </a:lnTo>
                <a:lnTo>
                  <a:pt x="196" y="416"/>
                </a:lnTo>
                <a:lnTo>
                  <a:pt x="220" y="420"/>
                </a:lnTo>
                <a:lnTo>
                  <a:pt x="242" y="422"/>
                </a:lnTo>
                <a:lnTo>
                  <a:pt x="262" y="422"/>
                </a:lnTo>
                <a:lnTo>
                  <a:pt x="278" y="422"/>
                </a:lnTo>
                <a:lnTo>
                  <a:pt x="292" y="420"/>
                </a:lnTo>
                <a:lnTo>
                  <a:pt x="302" y="418"/>
                </a:lnTo>
                <a:lnTo>
                  <a:pt x="310" y="414"/>
                </a:lnTo>
                <a:lnTo>
                  <a:pt x="316" y="408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32" name="Freeform 1048"/>
          <p:cNvSpPr>
            <a:spLocks/>
          </p:cNvSpPr>
          <p:nvPr/>
        </p:nvSpPr>
        <p:spPr bwMode="auto">
          <a:xfrm>
            <a:off x="1358901" y="3856046"/>
            <a:ext cx="997655" cy="217487"/>
          </a:xfrm>
          <a:custGeom>
            <a:avLst/>
            <a:gdLst>
              <a:gd name="T0" fmla="*/ 24 w 880"/>
              <a:gd name="T1" fmla="*/ 0 h 184"/>
              <a:gd name="T2" fmla="*/ 0 w 880"/>
              <a:gd name="T3" fmla="*/ 80 h 184"/>
              <a:gd name="T4" fmla="*/ 80 w 880"/>
              <a:gd name="T5" fmla="*/ 152 h 184"/>
              <a:gd name="T6" fmla="*/ 312 w 880"/>
              <a:gd name="T7" fmla="*/ 184 h 184"/>
              <a:gd name="T8" fmla="*/ 664 w 880"/>
              <a:gd name="T9" fmla="*/ 104 h 184"/>
              <a:gd name="T10" fmla="*/ 880 w 880"/>
              <a:gd name="T11" fmla="*/ 1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0" h="184">
                <a:moveTo>
                  <a:pt x="24" y="0"/>
                </a:moveTo>
                <a:lnTo>
                  <a:pt x="0" y="80"/>
                </a:lnTo>
                <a:lnTo>
                  <a:pt x="80" y="152"/>
                </a:lnTo>
                <a:lnTo>
                  <a:pt x="312" y="184"/>
                </a:lnTo>
                <a:lnTo>
                  <a:pt x="664" y="104"/>
                </a:lnTo>
                <a:lnTo>
                  <a:pt x="880" y="16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33" name="Freeform 1049"/>
          <p:cNvSpPr>
            <a:spLocks/>
          </p:cNvSpPr>
          <p:nvPr/>
        </p:nvSpPr>
        <p:spPr bwMode="auto">
          <a:xfrm>
            <a:off x="1377261" y="3856038"/>
            <a:ext cx="979311" cy="203200"/>
          </a:xfrm>
          <a:custGeom>
            <a:avLst/>
            <a:gdLst>
              <a:gd name="T0" fmla="*/ 8 w 864"/>
              <a:gd name="T1" fmla="*/ 0 h 172"/>
              <a:gd name="T2" fmla="*/ 4 w 864"/>
              <a:gd name="T3" fmla="*/ 20 h 172"/>
              <a:gd name="T4" fmla="*/ 0 w 864"/>
              <a:gd name="T5" fmla="*/ 38 h 172"/>
              <a:gd name="T6" fmla="*/ 0 w 864"/>
              <a:gd name="T7" fmla="*/ 54 h 172"/>
              <a:gd name="T8" fmla="*/ 0 w 864"/>
              <a:gd name="T9" fmla="*/ 70 h 172"/>
              <a:gd name="T10" fmla="*/ 4 w 864"/>
              <a:gd name="T11" fmla="*/ 82 h 172"/>
              <a:gd name="T12" fmla="*/ 8 w 864"/>
              <a:gd name="T13" fmla="*/ 96 h 172"/>
              <a:gd name="T14" fmla="*/ 16 w 864"/>
              <a:gd name="T15" fmla="*/ 106 h 172"/>
              <a:gd name="T16" fmla="*/ 24 w 864"/>
              <a:gd name="T17" fmla="*/ 116 h 172"/>
              <a:gd name="T18" fmla="*/ 36 w 864"/>
              <a:gd name="T19" fmla="*/ 124 h 172"/>
              <a:gd name="T20" fmla="*/ 48 w 864"/>
              <a:gd name="T21" fmla="*/ 132 h 172"/>
              <a:gd name="T22" fmla="*/ 64 w 864"/>
              <a:gd name="T23" fmla="*/ 140 h 172"/>
              <a:gd name="T24" fmla="*/ 84 w 864"/>
              <a:gd name="T25" fmla="*/ 148 h 172"/>
              <a:gd name="T26" fmla="*/ 104 w 864"/>
              <a:gd name="T27" fmla="*/ 154 h 172"/>
              <a:gd name="T28" fmla="*/ 126 w 864"/>
              <a:gd name="T29" fmla="*/ 158 h 172"/>
              <a:gd name="T30" fmla="*/ 152 w 864"/>
              <a:gd name="T31" fmla="*/ 164 h 172"/>
              <a:gd name="T32" fmla="*/ 180 w 864"/>
              <a:gd name="T33" fmla="*/ 168 h 172"/>
              <a:gd name="T34" fmla="*/ 210 w 864"/>
              <a:gd name="T35" fmla="*/ 172 h 172"/>
              <a:gd name="T36" fmla="*/ 242 w 864"/>
              <a:gd name="T37" fmla="*/ 172 h 172"/>
              <a:gd name="T38" fmla="*/ 276 w 864"/>
              <a:gd name="T39" fmla="*/ 172 h 172"/>
              <a:gd name="T40" fmla="*/ 312 w 864"/>
              <a:gd name="T41" fmla="*/ 170 h 172"/>
              <a:gd name="T42" fmla="*/ 348 w 864"/>
              <a:gd name="T43" fmla="*/ 166 h 172"/>
              <a:gd name="T44" fmla="*/ 388 w 864"/>
              <a:gd name="T45" fmla="*/ 160 h 172"/>
              <a:gd name="T46" fmla="*/ 428 w 864"/>
              <a:gd name="T47" fmla="*/ 154 h 172"/>
              <a:gd name="T48" fmla="*/ 472 w 864"/>
              <a:gd name="T49" fmla="*/ 144 h 172"/>
              <a:gd name="T50" fmla="*/ 516 w 864"/>
              <a:gd name="T51" fmla="*/ 134 h 172"/>
              <a:gd name="T52" fmla="*/ 562 w 864"/>
              <a:gd name="T53" fmla="*/ 122 h 172"/>
              <a:gd name="T54" fmla="*/ 610 w 864"/>
              <a:gd name="T55" fmla="*/ 108 h 172"/>
              <a:gd name="T56" fmla="*/ 658 w 864"/>
              <a:gd name="T57" fmla="*/ 92 h 172"/>
              <a:gd name="T58" fmla="*/ 708 w 864"/>
              <a:gd name="T59" fmla="*/ 76 h 172"/>
              <a:gd name="T60" fmla="*/ 758 w 864"/>
              <a:gd name="T61" fmla="*/ 58 h 172"/>
              <a:gd name="T62" fmla="*/ 810 w 864"/>
              <a:gd name="T63" fmla="*/ 38 h 172"/>
              <a:gd name="T64" fmla="*/ 864 w 864"/>
              <a:gd name="T65" fmla="*/ 16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64" h="172">
                <a:moveTo>
                  <a:pt x="8" y="0"/>
                </a:moveTo>
                <a:lnTo>
                  <a:pt x="4" y="20"/>
                </a:lnTo>
                <a:lnTo>
                  <a:pt x="0" y="38"/>
                </a:lnTo>
                <a:lnTo>
                  <a:pt x="0" y="54"/>
                </a:lnTo>
                <a:lnTo>
                  <a:pt x="0" y="70"/>
                </a:lnTo>
                <a:lnTo>
                  <a:pt x="4" y="82"/>
                </a:lnTo>
                <a:lnTo>
                  <a:pt x="8" y="96"/>
                </a:lnTo>
                <a:lnTo>
                  <a:pt x="16" y="106"/>
                </a:lnTo>
                <a:lnTo>
                  <a:pt x="24" y="116"/>
                </a:lnTo>
                <a:lnTo>
                  <a:pt x="36" y="124"/>
                </a:lnTo>
                <a:lnTo>
                  <a:pt x="48" y="132"/>
                </a:lnTo>
                <a:lnTo>
                  <a:pt x="64" y="140"/>
                </a:lnTo>
                <a:lnTo>
                  <a:pt x="84" y="148"/>
                </a:lnTo>
                <a:lnTo>
                  <a:pt x="104" y="154"/>
                </a:lnTo>
                <a:lnTo>
                  <a:pt x="126" y="158"/>
                </a:lnTo>
                <a:lnTo>
                  <a:pt x="152" y="164"/>
                </a:lnTo>
                <a:lnTo>
                  <a:pt x="180" y="168"/>
                </a:lnTo>
                <a:lnTo>
                  <a:pt x="210" y="172"/>
                </a:lnTo>
                <a:lnTo>
                  <a:pt x="242" y="172"/>
                </a:lnTo>
                <a:lnTo>
                  <a:pt x="276" y="172"/>
                </a:lnTo>
                <a:lnTo>
                  <a:pt x="312" y="170"/>
                </a:lnTo>
                <a:lnTo>
                  <a:pt x="348" y="166"/>
                </a:lnTo>
                <a:lnTo>
                  <a:pt x="388" y="160"/>
                </a:lnTo>
                <a:lnTo>
                  <a:pt x="428" y="154"/>
                </a:lnTo>
                <a:lnTo>
                  <a:pt x="472" y="144"/>
                </a:lnTo>
                <a:lnTo>
                  <a:pt x="516" y="134"/>
                </a:lnTo>
                <a:lnTo>
                  <a:pt x="562" y="122"/>
                </a:lnTo>
                <a:lnTo>
                  <a:pt x="610" y="108"/>
                </a:lnTo>
                <a:lnTo>
                  <a:pt x="658" y="92"/>
                </a:lnTo>
                <a:lnTo>
                  <a:pt x="708" y="76"/>
                </a:lnTo>
                <a:lnTo>
                  <a:pt x="758" y="58"/>
                </a:lnTo>
                <a:lnTo>
                  <a:pt x="810" y="38"/>
                </a:lnTo>
                <a:lnTo>
                  <a:pt x="864" y="16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34" name="Freeform 1050"/>
          <p:cNvSpPr>
            <a:spLocks/>
          </p:cNvSpPr>
          <p:nvPr/>
        </p:nvSpPr>
        <p:spPr bwMode="auto">
          <a:xfrm>
            <a:off x="2537194" y="3638550"/>
            <a:ext cx="833967" cy="1085850"/>
          </a:xfrm>
          <a:custGeom>
            <a:avLst/>
            <a:gdLst>
              <a:gd name="T0" fmla="*/ 152 w 736"/>
              <a:gd name="T1" fmla="*/ 0 h 920"/>
              <a:gd name="T2" fmla="*/ 40 w 736"/>
              <a:gd name="T3" fmla="*/ 80 h 920"/>
              <a:gd name="T4" fmla="*/ 0 w 736"/>
              <a:gd name="T5" fmla="*/ 288 h 920"/>
              <a:gd name="T6" fmla="*/ 72 w 736"/>
              <a:gd name="T7" fmla="*/ 488 h 920"/>
              <a:gd name="T8" fmla="*/ 304 w 736"/>
              <a:gd name="T9" fmla="*/ 664 h 920"/>
              <a:gd name="T10" fmla="*/ 408 w 736"/>
              <a:gd name="T11" fmla="*/ 792 h 920"/>
              <a:gd name="T12" fmla="*/ 528 w 736"/>
              <a:gd name="T13" fmla="*/ 816 h 920"/>
              <a:gd name="T14" fmla="*/ 624 w 736"/>
              <a:gd name="T15" fmla="*/ 832 h 920"/>
              <a:gd name="T16" fmla="*/ 736 w 736"/>
              <a:gd name="T17" fmla="*/ 92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6" h="920">
                <a:moveTo>
                  <a:pt x="152" y="0"/>
                </a:moveTo>
                <a:lnTo>
                  <a:pt x="40" y="80"/>
                </a:lnTo>
                <a:lnTo>
                  <a:pt x="0" y="288"/>
                </a:lnTo>
                <a:lnTo>
                  <a:pt x="72" y="488"/>
                </a:lnTo>
                <a:lnTo>
                  <a:pt x="304" y="664"/>
                </a:lnTo>
                <a:lnTo>
                  <a:pt x="408" y="792"/>
                </a:lnTo>
                <a:lnTo>
                  <a:pt x="528" y="816"/>
                </a:lnTo>
                <a:lnTo>
                  <a:pt x="624" y="832"/>
                </a:lnTo>
                <a:lnTo>
                  <a:pt x="736" y="920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35" name="Freeform 1051"/>
          <p:cNvSpPr>
            <a:spLocks/>
          </p:cNvSpPr>
          <p:nvPr/>
        </p:nvSpPr>
        <p:spPr bwMode="auto">
          <a:xfrm>
            <a:off x="2551289" y="3638550"/>
            <a:ext cx="819856" cy="1085850"/>
          </a:xfrm>
          <a:custGeom>
            <a:avLst/>
            <a:gdLst>
              <a:gd name="T0" fmla="*/ 140 w 724"/>
              <a:gd name="T1" fmla="*/ 0 h 920"/>
              <a:gd name="T2" fmla="*/ 114 w 724"/>
              <a:gd name="T3" fmla="*/ 20 h 920"/>
              <a:gd name="T4" fmla="*/ 90 w 724"/>
              <a:gd name="T5" fmla="*/ 42 h 920"/>
              <a:gd name="T6" fmla="*/ 68 w 724"/>
              <a:gd name="T7" fmla="*/ 64 h 920"/>
              <a:gd name="T8" fmla="*/ 52 w 724"/>
              <a:gd name="T9" fmla="*/ 86 h 920"/>
              <a:gd name="T10" fmla="*/ 36 w 724"/>
              <a:gd name="T11" fmla="*/ 110 h 920"/>
              <a:gd name="T12" fmla="*/ 24 w 724"/>
              <a:gd name="T13" fmla="*/ 134 h 920"/>
              <a:gd name="T14" fmla="*/ 14 w 724"/>
              <a:gd name="T15" fmla="*/ 158 h 920"/>
              <a:gd name="T16" fmla="*/ 8 w 724"/>
              <a:gd name="T17" fmla="*/ 184 h 920"/>
              <a:gd name="T18" fmla="*/ 4 w 724"/>
              <a:gd name="T19" fmla="*/ 210 h 920"/>
              <a:gd name="T20" fmla="*/ 2 w 724"/>
              <a:gd name="T21" fmla="*/ 236 h 920"/>
              <a:gd name="T22" fmla="*/ 0 w 724"/>
              <a:gd name="T23" fmla="*/ 262 h 920"/>
              <a:gd name="T24" fmla="*/ 2 w 724"/>
              <a:gd name="T25" fmla="*/ 288 h 920"/>
              <a:gd name="T26" fmla="*/ 4 w 724"/>
              <a:gd name="T27" fmla="*/ 312 h 920"/>
              <a:gd name="T28" fmla="*/ 10 w 724"/>
              <a:gd name="T29" fmla="*/ 338 h 920"/>
              <a:gd name="T30" fmla="*/ 16 w 724"/>
              <a:gd name="T31" fmla="*/ 362 h 920"/>
              <a:gd name="T32" fmla="*/ 24 w 724"/>
              <a:gd name="T33" fmla="*/ 388 h 920"/>
              <a:gd name="T34" fmla="*/ 34 w 724"/>
              <a:gd name="T35" fmla="*/ 412 h 920"/>
              <a:gd name="T36" fmla="*/ 48 w 724"/>
              <a:gd name="T37" fmla="*/ 438 h 920"/>
              <a:gd name="T38" fmla="*/ 62 w 724"/>
              <a:gd name="T39" fmla="*/ 462 h 920"/>
              <a:gd name="T40" fmla="*/ 80 w 724"/>
              <a:gd name="T41" fmla="*/ 486 h 920"/>
              <a:gd name="T42" fmla="*/ 100 w 724"/>
              <a:gd name="T43" fmla="*/ 508 h 920"/>
              <a:gd name="T44" fmla="*/ 124 w 724"/>
              <a:gd name="T45" fmla="*/ 532 h 920"/>
              <a:gd name="T46" fmla="*/ 148 w 724"/>
              <a:gd name="T47" fmla="*/ 554 h 920"/>
              <a:gd name="T48" fmla="*/ 176 w 724"/>
              <a:gd name="T49" fmla="*/ 576 h 920"/>
              <a:gd name="T50" fmla="*/ 204 w 724"/>
              <a:gd name="T51" fmla="*/ 598 h 920"/>
              <a:gd name="T52" fmla="*/ 230 w 724"/>
              <a:gd name="T53" fmla="*/ 618 h 920"/>
              <a:gd name="T54" fmla="*/ 254 w 724"/>
              <a:gd name="T55" fmla="*/ 638 h 920"/>
              <a:gd name="T56" fmla="*/ 276 w 724"/>
              <a:gd name="T57" fmla="*/ 658 h 920"/>
              <a:gd name="T58" fmla="*/ 296 w 724"/>
              <a:gd name="T59" fmla="*/ 676 h 920"/>
              <a:gd name="T60" fmla="*/ 314 w 724"/>
              <a:gd name="T61" fmla="*/ 694 h 920"/>
              <a:gd name="T62" fmla="*/ 330 w 724"/>
              <a:gd name="T63" fmla="*/ 712 h 920"/>
              <a:gd name="T64" fmla="*/ 344 w 724"/>
              <a:gd name="T65" fmla="*/ 728 h 920"/>
              <a:gd name="T66" fmla="*/ 358 w 724"/>
              <a:gd name="T67" fmla="*/ 744 h 920"/>
              <a:gd name="T68" fmla="*/ 370 w 724"/>
              <a:gd name="T69" fmla="*/ 756 h 920"/>
              <a:gd name="T70" fmla="*/ 384 w 724"/>
              <a:gd name="T71" fmla="*/ 768 h 920"/>
              <a:gd name="T72" fmla="*/ 398 w 724"/>
              <a:gd name="T73" fmla="*/ 780 h 920"/>
              <a:gd name="T74" fmla="*/ 412 w 724"/>
              <a:gd name="T75" fmla="*/ 788 h 920"/>
              <a:gd name="T76" fmla="*/ 426 w 724"/>
              <a:gd name="T77" fmla="*/ 794 h 920"/>
              <a:gd name="T78" fmla="*/ 442 w 724"/>
              <a:gd name="T79" fmla="*/ 800 h 920"/>
              <a:gd name="T80" fmla="*/ 456 w 724"/>
              <a:gd name="T81" fmla="*/ 804 h 920"/>
              <a:gd name="T82" fmla="*/ 486 w 724"/>
              <a:gd name="T83" fmla="*/ 810 h 920"/>
              <a:gd name="T84" fmla="*/ 514 w 724"/>
              <a:gd name="T85" fmla="*/ 816 h 920"/>
              <a:gd name="T86" fmla="*/ 540 w 724"/>
              <a:gd name="T87" fmla="*/ 820 h 920"/>
              <a:gd name="T88" fmla="*/ 564 w 724"/>
              <a:gd name="T89" fmla="*/ 824 h 920"/>
              <a:gd name="T90" fmla="*/ 578 w 724"/>
              <a:gd name="T91" fmla="*/ 828 h 920"/>
              <a:gd name="T92" fmla="*/ 592 w 724"/>
              <a:gd name="T93" fmla="*/ 834 h 920"/>
              <a:gd name="T94" fmla="*/ 610 w 724"/>
              <a:gd name="T95" fmla="*/ 842 h 920"/>
              <a:gd name="T96" fmla="*/ 628 w 724"/>
              <a:gd name="T97" fmla="*/ 852 h 920"/>
              <a:gd name="T98" fmla="*/ 650 w 724"/>
              <a:gd name="T99" fmla="*/ 866 h 920"/>
              <a:gd name="T100" fmla="*/ 672 w 724"/>
              <a:gd name="T101" fmla="*/ 882 h 920"/>
              <a:gd name="T102" fmla="*/ 698 w 724"/>
              <a:gd name="T103" fmla="*/ 900 h 920"/>
              <a:gd name="T104" fmla="*/ 724 w 724"/>
              <a:gd name="T105" fmla="*/ 92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4" h="920">
                <a:moveTo>
                  <a:pt x="140" y="0"/>
                </a:moveTo>
                <a:lnTo>
                  <a:pt x="114" y="20"/>
                </a:lnTo>
                <a:lnTo>
                  <a:pt x="90" y="42"/>
                </a:lnTo>
                <a:lnTo>
                  <a:pt x="68" y="64"/>
                </a:lnTo>
                <a:lnTo>
                  <a:pt x="52" y="86"/>
                </a:lnTo>
                <a:lnTo>
                  <a:pt x="36" y="110"/>
                </a:lnTo>
                <a:lnTo>
                  <a:pt x="24" y="134"/>
                </a:lnTo>
                <a:lnTo>
                  <a:pt x="14" y="158"/>
                </a:lnTo>
                <a:lnTo>
                  <a:pt x="8" y="184"/>
                </a:lnTo>
                <a:lnTo>
                  <a:pt x="4" y="210"/>
                </a:lnTo>
                <a:lnTo>
                  <a:pt x="2" y="236"/>
                </a:lnTo>
                <a:lnTo>
                  <a:pt x="0" y="262"/>
                </a:lnTo>
                <a:lnTo>
                  <a:pt x="2" y="288"/>
                </a:lnTo>
                <a:lnTo>
                  <a:pt x="4" y="312"/>
                </a:lnTo>
                <a:lnTo>
                  <a:pt x="10" y="338"/>
                </a:lnTo>
                <a:lnTo>
                  <a:pt x="16" y="362"/>
                </a:lnTo>
                <a:lnTo>
                  <a:pt x="24" y="388"/>
                </a:lnTo>
                <a:lnTo>
                  <a:pt x="34" y="412"/>
                </a:lnTo>
                <a:lnTo>
                  <a:pt x="48" y="438"/>
                </a:lnTo>
                <a:lnTo>
                  <a:pt x="62" y="462"/>
                </a:lnTo>
                <a:lnTo>
                  <a:pt x="80" y="486"/>
                </a:lnTo>
                <a:lnTo>
                  <a:pt x="100" y="508"/>
                </a:lnTo>
                <a:lnTo>
                  <a:pt x="124" y="532"/>
                </a:lnTo>
                <a:lnTo>
                  <a:pt x="148" y="554"/>
                </a:lnTo>
                <a:lnTo>
                  <a:pt x="176" y="576"/>
                </a:lnTo>
                <a:lnTo>
                  <a:pt x="204" y="598"/>
                </a:lnTo>
                <a:lnTo>
                  <a:pt x="230" y="618"/>
                </a:lnTo>
                <a:lnTo>
                  <a:pt x="254" y="638"/>
                </a:lnTo>
                <a:lnTo>
                  <a:pt x="276" y="658"/>
                </a:lnTo>
                <a:lnTo>
                  <a:pt x="296" y="676"/>
                </a:lnTo>
                <a:lnTo>
                  <a:pt x="314" y="694"/>
                </a:lnTo>
                <a:lnTo>
                  <a:pt x="330" y="712"/>
                </a:lnTo>
                <a:lnTo>
                  <a:pt x="344" y="728"/>
                </a:lnTo>
                <a:lnTo>
                  <a:pt x="358" y="744"/>
                </a:lnTo>
                <a:lnTo>
                  <a:pt x="370" y="756"/>
                </a:lnTo>
                <a:lnTo>
                  <a:pt x="384" y="768"/>
                </a:lnTo>
                <a:lnTo>
                  <a:pt x="398" y="780"/>
                </a:lnTo>
                <a:lnTo>
                  <a:pt x="412" y="788"/>
                </a:lnTo>
                <a:lnTo>
                  <a:pt x="426" y="794"/>
                </a:lnTo>
                <a:lnTo>
                  <a:pt x="442" y="800"/>
                </a:lnTo>
                <a:lnTo>
                  <a:pt x="456" y="804"/>
                </a:lnTo>
                <a:lnTo>
                  <a:pt x="486" y="810"/>
                </a:lnTo>
                <a:lnTo>
                  <a:pt x="514" y="816"/>
                </a:lnTo>
                <a:lnTo>
                  <a:pt x="540" y="820"/>
                </a:lnTo>
                <a:lnTo>
                  <a:pt x="564" y="824"/>
                </a:lnTo>
                <a:lnTo>
                  <a:pt x="578" y="828"/>
                </a:lnTo>
                <a:lnTo>
                  <a:pt x="592" y="834"/>
                </a:lnTo>
                <a:lnTo>
                  <a:pt x="610" y="842"/>
                </a:lnTo>
                <a:lnTo>
                  <a:pt x="628" y="852"/>
                </a:lnTo>
                <a:lnTo>
                  <a:pt x="650" y="866"/>
                </a:lnTo>
                <a:lnTo>
                  <a:pt x="672" y="882"/>
                </a:lnTo>
                <a:lnTo>
                  <a:pt x="698" y="900"/>
                </a:lnTo>
                <a:lnTo>
                  <a:pt x="724" y="920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36" name="Freeform 1052"/>
          <p:cNvSpPr>
            <a:spLocks/>
          </p:cNvSpPr>
          <p:nvPr/>
        </p:nvSpPr>
        <p:spPr bwMode="auto">
          <a:xfrm>
            <a:off x="3026834" y="2563813"/>
            <a:ext cx="462844" cy="933450"/>
          </a:xfrm>
          <a:custGeom>
            <a:avLst/>
            <a:gdLst>
              <a:gd name="T0" fmla="*/ 408 w 408"/>
              <a:gd name="T1" fmla="*/ 792 h 792"/>
              <a:gd name="T2" fmla="*/ 360 w 408"/>
              <a:gd name="T3" fmla="*/ 616 h 792"/>
              <a:gd name="T4" fmla="*/ 256 w 408"/>
              <a:gd name="T5" fmla="*/ 552 h 792"/>
              <a:gd name="T6" fmla="*/ 208 w 408"/>
              <a:gd name="T7" fmla="*/ 488 h 792"/>
              <a:gd name="T8" fmla="*/ 56 w 408"/>
              <a:gd name="T9" fmla="*/ 456 h 792"/>
              <a:gd name="T10" fmla="*/ 16 w 408"/>
              <a:gd name="T11" fmla="*/ 360 h 792"/>
              <a:gd name="T12" fmla="*/ 0 w 408"/>
              <a:gd name="T13" fmla="*/ 280 h 792"/>
              <a:gd name="T14" fmla="*/ 0 w 408"/>
              <a:gd name="T15" fmla="*/ 208 h 792"/>
              <a:gd name="T16" fmla="*/ 104 w 408"/>
              <a:gd name="T17" fmla="*/ 104 h 792"/>
              <a:gd name="T18" fmla="*/ 208 w 408"/>
              <a:gd name="T19" fmla="*/ 80 h 792"/>
              <a:gd name="T20" fmla="*/ 264 w 408"/>
              <a:gd name="T21" fmla="*/ 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8" h="792">
                <a:moveTo>
                  <a:pt x="408" y="792"/>
                </a:moveTo>
                <a:lnTo>
                  <a:pt x="360" y="616"/>
                </a:lnTo>
                <a:lnTo>
                  <a:pt x="256" y="552"/>
                </a:lnTo>
                <a:lnTo>
                  <a:pt x="208" y="488"/>
                </a:lnTo>
                <a:lnTo>
                  <a:pt x="56" y="456"/>
                </a:lnTo>
                <a:lnTo>
                  <a:pt x="16" y="360"/>
                </a:lnTo>
                <a:lnTo>
                  <a:pt x="0" y="280"/>
                </a:lnTo>
                <a:lnTo>
                  <a:pt x="0" y="208"/>
                </a:lnTo>
                <a:lnTo>
                  <a:pt x="104" y="104"/>
                </a:lnTo>
                <a:lnTo>
                  <a:pt x="208" y="80"/>
                </a:lnTo>
                <a:lnTo>
                  <a:pt x="264" y="0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37" name="Freeform 1053"/>
          <p:cNvSpPr>
            <a:spLocks/>
          </p:cNvSpPr>
          <p:nvPr/>
        </p:nvSpPr>
        <p:spPr bwMode="auto">
          <a:xfrm>
            <a:off x="3026834" y="2563813"/>
            <a:ext cx="462844" cy="933450"/>
          </a:xfrm>
          <a:custGeom>
            <a:avLst/>
            <a:gdLst>
              <a:gd name="T0" fmla="*/ 402 w 408"/>
              <a:gd name="T1" fmla="*/ 770 h 792"/>
              <a:gd name="T2" fmla="*/ 390 w 408"/>
              <a:gd name="T3" fmla="*/ 732 h 792"/>
              <a:gd name="T4" fmla="*/ 378 w 408"/>
              <a:gd name="T5" fmla="*/ 696 h 792"/>
              <a:gd name="T6" fmla="*/ 366 w 408"/>
              <a:gd name="T7" fmla="*/ 666 h 792"/>
              <a:gd name="T8" fmla="*/ 352 w 408"/>
              <a:gd name="T9" fmla="*/ 640 h 792"/>
              <a:gd name="T10" fmla="*/ 340 w 408"/>
              <a:gd name="T11" fmla="*/ 618 h 792"/>
              <a:gd name="T12" fmla="*/ 328 w 408"/>
              <a:gd name="T13" fmla="*/ 602 h 792"/>
              <a:gd name="T14" fmla="*/ 314 w 408"/>
              <a:gd name="T15" fmla="*/ 588 h 792"/>
              <a:gd name="T16" fmla="*/ 284 w 408"/>
              <a:gd name="T17" fmla="*/ 568 h 792"/>
              <a:gd name="T18" fmla="*/ 246 w 408"/>
              <a:gd name="T19" fmla="*/ 536 h 792"/>
              <a:gd name="T20" fmla="*/ 226 w 408"/>
              <a:gd name="T21" fmla="*/ 512 h 792"/>
              <a:gd name="T22" fmla="*/ 206 w 408"/>
              <a:gd name="T23" fmla="*/ 498 h 792"/>
              <a:gd name="T24" fmla="*/ 182 w 408"/>
              <a:gd name="T25" fmla="*/ 486 h 792"/>
              <a:gd name="T26" fmla="*/ 150 w 408"/>
              <a:gd name="T27" fmla="*/ 476 h 792"/>
              <a:gd name="T28" fmla="*/ 114 w 408"/>
              <a:gd name="T29" fmla="*/ 468 h 792"/>
              <a:gd name="T30" fmla="*/ 82 w 408"/>
              <a:gd name="T31" fmla="*/ 456 h 792"/>
              <a:gd name="T32" fmla="*/ 58 w 408"/>
              <a:gd name="T33" fmla="*/ 440 h 792"/>
              <a:gd name="T34" fmla="*/ 42 w 408"/>
              <a:gd name="T35" fmla="*/ 420 h 792"/>
              <a:gd name="T36" fmla="*/ 26 w 408"/>
              <a:gd name="T37" fmla="*/ 384 h 792"/>
              <a:gd name="T38" fmla="*/ 12 w 408"/>
              <a:gd name="T39" fmla="*/ 340 h 792"/>
              <a:gd name="T40" fmla="*/ 2 w 408"/>
              <a:gd name="T41" fmla="*/ 282 h 792"/>
              <a:gd name="T42" fmla="*/ 0 w 408"/>
              <a:gd name="T43" fmla="*/ 234 h 792"/>
              <a:gd name="T44" fmla="*/ 8 w 408"/>
              <a:gd name="T45" fmla="*/ 214 h 792"/>
              <a:gd name="T46" fmla="*/ 20 w 408"/>
              <a:gd name="T47" fmla="*/ 192 h 792"/>
              <a:gd name="T48" fmla="*/ 40 w 408"/>
              <a:gd name="T49" fmla="*/ 168 h 792"/>
              <a:gd name="T50" fmla="*/ 66 w 408"/>
              <a:gd name="T51" fmla="*/ 144 h 792"/>
              <a:gd name="T52" fmla="*/ 92 w 408"/>
              <a:gd name="T53" fmla="*/ 122 h 792"/>
              <a:gd name="T54" fmla="*/ 118 w 408"/>
              <a:gd name="T55" fmla="*/ 106 h 792"/>
              <a:gd name="T56" fmla="*/ 144 w 408"/>
              <a:gd name="T57" fmla="*/ 96 h 792"/>
              <a:gd name="T58" fmla="*/ 170 w 408"/>
              <a:gd name="T59" fmla="*/ 88 h 792"/>
              <a:gd name="T60" fmla="*/ 196 w 408"/>
              <a:gd name="T61" fmla="*/ 74 h 792"/>
              <a:gd name="T62" fmla="*/ 222 w 408"/>
              <a:gd name="T63" fmla="*/ 50 h 792"/>
              <a:gd name="T64" fmla="*/ 250 w 408"/>
              <a:gd name="T65" fmla="*/ 18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8" h="792">
                <a:moveTo>
                  <a:pt x="408" y="792"/>
                </a:moveTo>
                <a:lnTo>
                  <a:pt x="402" y="770"/>
                </a:lnTo>
                <a:lnTo>
                  <a:pt x="396" y="750"/>
                </a:lnTo>
                <a:lnTo>
                  <a:pt x="390" y="732"/>
                </a:lnTo>
                <a:lnTo>
                  <a:pt x="384" y="714"/>
                </a:lnTo>
                <a:lnTo>
                  <a:pt x="378" y="696"/>
                </a:lnTo>
                <a:lnTo>
                  <a:pt x="372" y="680"/>
                </a:lnTo>
                <a:lnTo>
                  <a:pt x="366" y="666"/>
                </a:lnTo>
                <a:lnTo>
                  <a:pt x="360" y="652"/>
                </a:lnTo>
                <a:lnTo>
                  <a:pt x="352" y="640"/>
                </a:lnTo>
                <a:lnTo>
                  <a:pt x="346" y="628"/>
                </a:lnTo>
                <a:lnTo>
                  <a:pt x="340" y="618"/>
                </a:lnTo>
                <a:lnTo>
                  <a:pt x="334" y="610"/>
                </a:lnTo>
                <a:lnTo>
                  <a:pt x="328" y="602"/>
                </a:lnTo>
                <a:lnTo>
                  <a:pt x="320" y="594"/>
                </a:lnTo>
                <a:lnTo>
                  <a:pt x="314" y="588"/>
                </a:lnTo>
                <a:lnTo>
                  <a:pt x="308" y="584"/>
                </a:lnTo>
                <a:lnTo>
                  <a:pt x="284" y="568"/>
                </a:lnTo>
                <a:lnTo>
                  <a:pt x="264" y="552"/>
                </a:lnTo>
                <a:lnTo>
                  <a:pt x="246" y="536"/>
                </a:lnTo>
                <a:lnTo>
                  <a:pt x="232" y="520"/>
                </a:lnTo>
                <a:lnTo>
                  <a:pt x="226" y="512"/>
                </a:lnTo>
                <a:lnTo>
                  <a:pt x="216" y="506"/>
                </a:lnTo>
                <a:lnTo>
                  <a:pt x="206" y="498"/>
                </a:lnTo>
                <a:lnTo>
                  <a:pt x="196" y="492"/>
                </a:lnTo>
                <a:lnTo>
                  <a:pt x="182" y="486"/>
                </a:lnTo>
                <a:lnTo>
                  <a:pt x="166" y="482"/>
                </a:lnTo>
                <a:lnTo>
                  <a:pt x="150" y="476"/>
                </a:lnTo>
                <a:lnTo>
                  <a:pt x="132" y="472"/>
                </a:lnTo>
                <a:lnTo>
                  <a:pt x="114" y="468"/>
                </a:lnTo>
                <a:lnTo>
                  <a:pt x="98" y="462"/>
                </a:lnTo>
                <a:lnTo>
                  <a:pt x="82" y="456"/>
                </a:lnTo>
                <a:lnTo>
                  <a:pt x="70" y="448"/>
                </a:lnTo>
                <a:lnTo>
                  <a:pt x="58" y="440"/>
                </a:lnTo>
                <a:lnTo>
                  <a:pt x="50" y="430"/>
                </a:lnTo>
                <a:lnTo>
                  <a:pt x="42" y="420"/>
                </a:lnTo>
                <a:lnTo>
                  <a:pt x="36" y="408"/>
                </a:lnTo>
                <a:lnTo>
                  <a:pt x="26" y="384"/>
                </a:lnTo>
                <a:lnTo>
                  <a:pt x="20" y="362"/>
                </a:lnTo>
                <a:lnTo>
                  <a:pt x="12" y="340"/>
                </a:lnTo>
                <a:lnTo>
                  <a:pt x="8" y="320"/>
                </a:lnTo>
                <a:lnTo>
                  <a:pt x="2" y="282"/>
                </a:lnTo>
                <a:lnTo>
                  <a:pt x="0" y="244"/>
                </a:lnTo>
                <a:lnTo>
                  <a:pt x="0" y="234"/>
                </a:lnTo>
                <a:lnTo>
                  <a:pt x="4" y="226"/>
                </a:lnTo>
                <a:lnTo>
                  <a:pt x="8" y="214"/>
                </a:lnTo>
                <a:lnTo>
                  <a:pt x="14" y="204"/>
                </a:lnTo>
                <a:lnTo>
                  <a:pt x="20" y="192"/>
                </a:lnTo>
                <a:lnTo>
                  <a:pt x="30" y="182"/>
                </a:lnTo>
                <a:lnTo>
                  <a:pt x="40" y="168"/>
                </a:lnTo>
                <a:lnTo>
                  <a:pt x="52" y="156"/>
                </a:lnTo>
                <a:lnTo>
                  <a:pt x="66" y="144"/>
                </a:lnTo>
                <a:lnTo>
                  <a:pt x="78" y="132"/>
                </a:lnTo>
                <a:lnTo>
                  <a:pt x="92" y="122"/>
                </a:lnTo>
                <a:lnTo>
                  <a:pt x="104" y="114"/>
                </a:lnTo>
                <a:lnTo>
                  <a:pt x="118" y="106"/>
                </a:lnTo>
                <a:lnTo>
                  <a:pt x="130" y="100"/>
                </a:lnTo>
                <a:lnTo>
                  <a:pt x="144" y="96"/>
                </a:lnTo>
                <a:lnTo>
                  <a:pt x="156" y="92"/>
                </a:lnTo>
                <a:lnTo>
                  <a:pt x="170" y="88"/>
                </a:lnTo>
                <a:lnTo>
                  <a:pt x="182" y="82"/>
                </a:lnTo>
                <a:lnTo>
                  <a:pt x="196" y="74"/>
                </a:lnTo>
                <a:lnTo>
                  <a:pt x="210" y="64"/>
                </a:lnTo>
                <a:lnTo>
                  <a:pt x="222" y="50"/>
                </a:lnTo>
                <a:lnTo>
                  <a:pt x="236" y="36"/>
                </a:lnTo>
                <a:lnTo>
                  <a:pt x="250" y="18"/>
                </a:lnTo>
                <a:lnTo>
                  <a:pt x="264" y="0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38" name="Arc 1054"/>
          <p:cNvSpPr>
            <a:spLocks/>
          </p:cNvSpPr>
          <p:nvPr/>
        </p:nvSpPr>
        <p:spPr bwMode="auto">
          <a:xfrm>
            <a:off x="1694745" y="2762250"/>
            <a:ext cx="1196622" cy="7064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39" name="Arc 1055"/>
          <p:cNvSpPr>
            <a:spLocks/>
          </p:cNvSpPr>
          <p:nvPr/>
        </p:nvSpPr>
        <p:spPr bwMode="auto">
          <a:xfrm>
            <a:off x="1639711" y="2289208"/>
            <a:ext cx="317500" cy="519113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40" name="Freeform 1056"/>
          <p:cNvSpPr>
            <a:spLocks/>
          </p:cNvSpPr>
          <p:nvPr/>
        </p:nvSpPr>
        <p:spPr bwMode="auto">
          <a:xfrm>
            <a:off x="2638778" y="3408363"/>
            <a:ext cx="340078" cy="217487"/>
          </a:xfrm>
          <a:custGeom>
            <a:avLst/>
            <a:gdLst>
              <a:gd name="T0" fmla="*/ 298 w 300"/>
              <a:gd name="T1" fmla="*/ 124 h 184"/>
              <a:gd name="T2" fmla="*/ 292 w 300"/>
              <a:gd name="T3" fmla="*/ 140 h 184"/>
              <a:gd name="T4" fmla="*/ 280 w 300"/>
              <a:gd name="T5" fmla="*/ 154 h 184"/>
              <a:gd name="T6" fmla="*/ 262 w 300"/>
              <a:gd name="T7" fmla="*/ 166 h 184"/>
              <a:gd name="T8" fmla="*/ 242 w 300"/>
              <a:gd name="T9" fmla="*/ 176 h 184"/>
              <a:gd name="T10" fmla="*/ 218 w 300"/>
              <a:gd name="T11" fmla="*/ 180 h 184"/>
              <a:gd name="T12" fmla="*/ 190 w 300"/>
              <a:gd name="T13" fmla="*/ 184 h 184"/>
              <a:gd name="T14" fmla="*/ 162 w 300"/>
              <a:gd name="T15" fmla="*/ 182 h 184"/>
              <a:gd name="T16" fmla="*/ 132 w 300"/>
              <a:gd name="T17" fmla="*/ 178 h 184"/>
              <a:gd name="T18" fmla="*/ 102 w 300"/>
              <a:gd name="T19" fmla="*/ 170 h 184"/>
              <a:gd name="T20" fmla="*/ 76 w 300"/>
              <a:gd name="T21" fmla="*/ 160 h 184"/>
              <a:gd name="T22" fmla="*/ 52 w 300"/>
              <a:gd name="T23" fmla="*/ 146 h 184"/>
              <a:gd name="T24" fmla="*/ 32 w 300"/>
              <a:gd name="T25" fmla="*/ 130 h 184"/>
              <a:gd name="T26" fmla="*/ 16 w 300"/>
              <a:gd name="T27" fmla="*/ 114 h 184"/>
              <a:gd name="T28" fmla="*/ 6 w 300"/>
              <a:gd name="T29" fmla="*/ 96 h 184"/>
              <a:gd name="T30" fmla="*/ 0 w 300"/>
              <a:gd name="T31" fmla="*/ 78 h 184"/>
              <a:gd name="T32" fmla="*/ 2 w 300"/>
              <a:gd name="T33" fmla="*/ 60 h 184"/>
              <a:gd name="T34" fmla="*/ 8 w 300"/>
              <a:gd name="T35" fmla="*/ 44 h 184"/>
              <a:gd name="T36" fmla="*/ 20 w 300"/>
              <a:gd name="T37" fmla="*/ 30 h 184"/>
              <a:gd name="T38" fmla="*/ 38 w 300"/>
              <a:gd name="T39" fmla="*/ 18 h 184"/>
              <a:gd name="T40" fmla="*/ 58 w 300"/>
              <a:gd name="T41" fmla="*/ 8 h 184"/>
              <a:gd name="T42" fmla="*/ 82 w 300"/>
              <a:gd name="T43" fmla="*/ 4 h 184"/>
              <a:gd name="T44" fmla="*/ 110 w 300"/>
              <a:gd name="T45" fmla="*/ 0 h 184"/>
              <a:gd name="T46" fmla="*/ 138 w 300"/>
              <a:gd name="T47" fmla="*/ 2 h 184"/>
              <a:gd name="T48" fmla="*/ 168 w 300"/>
              <a:gd name="T49" fmla="*/ 6 h 184"/>
              <a:gd name="T50" fmla="*/ 198 w 300"/>
              <a:gd name="T51" fmla="*/ 14 h 184"/>
              <a:gd name="T52" fmla="*/ 224 w 300"/>
              <a:gd name="T53" fmla="*/ 24 h 184"/>
              <a:gd name="T54" fmla="*/ 248 w 300"/>
              <a:gd name="T55" fmla="*/ 38 h 184"/>
              <a:gd name="T56" fmla="*/ 268 w 300"/>
              <a:gd name="T57" fmla="*/ 54 h 184"/>
              <a:gd name="T58" fmla="*/ 284 w 300"/>
              <a:gd name="T59" fmla="*/ 70 h 184"/>
              <a:gd name="T60" fmla="*/ 294 w 300"/>
              <a:gd name="T61" fmla="*/ 88 h 184"/>
              <a:gd name="T62" fmla="*/ 300 w 300"/>
              <a:gd name="T63" fmla="*/ 106 h 184"/>
              <a:gd name="T64" fmla="*/ 298 w 300"/>
              <a:gd name="T65" fmla="*/ 12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0" h="184">
                <a:moveTo>
                  <a:pt x="298" y="124"/>
                </a:moveTo>
                <a:lnTo>
                  <a:pt x="292" y="140"/>
                </a:lnTo>
                <a:lnTo>
                  <a:pt x="280" y="154"/>
                </a:lnTo>
                <a:lnTo>
                  <a:pt x="262" y="166"/>
                </a:lnTo>
                <a:lnTo>
                  <a:pt x="242" y="176"/>
                </a:lnTo>
                <a:lnTo>
                  <a:pt x="218" y="180"/>
                </a:lnTo>
                <a:lnTo>
                  <a:pt x="190" y="184"/>
                </a:lnTo>
                <a:lnTo>
                  <a:pt x="162" y="182"/>
                </a:lnTo>
                <a:lnTo>
                  <a:pt x="132" y="178"/>
                </a:lnTo>
                <a:lnTo>
                  <a:pt x="102" y="170"/>
                </a:lnTo>
                <a:lnTo>
                  <a:pt x="76" y="160"/>
                </a:lnTo>
                <a:lnTo>
                  <a:pt x="52" y="146"/>
                </a:lnTo>
                <a:lnTo>
                  <a:pt x="32" y="130"/>
                </a:lnTo>
                <a:lnTo>
                  <a:pt x="16" y="114"/>
                </a:lnTo>
                <a:lnTo>
                  <a:pt x="6" y="96"/>
                </a:lnTo>
                <a:lnTo>
                  <a:pt x="0" y="78"/>
                </a:lnTo>
                <a:lnTo>
                  <a:pt x="2" y="60"/>
                </a:lnTo>
                <a:lnTo>
                  <a:pt x="8" y="44"/>
                </a:lnTo>
                <a:lnTo>
                  <a:pt x="20" y="30"/>
                </a:lnTo>
                <a:lnTo>
                  <a:pt x="38" y="18"/>
                </a:lnTo>
                <a:lnTo>
                  <a:pt x="58" y="8"/>
                </a:lnTo>
                <a:lnTo>
                  <a:pt x="82" y="4"/>
                </a:lnTo>
                <a:lnTo>
                  <a:pt x="110" y="0"/>
                </a:lnTo>
                <a:lnTo>
                  <a:pt x="138" y="2"/>
                </a:lnTo>
                <a:lnTo>
                  <a:pt x="168" y="6"/>
                </a:lnTo>
                <a:lnTo>
                  <a:pt x="198" y="14"/>
                </a:lnTo>
                <a:lnTo>
                  <a:pt x="224" y="24"/>
                </a:lnTo>
                <a:lnTo>
                  <a:pt x="248" y="38"/>
                </a:lnTo>
                <a:lnTo>
                  <a:pt x="268" y="54"/>
                </a:lnTo>
                <a:lnTo>
                  <a:pt x="284" y="70"/>
                </a:lnTo>
                <a:lnTo>
                  <a:pt x="294" y="88"/>
                </a:lnTo>
                <a:lnTo>
                  <a:pt x="300" y="106"/>
                </a:lnTo>
                <a:lnTo>
                  <a:pt x="298" y="1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41" name="Rectangle 1057"/>
          <p:cNvSpPr>
            <a:spLocks noChangeArrowheads="1"/>
          </p:cNvSpPr>
          <p:nvPr/>
        </p:nvSpPr>
        <p:spPr bwMode="auto">
          <a:xfrm>
            <a:off x="1560689" y="1973264"/>
            <a:ext cx="2596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Helvetica" charset="0"/>
              </a:rPr>
              <a:t>CA</a:t>
            </a: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01442" name="Rectangle 1058"/>
          <p:cNvSpPr>
            <a:spLocks noChangeArrowheads="1"/>
          </p:cNvSpPr>
          <p:nvPr/>
        </p:nvSpPr>
        <p:spPr bwMode="auto">
          <a:xfrm>
            <a:off x="1751205" y="2312989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Helvetica" charset="0"/>
              </a:rPr>
              <a:t>PUT</a:t>
            </a: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01444" name="Freeform 1060"/>
          <p:cNvSpPr>
            <a:spLocks/>
          </p:cNvSpPr>
          <p:nvPr/>
        </p:nvSpPr>
        <p:spPr bwMode="auto">
          <a:xfrm>
            <a:off x="924282" y="2789271"/>
            <a:ext cx="1141588" cy="236537"/>
          </a:xfrm>
          <a:custGeom>
            <a:avLst/>
            <a:gdLst>
              <a:gd name="T0" fmla="*/ 1008 w 1008"/>
              <a:gd name="T1" fmla="*/ 24 h 200"/>
              <a:gd name="T2" fmla="*/ 704 w 1008"/>
              <a:gd name="T3" fmla="*/ 0 h 200"/>
              <a:gd name="T4" fmla="*/ 424 w 1008"/>
              <a:gd name="T5" fmla="*/ 0 h 200"/>
              <a:gd name="T6" fmla="*/ 240 w 1008"/>
              <a:gd name="T7" fmla="*/ 40 h 200"/>
              <a:gd name="T8" fmla="*/ 80 w 1008"/>
              <a:gd name="T9" fmla="*/ 120 h 200"/>
              <a:gd name="T10" fmla="*/ 0 w 1008"/>
              <a:gd name="T11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8" h="200">
                <a:moveTo>
                  <a:pt x="1008" y="24"/>
                </a:moveTo>
                <a:lnTo>
                  <a:pt x="704" y="0"/>
                </a:lnTo>
                <a:lnTo>
                  <a:pt x="424" y="0"/>
                </a:lnTo>
                <a:lnTo>
                  <a:pt x="240" y="40"/>
                </a:lnTo>
                <a:lnTo>
                  <a:pt x="80" y="120"/>
                </a:lnTo>
                <a:lnTo>
                  <a:pt x="0" y="200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45" name="Freeform 1061"/>
          <p:cNvSpPr>
            <a:spLocks/>
          </p:cNvSpPr>
          <p:nvPr/>
        </p:nvSpPr>
        <p:spPr bwMode="auto">
          <a:xfrm>
            <a:off x="1025882" y="2789271"/>
            <a:ext cx="1039988" cy="147637"/>
          </a:xfrm>
          <a:custGeom>
            <a:avLst/>
            <a:gdLst>
              <a:gd name="T0" fmla="*/ 918 w 918"/>
              <a:gd name="T1" fmla="*/ 24 h 124"/>
              <a:gd name="T2" fmla="*/ 918 w 918"/>
              <a:gd name="T3" fmla="*/ 24 h 124"/>
              <a:gd name="T4" fmla="*/ 880 w 918"/>
              <a:gd name="T5" fmla="*/ 22 h 124"/>
              <a:gd name="T6" fmla="*/ 844 w 918"/>
              <a:gd name="T7" fmla="*/ 18 h 124"/>
              <a:gd name="T8" fmla="*/ 810 w 918"/>
              <a:gd name="T9" fmla="*/ 16 h 124"/>
              <a:gd name="T10" fmla="*/ 776 w 918"/>
              <a:gd name="T11" fmla="*/ 14 h 124"/>
              <a:gd name="T12" fmla="*/ 744 w 918"/>
              <a:gd name="T13" fmla="*/ 12 h 124"/>
              <a:gd name="T14" fmla="*/ 714 w 918"/>
              <a:gd name="T15" fmla="*/ 10 h 124"/>
              <a:gd name="T16" fmla="*/ 684 w 918"/>
              <a:gd name="T17" fmla="*/ 8 h 124"/>
              <a:gd name="T18" fmla="*/ 656 w 918"/>
              <a:gd name="T19" fmla="*/ 6 h 124"/>
              <a:gd name="T20" fmla="*/ 628 w 918"/>
              <a:gd name="T21" fmla="*/ 4 h 124"/>
              <a:gd name="T22" fmla="*/ 602 w 918"/>
              <a:gd name="T23" fmla="*/ 4 h 124"/>
              <a:gd name="T24" fmla="*/ 578 w 918"/>
              <a:gd name="T25" fmla="*/ 2 h 124"/>
              <a:gd name="T26" fmla="*/ 554 w 918"/>
              <a:gd name="T27" fmla="*/ 2 h 124"/>
              <a:gd name="T28" fmla="*/ 532 w 918"/>
              <a:gd name="T29" fmla="*/ 0 h 124"/>
              <a:gd name="T30" fmla="*/ 512 w 918"/>
              <a:gd name="T31" fmla="*/ 0 h 124"/>
              <a:gd name="T32" fmla="*/ 492 w 918"/>
              <a:gd name="T33" fmla="*/ 0 h 124"/>
              <a:gd name="T34" fmla="*/ 474 w 918"/>
              <a:gd name="T35" fmla="*/ 0 h 124"/>
              <a:gd name="T36" fmla="*/ 474 w 918"/>
              <a:gd name="T37" fmla="*/ 0 h 124"/>
              <a:gd name="T38" fmla="*/ 440 w 918"/>
              <a:gd name="T39" fmla="*/ 0 h 124"/>
              <a:gd name="T40" fmla="*/ 408 w 918"/>
              <a:gd name="T41" fmla="*/ 2 h 124"/>
              <a:gd name="T42" fmla="*/ 376 w 918"/>
              <a:gd name="T43" fmla="*/ 2 h 124"/>
              <a:gd name="T44" fmla="*/ 346 w 918"/>
              <a:gd name="T45" fmla="*/ 6 h 124"/>
              <a:gd name="T46" fmla="*/ 318 w 918"/>
              <a:gd name="T47" fmla="*/ 8 h 124"/>
              <a:gd name="T48" fmla="*/ 292 w 918"/>
              <a:gd name="T49" fmla="*/ 12 h 124"/>
              <a:gd name="T50" fmla="*/ 266 w 918"/>
              <a:gd name="T51" fmla="*/ 16 h 124"/>
              <a:gd name="T52" fmla="*/ 242 w 918"/>
              <a:gd name="T53" fmla="*/ 20 h 124"/>
              <a:gd name="T54" fmla="*/ 242 w 918"/>
              <a:gd name="T55" fmla="*/ 20 h 124"/>
              <a:gd name="T56" fmla="*/ 196 w 918"/>
              <a:gd name="T57" fmla="*/ 32 h 124"/>
              <a:gd name="T58" fmla="*/ 154 w 918"/>
              <a:gd name="T59" fmla="*/ 46 h 124"/>
              <a:gd name="T60" fmla="*/ 110 w 918"/>
              <a:gd name="T61" fmla="*/ 62 h 124"/>
              <a:gd name="T62" fmla="*/ 70 w 918"/>
              <a:gd name="T63" fmla="*/ 80 h 124"/>
              <a:gd name="T64" fmla="*/ 70 w 918"/>
              <a:gd name="T65" fmla="*/ 80 h 124"/>
              <a:gd name="T66" fmla="*/ 50 w 918"/>
              <a:gd name="T67" fmla="*/ 90 h 124"/>
              <a:gd name="T68" fmla="*/ 30 w 918"/>
              <a:gd name="T69" fmla="*/ 102 h 124"/>
              <a:gd name="T70" fmla="*/ 10 w 918"/>
              <a:gd name="T71" fmla="*/ 116 h 124"/>
              <a:gd name="T72" fmla="*/ 0 w 918"/>
              <a:gd name="T73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8" h="124">
                <a:moveTo>
                  <a:pt x="918" y="24"/>
                </a:moveTo>
                <a:lnTo>
                  <a:pt x="918" y="24"/>
                </a:lnTo>
                <a:lnTo>
                  <a:pt x="880" y="22"/>
                </a:lnTo>
                <a:lnTo>
                  <a:pt x="844" y="18"/>
                </a:lnTo>
                <a:lnTo>
                  <a:pt x="810" y="16"/>
                </a:lnTo>
                <a:lnTo>
                  <a:pt x="776" y="14"/>
                </a:lnTo>
                <a:lnTo>
                  <a:pt x="744" y="12"/>
                </a:lnTo>
                <a:lnTo>
                  <a:pt x="714" y="10"/>
                </a:lnTo>
                <a:lnTo>
                  <a:pt x="684" y="8"/>
                </a:lnTo>
                <a:lnTo>
                  <a:pt x="656" y="6"/>
                </a:lnTo>
                <a:lnTo>
                  <a:pt x="628" y="4"/>
                </a:lnTo>
                <a:lnTo>
                  <a:pt x="602" y="4"/>
                </a:lnTo>
                <a:lnTo>
                  <a:pt x="578" y="2"/>
                </a:lnTo>
                <a:lnTo>
                  <a:pt x="554" y="2"/>
                </a:lnTo>
                <a:lnTo>
                  <a:pt x="532" y="0"/>
                </a:lnTo>
                <a:lnTo>
                  <a:pt x="512" y="0"/>
                </a:lnTo>
                <a:lnTo>
                  <a:pt x="492" y="0"/>
                </a:lnTo>
                <a:lnTo>
                  <a:pt x="474" y="0"/>
                </a:lnTo>
                <a:lnTo>
                  <a:pt x="474" y="0"/>
                </a:lnTo>
                <a:lnTo>
                  <a:pt x="440" y="0"/>
                </a:lnTo>
                <a:lnTo>
                  <a:pt x="408" y="2"/>
                </a:lnTo>
                <a:lnTo>
                  <a:pt x="376" y="2"/>
                </a:lnTo>
                <a:lnTo>
                  <a:pt x="346" y="6"/>
                </a:lnTo>
                <a:lnTo>
                  <a:pt x="318" y="8"/>
                </a:lnTo>
                <a:lnTo>
                  <a:pt x="292" y="12"/>
                </a:lnTo>
                <a:lnTo>
                  <a:pt x="266" y="16"/>
                </a:lnTo>
                <a:lnTo>
                  <a:pt x="242" y="20"/>
                </a:lnTo>
                <a:lnTo>
                  <a:pt x="242" y="20"/>
                </a:lnTo>
                <a:lnTo>
                  <a:pt x="196" y="32"/>
                </a:lnTo>
                <a:lnTo>
                  <a:pt x="154" y="46"/>
                </a:lnTo>
                <a:lnTo>
                  <a:pt x="110" y="62"/>
                </a:lnTo>
                <a:lnTo>
                  <a:pt x="70" y="80"/>
                </a:lnTo>
                <a:lnTo>
                  <a:pt x="70" y="80"/>
                </a:lnTo>
                <a:lnTo>
                  <a:pt x="50" y="90"/>
                </a:lnTo>
                <a:lnTo>
                  <a:pt x="30" y="102"/>
                </a:lnTo>
                <a:lnTo>
                  <a:pt x="10" y="116"/>
                </a:lnTo>
                <a:lnTo>
                  <a:pt x="0" y="124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46" name="Arc 1062"/>
          <p:cNvSpPr>
            <a:spLocks/>
          </p:cNvSpPr>
          <p:nvPr/>
        </p:nvSpPr>
        <p:spPr bwMode="auto">
          <a:xfrm>
            <a:off x="860794" y="2836863"/>
            <a:ext cx="269523" cy="284162"/>
          </a:xfrm>
          <a:custGeom>
            <a:avLst/>
            <a:gdLst>
              <a:gd name="G0" fmla="+- 0 0 0"/>
              <a:gd name="G1" fmla="+- 18664 0 0"/>
              <a:gd name="G2" fmla="+- 21600 0 0"/>
              <a:gd name="T0" fmla="*/ 10872 w 20283"/>
              <a:gd name="T1" fmla="*/ 0 h 18664"/>
              <a:gd name="T2" fmla="*/ 20283 w 20283"/>
              <a:gd name="T3" fmla="*/ 11239 h 18664"/>
              <a:gd name="T4" fmla="*/ 0 w 20283"/>
              <a:gd name="T5" fmla="*/ 18664 h 18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83" h="18664" fill="none" extrusionOk="0">
                <a:moveTo>
                  <a:pt x="10872" y="-1"/>
                </a:moveTo>
                <a:cubicBezTo>
                  <a:pt x="15223" y="2534"/>
                  <a:pt x="18552" y="6509"/>
                  <a:pt x="20283" y="11238"/>
                </a:cubicBezTo>
              </a:path>
              <a:path w="20283" h="18664" stroke="0" extrusionOk="0">
                <a:moveTo>
                  <a:pt x="10872" y="-1"/>
                </a:moveTo>
                <a:cubicBezTo>
                  <a:pt x="15223" y="2534"/>
                  <a:pt x="18552" y="6509"/>
                  <a:pt x="20283" y="11238"/>
                </a:cubicBezTo>
                <a:lnTo>
                  <a:pt x="0" y="1866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47" name="Freeform 1063"/>
          <p:cNvSpPr>
            <a:spLocks/>
          </p:cNvSpPr>
          <p:nvPr/>
        </p:nvSpPr>
        <p:spPr bwMode="auto">
          <a:xfrm>
            <a:off x="660400" y="2289208"/>
            <a:ext cx="1632656" cy="576263"/>
          </a:xfrm>
          <a:custGeom>
            <a:avLst/>
            <a:gdLst>
              <a:gd name="T0" fmla="*/ 1440 w 1440"/>
              <a:gd name="T1" fmla="*/ 488 h 488"/>
              <a:gd name="T2" fmla="*/ 1200 w 1440"/>
              <a:gd name="T3" fmla="*/ 440 h 488"/>
              <a:gd name="T4" fmla="*/ 968 w 1440"/>
              <a:gd name="T5" fmla="*/ 424 h 488"/>
              <a:gd name="T6" fmla="*/ 576 w 1440"/>
              <a:gd name="T7" fmla="*/ 392 h 488"/>
              <a:gd name="T8" fmla="*/ 320 w 1440"/>
              <a:gd name="T9" fmla="*/ 312 h 488"/>
              <a:gd name="T10" fmla="*/ 168 w 1440"/>
              <a:gd name="T11" fmla="*/ 240 h 488"/>
              <a:gd name="T12" fmla="*/ 8 w 1440"/>
              <a:gd name="T13" fmla="*/ 48 h 488"/>
              <a:gd name="T14" fmla="*/ 0 w 1440"/>
              <a:gd name="T15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0" h="488">
                <a:moveTo>
                  <a:pt x="1440" y="488"/>
                </a:moveTo>
                <a:lnTo>
                  <a:pt x="1200" y="440"/>
                </a:lnTo>
                <a:lnTo>
                  <a:pt x="968" y="424"/>
                </a:lnTo>
                <a:lnTo>
                  <a:pt x="576" y="392"/>
                </a:lnTo>
                <a:lnTo>
                  <a:pt x="320" y="312"/>
                </a:lnTo>
                <a:lnTo>
                  <a:pt x="168" y="240"/>
                </a:lnTo>
                <a:lnTo>
                  <a:pt x="8" y="48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48" name="Freeform 1064"/>
          <p:cNvSpPr>
            <a:spLocks/>
          </p:cNvSpPr>
          <p:nvPr/>
        </p:nvSpPr>
        <p:spPr bwMode="auto">
          <a:xfrm>
            <a:off x="726739" y="2409858"/>
            <a:ext cx="1566333" cy="455613"/>
          </a:xfrm>
          <a:custGeom>
            <a:avLst/>
            <a:gdLst>
              <a:gd name="T0" fmla="*/ 1382 w 1382"/>
              <a:gd name="T1" fmla="*/ 386 h 386"/>
              <a:gd name="T2" fmla="*/ 1382 w 1382"/>
              <a:gd name="T3" fmla="*/ 386 h 386"/>
              <a:gd name="T4" fmla="*/ 1324 w 1382"/>
              <a:gd name="T5" fmla="*/ 374 h 386"/>
              <a:gd name="T6" fmla="*/ 1270 w 1382"/>
              <a:gd name="T7" fmla="*/ 364 h 386"/>
              <a:gd name="T8" fmla="*/ 1220 w 1382"/>
              <a:gd name="T9" fmla="*/ 356 h 386"/>
              <a:gd name="T10" fmla="*/ 1174 w 1382"/>
              <a:gd name="T11" fmla="*/ 348 h 386"/>
              <a:gd name="T12" fmla="*/ 1130 w 1382"/>
              <a:gd name="T13" fmla="*/ 342 h 386"/>
              <a:gd name="T14" fmla="*/ 1092 w 1382"/>
              <a:gd name="T15" fmla="*/ 336 h 386"/>
              <a:gd name="T16" fmla="*/ 1056 w 1382"/>
              <a:gd name="T17" fmla="*/ 332 h 386"/>
              <a:gd name="T18" fmla="*/ 1026 w 1382"/>
              <a:gd name="T19" fmla="*/ 330 h 386"/>
              <a:gd name="T20" fmla="*/ 1026 w 1382"/>
              <a:gd name="T21" fmla="*/ 330 h 386"/>
              <a:gd name="T22" fmla="*/ 996 w 1382"/>
              <a:gd name="T23" fmla="*/ 328 h 386"/>
              <a:gd name="T24" fmla="*/ 964 w 1382"/>
              <a:gd name="T25" fmla="*/ 326 h 386"/>
              <a:gd name="T26" fmla="*/ 928 w 1382"/>
              <a:gd name="T27" fmla="*/ 322 h 386"/>
              <a:gd name="T28" fmla="*/ 890 w 1382"/>
              <a:gd name="T29" fmla="*/ 320 h 386"/>
              <a:gd name="T30" fmla="*/ 850 w 1382"/>
              <a:gd name="T31" fmla="*/ 316 h 386"/>
              <a:gd name="T32" fmla="*/ 808 w 1382"/>
              <a:gd name="T33" fmla="*/ 314 h 386"/>
              <a:gd name="T34" fmla="*/ 762 w 1382"/>
              <a:gd name="T35" fmla="*/ 310 h 386"/>
              <a:gd name="T36" fmla="*/ 714 w 1382"/>
              <a:gd name="T37" fmla="*/ 306 h 386"/>
              <a:gd name="T38" fmla="*/ 714 w 1382"/>
              <a:gd name="T39" fmla="*/ 306 h 386"/>
              <a:gd name="T40" fmla="*/ 666 w 1382"/>
              <a:gd name="T41" fmla="*/ 302 h 386"/>
              <a:gd name="T42" fmla="*/ 620 w 1382"/>
              <a:gd name="T43" fmla="*/ 296 h 386"/>
              <a:gd name="T44" fmla="*/ 576 w 1382"/>
              <a:gd name="T45" fmla="*/ 290 h 386"/>
              <a:gd name="T46" fmla="*/ 536 w 1382"/>
              <a:gd name="T47" fmla="*/ 284 h 386"/>
              <a:gd name="T48" fmla="*/ 496 w 1382"/>
              <a:gd name="T49" fmla="*/ 276 h 386"/>
              <a:gd name="T50" fmla="*/ 458 w 1382"/>
              <a:gd name="T51" fmla="*/ 268 h 386"/>
              <a:gd name="T52" fmla="*/ 424 w 1382"/>
              <a:gd name="T53" fmla="*/ 260 h 386"/>
              <a:gd name="T54" fmla="*/ 390 w 1382"/>
              <a:gd name="T55" fmla="*/ 250 h 386"/>
              <a:gd name="T56" fmla="*/ 390 w 1382"/>
              <a:gd name="T57" fmla="*/ 250 h 386"/>
              <a:gd name="T58" fmla="*/ 358 w 1382"/>
              <a:gd name="T59" fmla="*/ 240 h 386"/>
              <a:gd name="T60" fmla="*/ 330 w 1382"/>
              <a:gd name="T61" fmla="*/ 230 h 386"/>
              <a:gd name="T62" fmla="*/ 302 w 1382"/>
              <a:gd name="T63" fmla="*/ 220 h 386"/>
              <a:gd name="T64" fmla="*/ 276 w 1382"/>
              <a:gd name="T65" fmla="*/ 212 h 386"/>
              <a:gd name="T66" fmla="*/ 250 w 1382"/>
              <a:gd name="T67" fmla="*/ 202 h 386"/>
              <a:gd name="T68" fmla="*/ 228 w 1382"/>
              <a:gd name="T69" fmla="*/ 192 h 386"/>
              <a:gd name="T70" fmla="*/ 206 w 1382"/>
              <a:gd name="T71" fmla="*/ 184 h 386"/>
              <a:gd name="T72" fmla="*/ 186 w 1382"/>
              <a:gd name="T73" fmla="*/ 174 h 386"/>
              <a:gd name="T74" fmla="*/ 186 w 1382"/>
              <a:gd name="T75" fmla="*/ 174 h 386"/>
              <a:gd name="T76" fmla="*/ 166 w 1382"/>
              <a:gd name="T77" fmla="*/ 164 h 386"/>
              <a:gd name="T78" fmla="*/ 148 w 1382"/>
              <a:gd name="T79" fmla="*/ 152 h 386"/>
              <a:gd name="T80" fmla="*/ 128 w 1382"/>
              <a:gd name="T81" fmla="*/ 138 h 386"/>
              <a:gd name="T82" fmla="*/ 110 w 1382"/>
              <a:gd name="T83" fmla="*/ 124 h 386"/>
              <a:gd name="T84" fmla="*/ 90 w 1382"/>
              <a:gd name="T85" fmla="*/ 106 h 386"/>
              <a:gd name="T86" fmla="*/ 70 w 1382"/>
              <a:gd name="T87" fmla="*/ 86 h 386"/>
              <a:gd name="T88" fmla="*/ 50 w 1382"/>
              <a:gd name="T89" fmla="*/ 66 h 386"/>
              <a:gd name="T90" fmla="*/ 30 w 1382"/>
              <a:gd name="T91" fmla="*/ 42 h 386"/>
              <a:gd name="T92" fmla="*/ 30 w 1382"/>
              <a:gd name="T93" fmla="*/ 42 h 386"/>
              <a:gd name="T94" fmla="*/ 12 w 1382"/>
              <a:gd name="T95" fmla="*/ 18 h 386"/>
              <a:gd name="T96" fmla="*/ 0 w 1382"/>
              <a:gd name="T9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82" h="386">
                <a:moveTo>
                  <a:pt x="1382" y="386"/>
                </a:moveTo>
                <a:lnTo>
                  <a:pt x="1382" y="386"/>
                </a:lnTo>
                <a:lnTo>
                  <a:pt x="1324" y="374"/>
                </a:lnTo>
                <a:lnTo>
                  <a:pt x="1270" y="364"/>
                </a:lnTo>
                <a:lnTo>
                  <a:pt x="1220" y="356"/>
                </a:lnTo>
                <a:lnTo>
                  <a:pt x="1174" y="348"/>
                </a:lnTo>
                <a:lnTo>
                  <a:pt x="1130" y="342"/>
                </a:lnTo>
                <a:lnTo>
                  <a:pt x="1092" y="336"/>
                </a:lnTo>
                <a:lnTo>
                  <a:pt x="1056" y="332"/>
                </a:lnTo>
                <a:lnTo>
                  <a:pt x="1026" y="330"/>
                </a:lnTo>
                <a:lnTo>
                  <a:pt x="1026" y="330"/>
                </a:lnTo>
                <a:lnTo>
                  <a:pt x="996" y="328"/>
                </a:lnTo>
                <a:lnTo>
                  <a:pt x="964" y="326"/>
                </a:lnTo>
                <a:lnTo>
                  <a:pt x="928" y="322"/>
                </a:lnTo>
                <a:lnTo>
                  <a:pt x="890" y="320"/>
                </a:lnTo>
                <a:lnTo>
                  <a:pt x="850" y="316"/>
                </a:lnTo>
                <a:lnTo>
                  <a:pt x="808" y="314"/>
                </a:lnTo>
                <a:lnTo>
                  <a:pt x="762" y="310"/>
                </a:lnTo>
                <a:lnTo>
                  <a:pt x="714" y="306"/>
                </a:lnTo>
                <a:lnTo>
                  <a:pt x="714" y="306"/>
                </a:lnTo>
                <a:lnTo>
                  <a:pt x="666" y="302"/>
                </a:lnTo>
                <a:lnTo>
                  <a:pt x="620" y="296"/>
                </a:lnTo>
                <a:lnTo>
                  <a:pt x="576" y="290"/>
                </a:lnTo>
                <a:lnTo>
                  <a:pt x="536" y="284"/>
                </a:lnTo>
                <a:lnTo>
                  <a:pt x="496" y="276"/>
                </a:lnTo>
                <a:lnTo>
                  <a:pt x="458" y="268"/>
                </a:lnTo>
                <a:lnTo>
                  <a:pt x="424" y="260"/>
                </a:lnTo>
                <a:lnTo>
                  <a:pt x="390" y="250"/>
                </a:lnTo>
                <a:lnTo>
                  <a:pt x="390" y="250"/>
                </a:lnTo>
                <a:lnTo>
                  <a:pt x="358" y="240"/>
                </a:lnTo>
                <a:lnTo>
                  <a:pt x="330" y="230"/>
                </a:lnTo>
                <a:lnTo>
                  <a:pt x="302" y="220"/>
                </a:lnTo>
                <a:lnTo>
                  <a:pt x="276" y="212"/>
                </a:lnTo>
                <a:lnTo>
                  <a:pt x="250" y="202"/>
                </a:lnTo>
                <a:lnTo>
                  <a:pt x="228" y="192"/>
                </a:lnTo>
                <a:lnTo>
                  <a:pt x="206" y="184"/>
                </a:lnTo>
                <a:lnTo>
                  <a:pt x="186" y="174"/>
                </a:lnTo>
                <a:lnTo>
                  <a:pt x="186" y="174"/>
                </a:lnTo>
                <a:lnTo>
                  <a:pt x="166" y="164"/>
                </a:lnTo>
                <a:lnTo>
                  <a:pt x="148" y="152"/>
                </a:lnTo>
                <a:lnTo>
                  <a:pt x="128" y="138"/>
                </a:lnTo>
                <a:lnTo>
                  <a:pt x="110" y="124"/>
                </a:lnTo>
                <a:lnTo>
                  <a:pt x="90" y="106"/>
                </a:lnTo>
                <a:lnTo>
                  <a:pt x="70" y="86"/>
                </a:lnTo>
                <a:lnTo>
                  <a:pt x="50" y="66"/>
                </a:lnTo>
                <a:lnTo>
                  <a:pt x="30" y="42"/>
                </a:lnTo>
                <a:lnTo>
                  <a:pt x="30" y="42"/>
                </a:lnTo>
                <a:lnTo>
                  <a:pt x="12" y="18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49" name="Arc 1065"/>
          <p:cNvSpPr>
            <a:spLocks/>
          </p:cNvSpPr>
          <p:nvPr/>
        </p:nvSpPr>
        <p:spPr bwMode="auto">
          <a:xfrm>
            <a:off x="670278" y="2271746"/>
            <a:ext cx="141111" cy="2063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6489 w 16489"/>
              <a:gd name="T1" fmla="*/ 13952 h 21598"/>
              <a:gd name="T2" fmla="*/ 303 w 16489"/>
              <a:gd name="T3" fmla="*/ 21598 h 21598"/>
              <a:gd name="T4" fmla="*/ 0 w 16489"/>
              <a:gd name="T5" fmla="*/ 0 h 2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89" h="21598" fill="none" extrusionOk="0">
                <a:moveTo>
                  <a:pt x="16489" y="13952"/>
                </a:moveTo>
                <a:cubicBezTo>
                  <a:pt x="12453" y="18721"/>
                  <a:pt x="6550" y="21510"/>
                  <a:pt x="302" y="21597"/>
                </a:cubicBezTo>
              </a:path>
              <a:path w="16489" h="21598" stroke="0" extrusionOk="0">
                <a:moveTo>
                  <a:pt x="16489" y="13952"/>
                </a:moveTo>
                <a:cubicBezTo>
                  <a:pt x="12453" y="18721"/>
                  <a:pt x="6550" y="21510"/>
                  <a:pt x="302" y="2159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50" name="Freeform 1066"/>
          <p:cNvSpPr>
            <a:spLocks/>
          </p:cNvSpPr>
          <p:nvPr/>
        </p:nvSpPr>
        <p:spPr bwMode="auto">
          <a:xfrm>
            <a:off x="1176883" y="1743075"/>
            <a:ext cx="1052689" cy="1122363"/>
          </a:xfrm>
          <a:custGeom>
            <a:avLst/>
            <a:gdLst>
              <a:gd name="T0" fmla="*/ 928 w 928"/>
              <a:gd name="T1" fmla="*/ 952 h 952"/>
              <a:gd name="T2" fmla="*/ 784 w 928"/>
              <a:gd name="T3" fmla="*/ 904 h 952"/>
              <a:gd name="T4" fmla="*/ 568 w 928"/>
              <a:gd name="T5" fmla="*/ 888 h 952"/>
              <a:gd name="T6" fmla="*/ 368 w 928"/>
              <a:gd name="T7" fmla="*/ 824 h 952"/>
              <a:gd name="T8" fmla="*/ 192 w 928"/>
              <a:gd name="T9" fmla="*/ 680 h 952"/>
              <a:gd name="T10" fmla="*/ 64 w 928"/>
              <a:gd name="T11" fmla="*/ 496 h 952"/>
              <a:gd name="T12" fmla="*/ 8 w 928"/>
              <a:gd name="T13" fmla="*/ 336 h 952"/>
              <a:gd name="T14" fmla="*/ 0 w 928"/>
              <a:gd name="T15" fmla="*/ 48 h 952"/>
              <a:gd name="T16" fmla="*/ 16 w 928"/>
              <a:gd name="T17" fmla="*/ 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8" h="952">
                <a:moveTo>
                  <a:pt x="928" y="952"/>
                </a:moveTo>
                <a:lnTo>
                  <a:pt x="784" y="904"/>
                </a:lnTo>
                <a:lnTo>
                  <a:pt x="568" y="888"/>
                </a:lnTo>
                <a:lnTo>
                  <a:pt x="368" y="824"/>
                </a:lnTo>
                <a:lnTo>
                  <a:pt x="192" y="680"/>
                </a:lnTo>
                <a:lnTo>
                  <a:pt x="64" y="496"/>
                </a:lnTo>
                <a:lnTo>
                  <a:pt x="8" y="336"/>
                </a:lnTo>
                <a:lnTo>
                  <a:pt x="0" y="48"/>
                </a:lnTo>
                <a:lnTo>
                  <a:pt x="16" y="0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51" name="Freeform 1067"/>
          <p:cNvSpPr>
            <a:spLocks/>
          </p:cNvSpPr>
          <p:nvPr/>
        </p:nvSpPr>
        <p:spPr bwMode="auto">
          <a:xfrm>
            <a:off x="1182514" y="1881188"/>
            <a:ext cx="1047044" cy="984250"/>
          </a:xfrm>
          <a:custGeom>
            <a:avLst/>
            <a:gdLst>
              <a:gd name="T0" fmla="*/ 924 w 924"/>
              <a:gd name="T1" fmla="*/ 834 h 834"/>
              <a:gd name="T2" fmla="*/ 924 w 924"/>
              <a:gd name="T3" fmla="*/ 834 h 834"/>
              <a:gd name="T4" fmla="*/ 888 w 924"/>
              <a:gd name="T5" fmla="*/ 822 h 834"/>
              <a:gd name="T6" fmla="*/ 854 w 924"/>
              <a:gd name="T7" fmla="*/ 812 h 834"/>
              <a:gd name="T8" fmla="*/ 822 w 924"/>
              <a:gd name="T9" fmla="*/ 804 h 834"/>
              <a:gd name="T10" fmla="*/ 790 w 924"/>
              <a:gd name="T11" fmla="*/ 796 h 834"/>
              <a:gd name="T12" fmla="*/ 758 w 924"/>
              <a:gd name="T13" fmla="*/ 790 h 834"/>
              <a:gd name="T14" fmla="*/ 728 w 924"/>
              <a:gd name="T15" fmla="*/ 784 h 834"/>
              <a:gd name="T16" fmla="*/ 700 w 924"/>
              <a:gd name="T17" fmla="*/ 780 h 834"/>
              <a:gd name="T18" fmla="*/ 672 w 924"/>
              <a:gd name="T19" fmla="*/ 778 h 834"/>
              <a:gd name="T20" fmla="*/ 672 w 924"/>
              <a:gd name="T21" fmla="*/ 778 h 834"/>
              <a:gd name="T22" fmla="*/ 618 w 924"/>
              <a:gd name="T23" fmla="*/ 772 h 834"/>
              <a:gd name="T24" fmla="*/ 566 w 924"/>
              <a:gd name="T25" fmla="*/ 764 h 834"/>
              <a:gd name="T26" fmla="*/ 514 w 924"/>
              <a:gd name="T27" fmla="*/ 752 h 834"/>
              <a:gd name="T28" fmla="*/ 464 w 924"/>
              <a:gd name="T29" fmla="*/ 738 h 834"/>
              <a:gd name="T30" fmla="*/ 464 w 924"/>
              <a:gd name="T31" fmla="*/ 738 h 834"/>
              <a:gd name="T32" fmla="*/ 440 w 924"/>
              <a:gd name="T33" fmla="*/ 730 h 834"/>
              <a:gd name="T34" fmla="*/ 414 w 924"/>
              <a:gd name="T35" fmla="*/ 720 h 834"/>
              <a:gd name="T36" fmla="*/ 390 w 924"/>
              <a:gd name="T37" fmla="*/ 708 h 834"/>
              <a:gd name="T38" fmla="*/ 368 w 924"/>
              <a:gd name="T39" fmla="*/ 696 h 834"/>
              <a:gd name="T40" fmla="*/ 344 w 924"/>
              <a:gd name="T41" fmla="*/ 682 h 834"/>
              <a:gd name="T42" fmla="*/ 320 w 924"/>
              <a:gd name="T43" fmla="*/ 668 h 834"/>
              <a:gd name="T44" fmla="*/ 298 w 924"/>
              <a:gd name="T45" fmla="*/ 652 h 834"/>
              <a:gd name="T46" fmla="*/ 276 w 924"/>
              <a:gd name="T47" fmla="*/ 634 h 834"/>
              <a:gd name="T48" fmla="*/ 276 w 924"/>
              <a:gd name="T49" fmla="*/ 634 h 834"/>
              <a:gd name="T50" fmla="*/ 234 w 924"/>
              <a:gd name="T51" fmla="*/ 596 h 834"/>
              <a:gd name="T52" fmla="*/ 194 w 924"/>
              <a:gd name="T53" fmla="*/ 558 h 834"/>
              <a:gd name="T54" fmla="*/ 158 w 924"/>
              <a:gd name="T55" fmla="*/ 514 h 834"/>
              <a:gd name="T56" fmla="*/ 124 w 924"/>
              <a:gd name="T57" fmla="*/ 470 h 834"/>
              <a:gd name="T58" fmla="*/ 124 w 924"/>
              <a:gd name="T59" fmla="*/ 470 h 834"/>
              <a:gd name="T60" fmla="*/ 108 w 924"/>
              <a:gd name="T61" fmla="*/ 448 h 834"/>
              <a:gd name="T62" fmla="*/ 94 w 924"/>
              <a:gd name="T63" fmla="*/ 424 h 834"/>
              <a:gd name="T64" fmla="*/ 82 w 924"/>
              <a:gd name="T65" fmla="*/ 402 h 834"/>
              <a:gd name="T66" fmla="*/ 70 w 924"/>
              <a:gd name="T67" fmla="*/ 382 h 834"/>
              <a:gd name="T68" fmla="*/ 58 w 924"/>
              <a:gd name="T69" fmla="*/ 360 h 834"/>
              <a:gd name="T70" fmla="*/ 48 w 924"/>
              <a:gd name="T71" fmla="*/ 338 h 834"/>
              <a:gd name="T72" fmla="*/ 40 w 924"/>
              <a:gd name="T73" fmla="*/ 318 h 834"/>
              <a:gd name="T74" fmla="*/ 32 w 924"/>
              <a:gd name="T75" fmla="*/ 298 h 834"/>
              <a:gd name="T76" fmla="*/ 32 w 924"/>
              <a:gd name="T77" fmla="*/ 298 h 834"/>
              <a:gd name="T78" fmla="*/ 26 w 924"/>
              <a:gd name="T79" fmla="*/ 278 h 834"/>
              <a:gd name="T80" fmla="*/ 20 w 924"/>
              <a:gd name="T81" fmla="*/ 254 h 834"/>
              <a:gd name="T82" fmla="*/ 14 w 924"/>
              <a:gd name="T83" fmla="*/ 230 h 834"/>
              <a:gd name="T84" fmla="*/ 10 w 924"/>
              <a:gd name="T85" fmla="*/ 202 h 834"/>
              <a:gd name="T86" fmla="*/ 6 w 924"/>
              <a:gd name="T87" fmla="*/ 174 h 834"/>
              <a:gd name="T88" fmla="*/ 4 w 924"/>
              <a:gd name="T89" fmla="*/ 142 h 834"/>
              <a:gd name="T90" fmla="*/ 2 w 924"/>
              <a:gd name="T91" fmla="*/ 110 h 834"/>
              <a:gd name="T92" fmla="*/ 0 w 924"/>
              <a:gd name="T93" fmla="*/ 74 h 834"/>
              <a:gd name="T94" fmla="*/ 0 w 924"/>
              <a:gd name="T95" fmla="*/ 74 h 834"/>
              <a:gd name="T96" fmla="*/ 0 w 924"/>
              <a:gd name="T97" fmla="*/ 40 h 834"/>
              <a:gd name="T98" fmla="*/ 0 w 924"/>
              <a:gd name="T99" fmla="*/ 8 h 834"/>
              <a:gd name="T100" fmla="*/ 0 w 924"/>
              <a:gd name="T101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4" h="834">
                <a:moveTo>
                  <a:pt x="924" y="834"/>
                </a:moveTo>
                <a:lnTo>
                  <a:pt x="924" y="834"/>
                </a:lnTo>
                <a:lnTo>
                  <a:pt x="888" y="822"/>
                </a:lnTo>
                <a:lnTo>
                  <a:pt x="854" y="812"/>
                </a:lnTo>
                <a:lnTo>
                  <a:pt x="822" y="804"/>
                </a:lnTo>
                <a:lnTo>
                  <a:pt x="790" y="796"/>
                </a:lnTo>
                <a:lnTo>
                  <a:pt x="758" y="790"/>
                </a:lnTo>
                <a:lnTo>
                  <a:pt x="728" y="784"/>
                </a:lnTo>
                <a:lnTo>
                  <a:pt x="700" y="780"/>
                </a:lnTo>
                <a:lnTo>
                  <a:pt x="672" y="778"/>
                </a:lnTo>
                <a:lnTo>
                  <a:pt x="672" y="778"/>
                </a:lnTo>
                <a:lnTo>
                  <a:pt x="618" y="772"/>
                </a:lnTo>
                <a:lnTo>
                  <a:pt x="566" y="764"/>
                </a:lnTo>
                <a:lnTo>
                  <a:pt x="514" y="752"/>
                </a:lnTo>
                <a:lnTo>
                  <a:pt x="464" y="738"/>
                </a:lnTo>
                <a:lnTo>
                  <a:pt x="464" y="738"/>
                </a:lnTo>
                <a:lnTo>
                  <a:pt x="440" y="730"/>
                </a:lnTo>
                <a:lnTo>
                  <a:pt x="414" y="720"/>
                </a:lnTo>
                <a:lnTo>
                  <a:pt x="390" y="708"/>
                </a:lnTo>
                <a:lnTo>
                  <a:pt x="368" y="696"/>
                </a:lnTo>
                <a:lnTo>
                  <a:pt x="344" y="682"/>
                </a:lnTo>
                <a:lnTo>
                  <a:pt x="320" y="668"/>
                </a:lnTo>
                <a:lnTo>
                  <a:pt x="298" y="652"/>
                </a:lnTo>
                <a:lnTo>
                  <a:pt x="276" y="634"/>
                </a:lnTo>
                <a:lnTo>
                  <a:pt x="276" y="634"/>
                </a:lnTo>
                <a:lnTo>
                  <a:pt x="234" y="596"/>
                </a:lnTo>
                <a:lnTo>
                  <a:pt x="194" y="558"/>
                </a:lnTo>
                <a:lnTo>
                  <a:pt x="158" y="514"/>
                </a:lnTo>
                <a:lnTo>
                  <a:pt x="124" y="470"/>
                </a:lnTo>
                <a:lnTo>
                  <a:pt x="124" y="470"/>
                </a:lnTo>
                <a:lnTo>
                  <a:pt x="108" y="448"/>
                </a:lnTo>
                <a:lnTo>
                  <a:pt x="94" y="424"/>
                </a:lnTo>
                <a:lnTo>
                  <a:pt x="82" y="402"/>
                </a:lnTo>
                <a:lnTo>
                  <a:pt x="70" y="382"/>
                </a:lnTo>
                <a:lnTo>
                  <a:pt x="58" y="360"/>
                </a:lnTo>
                <a:lnTo>
                  <a:pt x="48" y="338"/>
                </a:lnTo>
                <a:lnTo>
                  <a:pt x="40" y="318"/>
                </a:lnTo>
                <a:lnTo>
                  <a:pt x="32" y="298"/>
                </a:lnTo>
                <a:lnTo>
                  <a:pt x="32" y="298"/>
                </a:lnTo>
                <a:lnTo>
                  <a:pt x="26" y="278"/>
                </a:lnTo>
                <a:lnTo>
                  <a:pt x="20" y="254"/>
                </a:lnTo>
                <a:lnTo>
                  <a:pt x="14" y="230"/>
                </a:lnTo>
                <a:lnTo>
                  <a:pt x="10" y="202"/>
                </a:lnTo>
                <a:lnTo>
                  <a:pt x="6" y="174"/>
                </a:lnTo>
                <a:lnTo>
                  <a:pt x="4" y="142"/>
                </a:lnTo>
                <a:lnTo>
                  <a:pt x="2" y="110"/>
                </a:lnTo>
                <a:lnTo>
                  <a:pt x="0" y="74"/>
                </a:lnTo>
                <a:lnTo>
                  <a:pt x="0" y="74"/>
                </a:lnTo>
                <a:lnTo>
                  <a:pt x="0" y="40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52" name="Arc 1068"/>
          <p:cNvSpPr>
            <a:spLocks/>
          </p:cNvSpPr>
          <p:nvPr/>
        </p:nvSpPr>
        <p:spPr bwMode="auto">
          <a:xfrm>
            <a:off x="1099256" y="1704975"/>
            <a:ext cx="196144" cy="179388"/>
          </a:xfrm>
          <a:custGeom>
            <a:avLst/>
            <a:gdLst>
              <a:gd name="G0" fmla="+- 9074 0 0"/>
              <a:gd name="G1" fmla="+- 0 0 0"/>
              <a:gd name="G2" fmla="+- 21600 0 0"/>
              <a:gd name="T0" fmla="*/ 14695 w 14695"/>
              <a:gd name="T1" fmla="*/ 20855 h 21600"/>
              <a:gd name="T2" fmla="*/ 0 w 14695"/>
              <a:gd name="T3" fmla="*/ 19601 h 21600"/>
              <a:gd name="T4" fmla="*/ 9074 w 1469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95" h="21600" fill="none" extrusionOk="0">
                <a:moveTo>
                  <a:pt x="14695" y="20855"/>
                </a:moveTo>
                <a:cubicBezTo>
                  <a:pt x="12862" y="21349"/>
                  <a:pt x="10972" y="21599"/>
                  <a:pt x="9074" y="21600"/>
                </a:cubicBezTo>
                <a:cubicBezTo>
                  <a:pt x="5940" y="21600"/>
                  <a:pt x="2843" y="20918"/>
                  <a:pt x="-1" y="19601"/>
                </a:cubicBezTo>
              </a:path>
              <a:path w="14695" h="21600" stroke="0" extrusionOk="0">
                <a:moveTo>
                  <a:pt x="14695" y="20855"/>
                </a:moveTo>
                <a:cubicBezTo>
                  <a:pt x="12862" y="21349"/>
                  <a:pt x="10972" y="21599"/>
                  <a:pt x="9074" y="21600"/>
                </a:cubicBezTo>
                <a:cubicBezTo>
                  <a:pt x="5940" y="21600"/>
                  <a:pt x="2843" y="20918"/>
                  <a:pt x="-1" y="19601"/>
                </a:cubicBezTo>
                <a:lnTo>
                  <a:pt x="907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01453" name="Group 1069"/>
          <p:cNvGrpSpPr>
            <a:grpSpLocks/>
          </p:cNvGrpSpPr>
          <p:nvPr/>
        </p:nvGrpSpPr>
        <p:grpSpPr bwMode="auto">
          <a:xfrm>
            <a:off x="1549417" y="2827338"/>
            <a:ext cx="71967" cy="87312"/>
            <a:chOff x="2016" y="2488"/>
            <a:chExt cx="64" cy="73"/>
          </a:xfrm>
        </p:grpSpPr>
        <p:sp>
          <p:nvSpPr>
            <p:cNvPr id="401454" name="Line 1070"/>
            <p:cNvSpPr>
              <a:spLocks noChangeShapeType="1"/>
            </p:cNvSpPr>
            <p:nvPr/>
          </p:nvSpPr>
          <p:spPr bwMode="auto">
            <a:xfrm>
              <a:off x="2016" y="2488"/>
              <a:ext cx="1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01455" name="Line 1071"/>
            <p:cNvSpPr>
              <a:spLocks noChangeShapeType="1"/>
            </p:cNvSpPr>
            <p:nvPr/>
          </p:nvSpPr>
          <p:spPr bwMode="auto">
            <a:xfrm>
              <a:off x="2016" y="2560"/>
              <a:ext cx="64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01456" name="Freeform 1072"/>
          <p:cNvSpPr>
            <a:spLocks/>
          </p:cNvSpPr>
          <p:nvPr/>
        </p:nvSpPr>
        <p:spPr bwMode="auto">
          <a:xfrm>
            <a:off x="1557883" y="2262221"/>
            <a:ext cx="145345" cy="84137"/>
          </a:xfrm>
          <a:custGeom>
            <a:avLst/>
            <a:gdLst>
              <a:gd name="T0" fmla="*/ 128 w 128"/>
              <a:gd name="T1" fmla="*/ 72 h 72"/>
              <a:gd name="T2" fmla="*/ 72 w 128"/>
              <a:gd name="T3" fmla="*/ 0 h 72"/>
              <a:gd name="T4" fmla="*/ 0 w 128"/>
              <a:gd name="T5" fmla="*/ 5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" h="72">
                <a:moveTo>
                  <a:pt x="128" y="72"/>
                </a:moveTo>
                <a:lnTo>
                  <a:pt x="72" y="0"/>
                </a:lnTo>
                <a:lnTo>
                  <a:pt x="0" y="56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57" name="Freeform 1073"/>
          <p:cNvSpPr>
            <a:spLocks/>
          </p:cNvSpPr>
          <p:nvPr/>
        </p:nvSpPr>
        <p:spPr bwMode="auto">
          <a:xfrm>
            <a:off x="1576212" y="2798763"/>
            <a:ext cx="172156" cy="114300"/>
          </a:xfrm>
          <a:custGeom>
            <a:avLst/>
            <a:gdLst>
              <a:gd name="T0" fmla="*/ 0 w 152"/>
              <a:gd name="T1" fmla="*/ 96 h 96"/>
              <a:gd name="T2" fmla="*/ 80 w 152"/>
              <a:gd name="T3" fmla="*/ 8 h 96"/>
              <a:gd name="T4" fmla="*/ 152 w 152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96">
                <a:moveTo>
                  <a:pt x="0" y="96"/>
                </a:moveTo>
                <a:lnTo>
                  <a:pt x="80" y="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58" name="Freeform 1074"/>
          <p:cNvSpPr>
            <a:spLocks/>
          </p:cNvSpPr>
          <p:nvPr/>
        </p:nvSpPr>
        <p:spPr bwMode="auto">
          <a:xfrm>
            <a:off x="1576212" y="2798763"/>
            <a:ext cx="172156" cy="114300"/>
          </a:xfrm>
          <a:custGeom>
            <a:avLst/>
            <a:gdLst>
              <a:gd name="T0" fmla="*/ 0 w 152"/>
              <a:gd name="T1" fmla="*/ 96 h 96"/>
              <a:gd name="T2" fmla="*/ 20 w 152"/>
              <a:gd name="T3" fmla="*/ 76 h 96"/>
              <a:gd name="T4" fmla="*/ 40 w 152"/>
              <a:gd name="T5" fmla="*/ 58 h 96"/>
              <a:gd name="T6" fmla="*/ 58 w 152"/>
              <a:gd name="T7" fmla="*/ 42 h 96"/>
              <a:gd name="T8" fmla="*/ 78 w 152"/>
              <a:gd name="T9" fmla="*/ 28 h 96"/>
              <a:gd name="T10" fmla="*/ 96 w 152"/>
              <a:gd name="T11" fmla="*/ 18 h 96"/>
              <a:gd name="T12" fmla="*/ 116 w 152"/>
              <a:gd name="T13" fmla="*/ 10 h 96"/>
              <a:gd name="T14" fmla="*/ 134 w 152"/>
              <a:gd name="T15" fmla="*/ 4 h 96"/>
              <a:gd name="T16" fmla="*/ 152 w 152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96">
                <a:moveTo>
                  <a:pt x="0" y="96"/>
                </a:moveTo>
                <a:lnTo>
                  <a:pt x="20" y="76"/>
                </a:lnTo>
                <a:lnTo>
                  <a:pt x="40" y="58"/>
                </a:lnTo>
                <a:lnTo>
                  <a:pt x="58" y="42"/>
                </a:lnTo>
                <a:lnTo>
                  <a:pt x="78" y="28"/>
                </a:lnTo>
                <a:lnTo>
                  <a:pt x="96" y="18"/>
                </a:lnTo>
                <a:lnTo>
                  <a:pt x="116" y="10"/>
                </a:lnTo>
                <a:lnTo>
                  <a:pt x="134" y="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59" name="Freeform 1075"/>
          <p:cNvSpPr>
            <a:spLocks/>
          </p:cNvSpPr>
          <p:nvPr/>
        </p:nvSpPr>
        <p:spPr bwMode="auto">
          <a:xfrm>
            <a:off x="1023056" y="752476"/>
            <a:ext cx="924277" cy="2632075"/>
          </a:xfrm>
          <a:custGeom>
            <a:avLst/>
            <a:gdLst>
              <a:gd name="T0" fmla="*/ 816 w 816"/>
              <a:gd name="T1" fmla="*/ 0 h 2232"/>
              <a:gd name="T2" fmla="*/ 816 w 816"/>
              <a:gd name="T3" fmla="*/ 232 h 2232"/>
              <a:gd name="T4" fmla="*/ 760 w 816"/>
              <a:gd name="T5" fmla="*/ 360 h 2232"/>
              <a:gd name="T6" fmla="*/ 664 w 816"/>
              <a:gd name="T7" fmla="*/ 552 h 2232"/>
              <a:gd name="T8" fmla="*/ 536 w 816"/>
              <a:gd name="T9" fmla="*/ 696 h 2232"/>
              <a:gd name="T10" fmla="*/ 472 w 816"/>
              <a:gd name="T11" fmla="*/ 816 h 2232"/>
              <a:gd name="T12" fmla="*/ 288 w 816"/>
              <a:gd name="T13" fmla="*/ 936 h 2232"/>
              <a:gd name="T14" fmla="*/ 176 w 816"/>
              <a:gd name="T15" fmla="*/ 1048 h 2232"/>
              <a:gd name="T16" fmla="*/ 88 w 816"/>
              <a:gd name="T17" fmla="*/ 1200 h 2232"/>
              <a:gd name="T18" fmla="*/ 32 w 816"/>
              <a:gd name="T19" fmla="*/ 1296 h 2232"/>
              <a:gd name="T20" fmla="*/ 0 w 816"/>
              <a:gd name="T21" fmla="*/ 1560 h 2232"/>
              <a:gd name="T22" fmla="*/ 8 w 816"/>
              <a:gd name="T23" fmla="*/ 1712 h 2232"/>
              <a:gd name="T24" fmla="*/ 136 w 816"/>
              <a:gd name="T25" fmla="*/ 1856 h 2232"/>
              <a:gd name="T26" fmla="*/ 192 w 816"/>
              <a:gd name="T27" fmla="*/ 2032 h 2232"/>
              <a:gd name="T28" fmla="*/ 192 w 816"/>
              <a:gd name="T29" fmla="*/ 2200 h 2232"/>
              <a:gd name="T30" fmla="*/ 176 w 816"/>
              <a:gd name="T31" fmla="*/ 2232 h 2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16" h="2232">
                <a:moveTo>
                  <a:pt x="816" y="0"/>
                </a:moveTo>
                <a:lnTo>
                  <a:pt x="816" y="232"/>
                </a:lnTo>
                <a:lnTo>
                  <a:pt x="760" y="360"/>
                </a:lnTo>
                <a:lnTo>
                  <a:pt x="664" y="552"/>
                </a:lnTo>
                <a:lnTo>
                  <a:pt x="536" y="696"/>
                </a:lnTo>
                <a:lnTo>
                  <a:pt x="472" y="816"/>
                </a:lnTo>
                <a:lnTo>
                  <a:pt x="288" y="936"/>
                </a:lnTo>
                <a:lnTo>
                  <a:pt x="176" y="1048"/>
                </a:lnTo>
                <a:lnTo>
                  <a:pt x="88" y="1200"/>
                </a:lnTo>
                <a:lnTo>
                  <a:pt x="32" y="1296"/>
                </a:lnTo>
                <a:lnTo>
                  <a:pt x="0" y="1560"/>
                </a:lnTo>
                <a:lnTo>
                  <a:pt x="8" y="1712"/>
                </a:lnTo>
                <a:lnTo>
                  <a:pt x="136" y="1856"/>
                </a:lnTo>
                <a:lnTo>
                  <a:pt x="192" y="2032"/>
                </a:lnTo>
                <a:lnTo>
                  <a:pt x="192" y="2200"/>
                </a:lnTo>
                <a:lnTo>
                  <a:pt x="176" y="2232"/>
                </a:lnTo>
              </a:path>
            </a:pathLst>
          </a:custGeom>
          <a:noFill/>
          <a:ln w="127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60" name="Freeform 1076"/>
          <p:cNvSpPr>
            <a:spLocks/>
          </p:cNvSpPr>
          <p:nvPr/>
        </p:nvSpPr>
        <p:spPr bwMode="auto">
          <a:xfrm>
            <a:off x="1028700" y="752476"/>
            <a:ext cx="918633" cy="2632075"/>
          </a:xfrm>
          <a:custGeom>
            <a:avLst/>
            <a:gdLst>
              <a:gd name="T0" fmla="*/ 812 w 812"/>
              <a:gd name="T1" fmla="*/ 28 h 2232"/>
              <a:gd name="T2" fmla="*/ 812 w 812"/>
              <a:gd name="T3" fmla="*/ 82 h 2232"/>
              <a:gd name="T4" fmla="*/ 810 w 812"/>
              <a:gd name="T5" fmla="*/ 128 h 2232"/>
              <a:gd name="T6" fmla="*/ 806 w 812"/>
              <a:gd name="T7" fmla="*/ 170 h 2232"/>
              <a:gd name="T8" fmla="*/ 804 w 812"/>
              <a:gd name="T9" fmla="*/ 208 h 2232"/>
              <a:gd name="T10" fmla="*/ 798 w 812"/>
              <a:gd name="T11" fmla="*/ 240 h 2232"/>
              <a:gd name="T12" fmla="*/ 794 w 812"/>
              <a:gd name="T13" fmla="*/ 266 h 2232"/>
              <a:gd name="T14" fmla="*/ 788 w 812"/>
              <a:gd name="T15" fmla="*/ 288 h 2232"/>
              <a:gd name="T16" fmla="*/ 768 w 812"/>
              <a:gd name="T17" fmla="*/ 330 h 2232"/>
              <a:gd name="T18" fmla="*/ 730 w 812"/>
              <a:gd name="T19" fmla="*/ 410 h 2232"/>
              <a:gd name="T20" fmla="*/ 684 w 812"/>
              <a:gd name="T21" fmla="*/ 502 h 2232"/>
              <a:gd name="T22" fmla="*/ 628 w 812"/>
              <a:gd name="T23" fmla="*/ 586 h 2232"/>
              <a:gd name="T24" fmla="*/ 566 w 812"/>
              <a:gd name="T25" fmla="*/ 660 h 2232"/>
              <a:gd name="T26" fmla="*/ 518 w 812"/>
              <a:gd name="T27" fmla="*/ 726 h 2232"/>
              <a:gd name="T28" fmla="*/ 492 w 812"/>
              <a:gd name="T29" fmla="*/ 772 h 2232"/>
              <a:gd name="T30" fmla="*/ 468 w 812"/>
              <a:gd name="T31" fmla="*/ 802 h 2232"/>
              <a:gd name="T32" fmla="*/ 436 w 812"/>
              <a:gd name="T33" fmla="*/ 832 h 2232"/>
              <a:gd name="T34" fmla="*/ 398 w 812"/>
              <a:gd name="T35" fmla="*/ 862 h 2232"/>
              <a:gd name="T36" fmla="*/ 354 w 812"/>
              <a:gd name="T37" fmla="*/ 890 h 2232"/>
              <a:gd name="T38" fmla="*/ 312 w 812"/>
              <a:gd name="T39" fmla="*/ 920 h 2232"/>
              <a:gd name="T40" fmla="*/ 276 w 812"/>
              <a:gd name="T41" fmla="*/ 950 h 2232"/>
              <a:gd name="T42" fmla="*/ 242 w 812"/>
              <a:gd name="T43" fmla="*/ 978 h 2232"/>
              <a:gd name="T44" fmla="*/ 200 w 812"/>
              <a:gd name="T45" fmla="*/ 1022 h 2232"/>
              <a:gd name="T46" fmla="*/ 150 w 812"/>
              <a:gd name="T47" fmla="*/ 1088 h 2232"/>
              <a:gd name="T48" fmla="*/ 108 w 812"/>
              <a:gd name="T49" fmla="*/ 1160 h 2232"/>
              <a:gd name="T50" fmla="*/ 72 w 812"/>
              <a:gd name="T51" fmla="*/ 1222 h 2232"/>
              <a:gd name="T52" fmla="*/ 50 w 812"/>
              <a:gd name="T53" fmla="*/ 1262 h 2232"/>
              <a:gd name="T54" fmla="*/ 36 w 812"/>
              <a:gd name="T55" fmla="*/ 1296 h 2232"/>
              <a:gd name="T56" fmla="*/ 26 w 812"/>
              <a:gd name="T57" fmla="*/ 1340 h 2232"/>
              <a:gd name="T58" fmla="*/ 16 w 812"/>
              <a:gd name="T59" fmla="*/ 1396 h 2232"/>
              <a:gd name="T60" fmla="*/ 8 w 812"/>
              <a:gd name="T61" fmla="*/ 1460 h 2232"/>
              <a:gd name="T62" fmla="*/ 2 w 812"/>
              <a:gd name="T63" fmla="*/ 1520 h 2232"/>
              <a:gd name="T64" fmla="*/ 0 w 812"/>
              <a:gd name="T65" fmla="*/ 1572 h 2232"/>
              <a:gd name="T66" fmla="*/ 0 w 812"/>
              <a:gd name="T67" fmla="*/ 1616 h 2232"/>
              <a:gd name="T68" fmla="*/ 2 w 812"/>
              <a:gd name="T69" fmla="*/ 1654 h 2232"/>
              <a:gd name="T70" fmla="*/ 12 w 812"/>
              <a:gd name="T71" fmla="*/ 1692 h 2232"/>
              <a:gd name="T72" fmla="*/ 28 w 812"/>
              <a:gd name="T73" fmla="*/ 1730 h 2232"/>
              <a:gd name="T74" fmla="*/ 52 w 812"/>
              <a:gd name="T75" fmla="*/ 1766 h 2232"/>
              <a:gd name="T76" fmla="*/ 84 w 812"/>
              <a:gd name="T77" fmla="*/ 1802 h 2232"/>
              <a:gd name="T78" fmla="*/ 110 w 812"/>
              <a:gd name="T79" fmla="*/ 1840 h 2232"/>
              <a:gd name="T80" fmla="*/ 134 w 812"/>
              <a:gd name="T81" fmla="*/ 1880 h 2232"/>
              <a:gd name="T82" fmla="*/ 152 w 812"/>
              <a:gd name="T83" fmla="*/ 1922 h 2232"/>
              <a:gd name="T84" fmla="*/ 172 w 812"/>
              <a:gd name="T85" fmla="*/ 1988 h 2232"/>
              <a:gd name="T86" fmla="*/ 186 w 812"/>
              <a:gd name="T87" fmla="*/ 2074 h 2232"/>
              <a:gd name="T88" fmla="*/ 188 w 812"/>
              <a:gd name="T89" fmla="*/ 2136 h 2232"/>
              <a:gd name="T90" fmla="*/ 186 w 812"/>
              <a:gd name="T91" fmla="*/ 2172 h 2232"/>
              <a:gd name="T92" fmla="*/ 182 w 812"/>
              <a:gd name="T93" fmla="*/ 2200 h 2232"/>
              <a:gd name="T94" fmla="*/ 176 w 812"/>
              <a:gd name="T95" fmla="*/ 2224 h 2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2" h="2232">
                <a:moveTo>
                  <a:pt x="812" y="0"/>
                </a:moveTo>
                <a:lnTo>
                  <a:pt x="812" y="28"/>
                </a:lnTo>
                <a:lnTo>
                  <a:pt x="812" y="56"/>
                </a:lnTo>
                <a:lnTo>
                  <a:pt x="812" y="82"/>
                </a:lnTo>
                <a:lnTo>
                  <a:pt x="810" y="106"/>
                </a:lnTo>
                <a:lnTo>
                  <a:pt x="810" y="128"/>
                </a:lnTo>
                <a:lnTo>
                  <a:pt x="808" y="150"/>
                </a:lnTo>
                <a:lnTo>
                  <a:pt x="806" y="170"/>
                </a:lnTo>
                <a:lnTo>
                  <a:pt x="806" y="190"/>
                </a:lnTo>
                <a:lnTo>
                  <a:pt x="804" y="208"/>
                </a:lnTo>
                <a:lnTo>
                  <a:pt x="802" y="224"/>
                </a:lnTo>
                <a:lnTo>
                  <a:pt x="798" y="240"/>
                </a:lnTo>
                <a:lnTo>
                  <a:pt x="796" y="254"/>
                </a:lnTo>
                <a:lnTo>
                  <a:pt x="794" y="266"/>
                </a:lnTo>
                <a:lnTo>
                  <a:pt x="790" y="278"/>
                </a:lnTo>
                <a:lnTo>
                  <a:pt x="788" y="288"/>
                </a:lnTo>
                <a:lnTo>
                  <a:pt x="784" y="296"/>
                </a:lnTo>
                <a:lnTo>
                  <a:pt x="768" y="330"/>
                </a:lnTo>
                <a:lnTo>
                  <a:pt x="752" y="368"/>
                </a:lnTo>
                <a:lnTo>
                  <a:pt x="730" y="410"/>
                </a:lnTo>
                <a:lnTo>
                  <a:pt x="708" y="456"/>
                </a:lnTo>
                <a:lnTo>
                  <a:pt x="684" y="502"/>
                </a:lnTo>
                <a:lnTo>
                  <a:pt x="656" y="546"/>
                </a:lnTo>
                <a:lnTo>
                  <a:pt x="628" y="586"/>
                </a:lnTo>
                <a:lnTo>
                  <a:pt x="596" y="624"/>
                </a:lnTo>
                <a:lnTo>
                  <a:pt x="566" y="660"/>
                </a:lnTo>
                <a:lnTo>
                  <a:pt x="540" y="694"/>
                </a:lnTo>
                <a:lnTo>
                  <a:pt x="518" y="726"/>
                </a:lnTo>
                <a:lnTo>
                  <a:pt x="500" y="756"/>
                </a:lnTo>
                <a:lnTo>
                  <a:pt x="492" y="772"/>
                </a:lnTo>
                <a:lnTo>
                  <a:pt x="480" y="786"/>
                </a:lnTo>
                <a:lnTo>
                  <a:pt x="468" y="802"/>
                </a:lnTo>
                <a:lnTo>
                  <a:pt x="454" y="816"/>
                </a:lnTo>
                <a:lnTo>
                  <a:pt x="436" y="832"/>
                </a:lnTo>
                <a:lnTo>
                  <a:pt x="418" y="846"/>
                </a:lnTo>
                <a:lnTo>
                  <a:pt x="398" y="862"/>
                </a:lnTo>
                <a:lnTo>
                  <a:pt x="376" y="876"/>
                </a:lnTo>
                <a:lnTo>
                  <a:pt x="354" y="890"/>
                </a:lnTo>
                <a:lnTo>
                  <a:pt x="332" y="906"/>
                </a:lnTo>
                <a:lnTo>
                  <a:pt x="312" y="920"/>
                </a:lnTo>
                <a:lnTo>
                  <a:pt x="294" y="936"/>
                </a:lnTo>
                <a:lnTo>
                  <a:pt x="276" y="950"/>
                </a:lnTo>
                <a:lnTo>
                  <a:pt x="258" y="964"/>
                </a:lnTo>
                <a:lnTo>
                  <a:pt x="242" y="978"/>
                </a:lnTo>
                <a:lnTo>
                  <a:pt x="228" y="992"/>
                </a:lnTo>
                <a:lnTo>
                  <a:pt x="200" y="1022"/>
                </a:lnTo>
                <a:lnTo>
                  <a:pt x="176" y="1054"/>
                </a:lnTo>
                <a:lnTo>
                  <a:pt x="150" y="1088"/>
                </a:lnTo>
                <a:lnTo>
                  <a:pt x="128" y="1124"/>
                </a:lnTo>
                <a:lnTo>
                  <a:pt x="108" y="1160"/>
                </a:lnTo>
                <a:lnTo>
                  <a:pt x="88" y="1194"/>
                </a:lnTo>
                <a:lnTo>
                  <a:pt x="72" y="1222"/>
                </a:lnTo>
                <a:lnTo>
                  <a:pt x="56" y="1248"/>
                </a:lnTo>
                <a:lnTo>
                  <a:pt x="50" y="1262"/>
                </a:lnTo>
                <a:lnTo>
                  <a:pt x="42" y="1278"/>
                </a:lnTo>
                <a:lnTo>
                  <a:pt x="36" y="1296"/>
                </a:lnTo>
                <a:lnTo>
                  <a:pt x="32" y="1318"/>
                </a:lnTo>
                <a:lnTo>
                  <a:pt x="26" y="1340"/>
                </a:lnTo>
                <a:lnTo>
                  <a:pt x="20" y="1368"/>
                </a:lnTo>
                <a:lnTo>
                  <a:pt x="16" y="1396"/>
                </a:lnTo>
                <a:lnTo>
                  <a:pt x="12" y="1428"/>
                </a:lnTo>
                <a:lnTo>
                  <a:pt x="8" y="1460"/>
                </a:lnTo>
                <a:lnTo>
                  <a:pt x="6" y="1490"/>
                </a:lnTo>
                <a:lnTo>
                  <a:pt x="2" y="1520"/>
                </a:lnTo>
                <a:lnTo>
                  <a:pt x="2" y="1546"/>
                </a:lnTo>
                <a:lnTo>
                  <a:pt x="0" y="1572"/>
                </a:lnTo>
                <a:lnTo>
                  <a:pt x="0" y="1594"/>
                </a:lnTo>
                <a:lnTo>
                  <a:pt x="0" y="1616"/>
                </a:lnTo>
                <a:lnTo>
                  <a:pt x="0" y="1636"/>
                </a:lnTo>
                <a:lnTo>
                  <a:pt x="2" y="1654"/>
                </a:lnTo>
                <a:lnTo>
                  <a:pt x="6" y="1674"/>
                </a:lnTo>
                <a:lnTo>
                  <a:pt x="12" y="1692"/>
                </a:lnTo>
                <a:lnTo>
                  <a:pt x="20" y="1712"/>
                </a:lnTo>
                <a:lnTo>
                  <a:pt x="28" y="1730"/>
                </a:lnTo>
                <a:lnTo>
                  <a:pt x="40" y="1748"/>
                </a:lnTo>
                <a:lnTo>
                  <a:pt x="52" y="1766"/>
                </a:lnTo>
                <a:lnTo>
                  <a:pt x="68" y="1784"/>
                </a:lnTo>
                <a:lnTo>
                  <a:pt x="84" y="1802"/>
                </a:lnTo>
                <a:lnTo>
                  <a:pt x="98" y="1822"/>
                </a:lnTo>
                <a:lnTo>
                  <a:pt x="110" y="1840"/>
                </a:lnTo>
                <a:lnTo>
                  <a:pt x="124" y="1860"/>
                </a:lnTo>
                <a:lnTo>
                  <a:pt x="134" y="1880"/>
                </a:lnTo>
                <a:lnTo>
                  <a:pt x="144" y="1902"/>
                </a:lnTo>
                <a:lnTo>
                  <a:pt x="152" y="1922"/>
                </a:lnTo>
                <a:lnTo>
                  <a:pt x="160" y="1944"/>
                </a:lnTo>
                <a:lnTo>
                  <a:pt x="172" y="1988"/>
                </a:lnTo>
                <a:lnTo>
                  <a:pt x="182" y="2032"/>
                </a:lnTo>
                <a:lnTo>
                  <a:pt x="186" y="2074"/>
                </a:lnTo>
                <a:lnTo>
                  <a:pt x="188" y="2116"/>
                </a:lnTo>
                <a:lnTo>
                  <a:pt x="188" y="2136"/>
                </a:lnTo>
                <a:lnTo>
                  <a:pt x="188" y="2154"/>
                </a:lnTo>
                <a:lnTo>
                  <a:pt x="186" y="2172"/>
                </a:lnTo>
                <a:lnTo>
                  <a:pt x="184" y="2188"/>
                </a:lnTo>
                <a:lnTo>
                  <a:pt x="182" y="2200"/>
                </a:lnTo>
                <a:lnTo>
                  <a:pt x="180" y="2212"/>
                </a:lnTo>
                <a:lnTo>
                  <a:pt x="176" y="2224"/>
                </a:lnTo>
                <a:lnTo>
                  <a:pt x="172" y="2232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61" name="Freeform 1077"/>
          <p:cNvSpPr>
            <a:spLocks/>
          </p:cNvSpPr>
          <p:nvPr/>
        </p:nvSpPr>
        <p:spPr bwMode="auto">
          <a:xfrm>
            <a:off x="1391359" y="1903413"/>
            <a:ext cx="1063978" cy="1006475"/>
          </a:xfrm>
          <a:custGeom>
            <a:avLst/>
            <a:gdLst>
              <a:gd name="T0" fmla="*/ 4 w 940"/>
              <a:gd name="T1" fmla="*/ 746 h 854"/>
              <a:gd name="T2" fmla="*/ 0 w 940"/>
              <a:gd name="T3" fmla="*/ 572 h 854"/>
              <a:gd name="T4" fmla="*/ 2 w 940"/>
              <a:gd name="T5" fmla="*/ 442 h 854"/>
              <a:gd name="T6" fmla="*/ 8 w 940"/>
              <a:gd name="T7" fmla="*/ 356 h 854"/>
              <a:gd name="T8" fmla="*/ 20 w 940"/>
              <a:gd name="T9" fmla="*/ 276 h 854"/>
              <a:gd name="T10" fmla="*/ 40 w 940"/>
              <a:gd name="T11" fmla="*/ 200 h 854"/>
              <a:gd name="T12" fmla="*/ 64 w 940"/>
              <a:gd name="T13" fmla="*/ 138 h 854"/>
              <a:gd name="T14" fmla="*/ 90 w 940"/>
              <a:gd name="T15" fmla="*/ 94 h 854"/>
              <a:gd name="T16" fmla="*/ 120 w 940"/>
              <a:gd name="T17" fmla="*/ 58 h 854"/>
              <a:gd name="T18" fmla="*/ 152 w 940"/>
              <a:gd name="T19" fmla="*/ 32 h 854"/>
              <a:gd name="T20" fmla="*/ 186 w 940"/>
              <a:gd name="T21" fmla="*/ 14 h 854"/>
              <a:gd name="T22" fmla="*/ 224 w 940"/>
              <a:gd name="T23" fmla="*/ 4 h 854"/>
              <a:gd name="T24" fmla="*/ 264 w 940"/>
              <a:gd name="T25" fmla="*/ 0 h 854"/>
              <a:gd name="T26" fmla="*/ 306 w 940"/>
              <a:gd name="T27" fmla="*/ 2 h 854"/>
              <a:gd name="T28" fmla="*/ 370 w 940"/>
              <a:gd name="T29" fmla="*/ 14 h 854"/>
              <a:gd name="T30" fmla="*/ 458 w 940"/>
              <a:gd name="T31" fmla="*/ 42 h 854"/>
              <a:gd name="T32" fmla="*/ 546 w 940"/>
              <a:gd name="T33" fmla="*/ 78 h 854"/>
              <a:gd name="T34" fmla="*/ 632 w 940"/>
              <a:gd name="T35" fmla="*/ 116 h 854"/>
              <a:gd name="T36" fmla="*/ 688 w 940"/>
              <a:gd name="T37" fmla="*/ 138 h 854"/>
              <a:gd name="T38" fmla="*/ 724 w 940"/>
              <a:gd name="T39" fmla="*/ 154 h 854"/>
              <a:gd name="T40" fmla="*/ 788 w 940"/>
              <a:gd name="T41" fmla="*/ 184 h 854"/>
              <a:gd name="T42" fmla="*/ 854 w 940"/>
              <a:gd name="T43" fmla="*/ 220 h 854"/>
              <a:gd name="T44" fmla="*/ 892 w 940"/>
              <a:gd name="T45" fmla="*/ 242 h 854"/>
              <a:gd name="T46" fmla="*/ 922 w 940"/>
              <a:gd name="T47" fmla="*/ 262 h 854"/>
              <a:gd name="T48" fmla="*/ 938 w 940"/>
              <a:gd name="T49" fmla="*/ 278 h 854"/>
              <a:gd name="T50" fmla="*/ 940 w 940"/>
              <a:gd name="T51" fmla="*/ 302 h 854"/>
              <a:gd name="T52" fmla="*/ 940 w 940"/>
              <a:gd name="T53" fmla="*/ 336 h 854"/>
              <a:gd name="T54" fmla="*/ 938 w 940"/>
              <a:gd name="T55" fmla="*/ 362 h 854"/>
              <a:gd name="T56" fmla="*/ 938 w 940"/>
              <a:gd name="T57" fmla="*/ 382 h 854"/>
              <a:gd name="T58" fmla="*/ 934 w 940"/>
              <a:gd name="T59" fmla="*/ 404 h 854"/>
              <a:gd name="T60" fmla="*/ 922 w 940"/>
              <a:gd name="T61" fmla="*/ 420 h 854"/>
              <a:gd name="T62" fmla="*/ 904 w 940"/>
              <a:gd name="T63" fmla="*/ 426 h 854"/>
              <a:gd name="T64" fmla="*/ 872 w 940"/>
              <a:gd name="T65" fmla="*/ 430 h 854"/>
              <a:gd name="T66" fmla="*/ 828 w 940"/>
              <a:gd name="T67" fmla="*/ 434 h 854"/>
              <a:gd name="T68" fmla="*/ 770 w 940"/>
              <a:gd name="T69" fmla="*/ 448 h 854"/>
              <a:gd name="T70" fmla="*/ 702 w 940"/>
              <a:gd name="T71" fmla="*/ 470 h 854"/>
              <a:gd name="T72" fmla="*/ 640 w 940"/>
              <a:gd name="T73" fmla="*/ 498 h 854"/>
              <a:gd name="T74" fmla="*/ 574 w 940"/>
              <a:gd name="T75" fmla="*/ 534 h 854"/>
              <a:gd name="T76" fmla="*/ 506 w 940"/>
              <a:gd name="T77" fmla="*/ 578 h 854"/>
              <a:gd name="T78" fmla="*/ 442 w 940"/>
              <a:gd name="T79" fmla="*/ 630 h 854"/>
              <a:gd name="T80" fmla="*/ 384 w 940"/>
              <a:gd name="T81" fmla="*/ 686 h 854"/>
              <a:gd name="T82" fmla="*/ 334 w 940"/>
              <a:gd name="T83" fmla="*/ 750 h 854"/>
              <a:gd name="T84" fmla="*/ 294 w 940"/>
              <a:gd name="T85" fmla="*/ 818 h 854"/>
              <a:gd name="T86" fmla="*/ 6 w 940"/>
              <a:gd name="T87" fmla="*/ 828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0" h="854">
                <a:moveTo>
                  <a:pt x="6" y="828"/>
                </a:moveTo>
                <a:lnTo>
                  <a:pt x="4" y="746"/>
                </a:lnTo>
                <a:lnTo>
                  <a:pt x="2" y="660"/>
                </a:lnTo>
                <a:lnTo>
                  <a:pt x="0" y="572"/>
                </a:lnTo>
                <a:lnTo>
                  <a:pt x="0" y="484"/>
                </a:lnTo>
                <a:lnTo>
                  <a:pt x="2" y="442"/>
                </a:lnTo>
                <a:lnTo>
                  <a:pt x="4" y="398"/>
                </a:lnTo>
                <a:lnTo>
                  <a:pt x="8" y="356"/>
                </a:lnTo>
                <a:lnTo>
                  <a:pt x="12" y="316"/>
                </a:lnTo>
                <a:lnTo>
                  <a:pt x="20" y="276"/>
                </a:lnTo>
                <a:lnTo>
                  <a:pt x="28" y="238"/>
                </a:lnTo>
                <a:lnTo>
                  <a:pt x="40" y="200"/>
                </a:lnTo>
                <a:lnTo>
                  <a:pt x="52" y="164"/>
                </a:lnTo>
                <a:lnTo>
                  <a:pt x="64" y="138"/>
                </a:lnTo>
                <a:lnTo>
                  <a:pt x="76" y="114"/>
                </a:lnTo>
                <a:lnTo>
                  <a:pt x="90" y="94"/>
                </a:lnTo>
                <a:lnTo>
                  <a:pt x="104" y="74"/>
                </a:lnTo>
                <a:lnTo>
                  <a:pt x="120" y="58"/>
                </a:lnTo>
                <a:lnTo>
                  <a:pt x="134" y="44"/>
                </a:lnTo>
                <a:lnTo>
                  <a:pt x="152" y="32"/>
                </a:lnTo>
                <a:lnTo>
                  <a:pt x="168" y="22"/>
                </a:lnTo>
                <a:lnTo>
                  <a:pt x="186" y="14"/>
                </a:lnTo>
                <a:lnTo>
                  <a:pt x="206" y="8"/>
                </a:lnTo>
                <a:lnTo>
                  <a:pt x="224" y="4"/>
                </a:lnTo>
                <a:lnTo>
                  <a:pt x="244" y="2"/>
                </a:lnTo>
                <a:lnTo>
                  <a:pt x="264" y="0"/>
                </a:lnTo>
                <a:lnTo>
                  <a:pt x="284" y="0"/>
                </a:lnTo>
                <a:lnTo>
                  <a:pt x="306" y="2"/>
                </a:lnTo>
                <a:lnTo>
                  <a:pt x="326" y="6"/>
                </a:lnTo>
                <a:lnTo>
                  <a:pt x="370" y="14"/>
                </a:lnTo>
                <a:lnTo>
                  <a:pt x="414" y="26"/>
                </a:lnTo>
                <a:lnTo>
                  <a:pt x="458" y="42"/>
                </a:lnTo>
                <a:lnTo>
                  <a:pt x="502" y="60"/>
                </a:lnTo>
                <a:lnTo>
                  <a:pt x="546" y="78"/>
                </a:lnTo>
                <a:lnTo>
                  <a:pt x="590" y="98"/>
                </a:lnTo>
                <a:lnTo>
                  <a:pt x="632" y="116"/>
                </a:lnTo>
                <a:lnTo>
                  <a:pt x="672" y="132"/>
                </a:lnTo>
                <a:lnTo>
                  <a:pt x="688" y="138"/>
                </a:lnTo>
                <a:lnTo>
                  <a:pt x="704" y="146"/>
                </a:lnTo>
                <a:lnTo>
                  <a:pt x="724" y="154"/>
                </a:lnTo>
                <a:lnTo>
                  <a:pt x="744" y="164"/>
                </a:lnTo>
                <a:lnTo>
                  <a:pt x="788" y="184"/>
                </a:lnTo>
                <a:lnTo>
                  <a:pt x="832" y="208"/>
                </a:lnTo>
                <a:lnTo>
                  <a:pt x="854" y="220"/>
                </a:lnTo>
                <a:lnTo>
                  <a:pt x="874" y="230"/>
                </a:lnTo>
                <a:lnTo>
                  <a:pt x="892" y="242"/>
                </a:lnTo>
                <a:lnTo>
                  <a:pt x="908" y="252"/>
                </a:lnTo>
                <a:lnTo>
                  <a:pt x="922" y="262"/>
                </a:lnTo>
                <a:lnTo>
                  <a:pt x="932" y="270"/>
                </a:lnTo>
                <a:lnTo>
                  <a:pt x="938" y="278"/>
                </a:lnTo>
                <a:lnTo>
                  <a:pt x="940" y="284"/>
                </a:lnTo>
                <a:lnTo>
                  <a:pt x="940" y="302"/>
                </a:lnTo>
                <a:lnTo>
                  <a:pt x="940" y="320"/>
                </a:lnTo>
                <a:lnTo>
                  <a:pt x="940" y="336"/>
                </a:lnTo>
                <a:lnTo>
                  <a:pt x="940" y="350"/>
                </a:lnTo>
                <a:lnTo>
                  <a:pt x="938" y="362"/>
                </a:lnTo>
                <a:lnTo>
                  <a:pt x="938" y="372"/>
                </a:lnTo>
                <a:lnTo>
                  <a:pt x="938" y="382"/>
                </a:lnTo>
                <a:lnTo>
                  <a:pt x="936" y="390"/>
                </a:lnTo>
                <a:lnTo>
                  <a:pt x="934" y="404"/>
                </a:lnTo>
                <a:lnTo>
                  <a:pt x="928" y="414"/>
                </a:lnTo>
                <a:lnTo>
                  <a:pt x="922" y="420"/>
                </a:lnTo>
                <a:lnTo>
                  <a:pt x="914" y="424"/>
                </a:lnTo>
                <a:lnTo>
                  <a:pt x="904" y="426"/>
                </a:lnTo>
                <a:lnTo>
                  <a:pt x="890" y="428"/>
                </a:lnTo>
                <a:lnTo>
                  <a:pt x="872" y="430"/>
                </a:lnTo>
                <a:lnTo>
                  <a:pt x="852" y="430"/>
                </a:lnTo>
                <a:lnTo>
                  <a:pt x="828" y="434"/>
                </a:lnTo>
                <a:lnTo>
                  <a:pt x="802" y="440"/>
                </a:lnTo>
                <a:lnTo>
                  <a:pt x="770" y="448"/>
                </a:lnTo>
                <a:lnTo>
                  <a:pt x="732" y="458"/>
                </a:lnTo>
                <a:lnTo>
                  <a:pt x="702" y="470"/>
                </a:lnTo>
                <a:lnTo>
                  <a:pt x="672" y="484"/>
                </a:lnTo>
                <a:lnTo>
                  <a:pt x="640" y="498"/>
                </a:lnTo>
                <a:lnTo>
                  <a:pt x="606" y="516"/>
                </a:lnTo>
                <a:lnTo>
                  <a:pt x="574" y="534"/>
                </a:lnTo>
                <a:lnTo>
                  <a:pt x="540" y="556"/>
                </a:lnTo>
                <a:lnTo>
                  <a:pt x="506" y="578"/>
                </a:lnTo>
                <a:lnTo>
                  <a:pt x="474" y="604"/>
                </a:lnTo>
                <a:lnTo>
                  <a:pt x="442" y="630"/>
                </a:lnTo>
                <a:lnTo>
                  <a:pt x="412" y="658"/>
                </a:lnTo>
                <a:lnTo>
                  <a:pt x="384" y="686"/>
                </a:lnTo>
                <a:lnTo>
                  <a:pt x="358" y="718"/>
                </a:lnTo>
                <a:lnTo>
                  <a:pt x="334" y="750"/>
                </a:lnTo>
                <a:lnTo>
                  <a:pt x="312" y="782"/>
                </a:lnTo>
                <a:lnTo>
                  <a:pt x="294" y="818"/>
                </a:lnTo>
                <a:lnTo>
                  <a:pt x="280" y="854"/>
                </a:lnTo>
                <a:lnTo>
                  <a:pt x="6" y="828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62" name="Oval 1078"/>
          <p:cNvSpPr>
            <a:spLocks noChangeArrowheads="1"/>
          </p:cNvSpPr>
          <p:nvPr/>
        </p:nvSpPr>
        <p:spPr bwMode="auto">
          <a:xfrm>
            <a:off x="1317978" y="2860708"/>
            <a:ext cx="444500" cy="227013"/>
          </a:xfrm>
          <a:prstGeom prst="ellipse">
            <a:avLst/>
          </a:prstGeom>
          <a:solidFill>
            <a:srgbClr val="DD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63" name="Freeform 1079"/>
          <p:cNvSpPr>
            <a:spLocks/>
          </p:cNvSpPr>
          <p:nvPr/>
        </p:nvSpPr>
        <p:spPr bwMode="auto">
          <a:xfrm>
            <a:off x="1588928" y="2768633"/>
            <a:ext cx="252589" cy="174625"/>
          </a:xfrm>
          <a:custGeom>
            <a:avLst/>
            <a:gdLst>
              <a:gd name="T0" fmla="*/ 222 w 222"/>
              <a:gd name="T1" fmla="*/ 2 h 148"/>
              <a:gd name="T2" fmla="*/ 174 w 222"/>
              <a:gd name="T3" fmla="*/ 0 h 148"/>
              <a:gd name="T4" fmla="*/ 132 w 222"/>
              <a:gd name="T5" fmla="*/ 4 h 148"/>
              <a:gd name="T6" fmla="*/ 96 w 222"/>
              <a:gd name="T7" fmla="*/ 14 h 148"/>
              <a:gd name="T8" fmla="*/ 64 w 222"/>
              <a:gd name="T9" fmla="*/ 28 h 148"/>
              <a:gd name="T10" fmla="*/ 50 w 222"/>
              <a:gd name="T11" fmla="*/ 38 h 148"/>
              <a:gd name="T12" fmla="*/ 40 w 222"/>
              <a:gd name="T13" fmla="*/ 48 h 148"/>
              <a:gd name="T14" fmla="*/ 28 w 222"/>
              <a:gd name="T15" fmla="*/ 60 h 148"/>
              <a:gd name="T16" fmla="*/ 20 w 222"/>
              <a:gd name="T17" fmla="*/ 74 h 148"/>
              <a:gd name="T18" fmla="*/ 12 w 222"/>
              <a:gd name="T19" fmla="*/ 90 h 148"/>
              <a:gd name="T20" fmla="*/ 6 w 222"/>
              <a:gd name="T21" fmla="*/ 108 h 148"/>
              <a:gd name="T22" fmla="*/ 2 w 222"/>
              <a:gd name="T23" fmla="*/ 126 h 148"/>
              <a:gd name="T24" fmla="*/ 0 w 222"/>
              <a:gd name="T25" fmla="*/ 148 h 148"/>
              <a:gd name="T26" fmla="*/ 222 w 222"/>
              <a:gd name="T27" fmla="*/ 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2" h="148">
                <a:moveTo>
                  <a:pt x="222" y="2"/>
                </a:moveTo>
                <a:lnTo>
                  <a:pt x="174" y="0"/>
                </a:lnTo>
                <a:lnTo>
                  <a:pt x="132" y="4"/>
                </a:lnTo>
                <a:lnTo>
                  <a:pt x="96" y="14"/>
                </a:lnTo>
                <a:lnTo>
                  <a:pt x="64" y="28"/>
                </a:lnTo>
                <a:lnTo>
                  <a:pt x="50" y="38"/>
                </a:lnTo>
                <a:lnTo>
                  <a:pt x="40" y="48"/>
                </a:lnTo>
                <a:lnTo>
                  <a:pt x="28" y="60"/>
                </a:lnTo>
                <a:lnTo>
                  <a:pt x="20" y="74"/>
                </a:lnTo>
                <a:lnTo>
                  <a:pt x="12" y="90"/>
                </a:lnTo>
                <a:lnTo>
                  <a:pt x="6" y="108"/>
                </a:lnTo>
                <a:lnTo>
                  <a:pt x="2" y="126"/>
                </a:lnTo>
                <a:lnTo>
                  <a:pt x="0" y="148"/>
                </a:lnTo>
                <a:lnTo>
                  <a:pt x="222" y="2"/>
                </a:lnTo>
                <a:close/>
              </a:path>
            </a:pathLst>
          </a:custGeom>
          <a:solidFill>
            <a:srgbClr val="99CCFF"/>
          </a:solidFill>
          <a:ln w="381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64" name="Freeform 1080"/>
          <p:cNvSpPr>
            <a:spLocks/>
          </p:cNvSpPr>
          <p:nvPr/>
        </p:nvSpPr>
        <p:spPr bwMode="auto">
          <a:xfrm>
            <a:off x="1658073" y="2768600"/>
            <a:ext cx="159455" cy="38100"/>
          </a:xfrm>
          <a:custGeom>
            <a:avLst/>
            <a:gdLst>
              <a:gd name="T0" fmla="*/ 140 w 140"/>
              <a:gd name="T1" fmla="*/ 2 h 32"/>
              <a:gd name="T2" fmla="*/ 140 w 140"/>
              <a:gd name="T3" fmla="*/ 2 h 32"/>
              <a:gd name="T4" fmla="*/ 92 w 140"/>
              <a:gd name="T5" fmla="*/ 0 h 32"/>
              <a:gd name="T6" fmla="*/ 50 w 140"/>
              <a:gd name="T7" fmla="*/ 4 h 32"/>
              <a:gd name="T8" fmla="*/ 14 w 140"/>
              <a:gd name="T9" fmla="*/ 14 h 32"/>
              <a:gd name="T10" fmla="*/ 0 w 140"/>
              <a:gd name="T11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32">
                <a:moveTo>
                  <a:pt x="140" y="2"/>
                </a:moveTo>
                <a:lnTo>
                  <a:pt x="140" y="2"/>
                </a:lnTo>
                <a:lnTo>
                  <a:pt x="92" y="0"/>
                </a:lnTo>
                <a:lnTo>
                  <a:pt x="50" y="4"/>
                </a:lnTo>
                <a:lnTo>
                  <a:pt x="14" y="14"/>
                </a:lnTo>
                <a:lnTo>
                  <a:pt x="0" y="32"/>
                </a:lnTo>
              </a:path>
            </a:pathLst>
          </a:custGeom>
          <a:noFill/>
          <a:ln w="3810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65" name="Arc 1081"/>
          <p:cNvSpPr>
            <a:spLocks/>
          </p:cNvSpPr>
          <p:nvPr/>
        </p:nvSpPr>
        <p:spPr bwMode="auto">
          <a:xfrm>
            <a:off x="1579035" y="2789238"/>
            <a:ext cx="135467" cy="163512"/>
          </a:xfrm>
          <a:custGeom>
            <a:avLst/>
            <a:gdLst>
              <a:gd name="G0" fmla="+- 0 0 0"/>
              <a:gd name="G1" fmla="+- 20785 0 0"/>
              <a:gd name="G2" fmla="+- 21600 0 0"/>
              <a:gd name="T0" fmla="*/ 5874 w 17925"/>
              <a:gd name="T1" fmla="*/ 0 h 20785"/>
              <a:gd name="T2" fmla="*/ 17925 w 17925"/>
              <a:gd name="T3" fmla="*/ 8735 h 20785"/>
              <a:gd name="T4" fmla="*/ 0 w 17925"/>
              <a:gd name="T5" fmla="*/ 20785 h 20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925" h="20785" fill="none" extrusionOk="0">
                <a:moveTo>
                  <a:pt x="5874" y="-1"/>
                </a:moveTo>
                <a:cubicBezTo>
                  <a:pt x="10799" y="1391"/>
                  <a:pt x="15070" y="4486"/>
                  <a:pt x="17925" y="8734"/>
                </a:cubicBezTo>
              </a:path>
              <a:path w="17925" h="20785" stroke="0" extrusionOk="0">
                <a:moveTo>
                  <a:pt x="5874" y="-1"/>
                </a:moveTo>
                <a:cubicBezTo>
                  <a:pt x="10799" y="1391"/>
                  <a:pt x="15070" y="4486"/>
                  <a:pt x="17925" y="8734"/>
                </a:cubicBezTo>
                <a:lnTo>
                  <a:pt x="0" y="2078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66" name="Freeform 1082"/>
          <p:cNvSpPr>
            <a:spLocks/>
          </p:cNvSpPr>
          <p:nvPr/>
        </p:nvSpPr>
        <p:spPr bwMode="auto">
          <a:xfrm>
            <a:off x="1332089" y="2762250"/>
            <a:ext cx="416278" cy="26988"/>
          </a:xfrm>
          <a:custGeom>
            <a:avLst/>
            <a:gdLst>
              <a:gd name="T0" fmla="*/ 368 w 368"/>
              <a:gd name="T1" fmla="*/ 0 h 24"/>
              <a:gd name="T2" fmla="*/ 336 w 368"/>
              <a:gd name="T3" fmla="*/ 2 h 24"/>
              <a:gd name="T4" fmla="*/ 306 w 368"/>
              <a:gd name="T5" fmla="*/ 4 h 24"/>
              <a:gd name="T6" fmla="*/ 282 w 368"/>
              <a:gd name="T7" fmla="*/ 6 h 24"/>
              <a:gd name="T8" fmla="*/ 258 w 368"/>
              <a:gd name="T9" fmla="*/ 8 h 24"/>
              <a:gd name="T10" fmla="*/ 238 w 368"/>
              <a:gd name="T11" fmla="*/ 8 h 24"/>
              <a:gd name="T12" fmla="*/ 220 w 368"/>
              <a:gd name="T13" fmla="*/ 10 h 24"/>
              <a:gd name="T14" fmla="*/ 202 w 368"/>
              <a:gd name="T15" fmla="*/ 10 h 24"/>
              <a:gd name="T16" fmla="*/ 184 w 368"/>
              <a:gd name="T17" fmla="*/ 12 h 24"/>
              <a:gd name="T18" fmla="*/ 166 w 368"/>
              <a:gd name="T19" fmla="*/ 14 h 24"/>
              <a:gd name="T20" fmla="*/ 148 w 368"/>
              <a:gd name="T21" fmla="*/ 14 h 24"/>
              <a:gd name="T22" fmla="*/ 130 w 368"/>
              <a:gd name="T23" fmla="*/ 16 h 24"/>
              <a:gd name="T24" fmla="*/ 110 w 368"/>
              <a:gd name="T25" fmla="*/ 16 h 24"/>
              <a:gd name="T26" fmla="*/ 86 w 368"/>
              <a:gd name="T27" fmla="*/ 18 h 24"/>
              <a:gd name="T28" fmla="*/ 62 w 368"/>
              <a:gd name="T29" fmla="*/ 20 h 24"/>
              <a:gd name="T30" fmla="*/ 32 w 368"/>
              <a:gd name="T31" fmla="*/ 22 h 24"/>
              <a:gd name="T32" fmla="*/ 0 w 368"/>
              <a:gd name="T33" fmla="*/ 24 h 24"/>
              <a:gd name="T34" fmla="*/ 368 w 368"/>
              <a:gd name="T3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8" h="24">
                <a:moveTo>
                  <a:pt x="368" y="0"/>
                </a:moveTo>
                <a:lnTo>
                  <a:pt x="336" y="2"/>
                </a:lnTo>
                <a:lnTo>
                  <a:pt x="306" y="4"/>
                </a:lnTo>
                <a:lnTo>
                  <a:pt x="282" y="6"/>
                </a:lnTo>
                <a:lnTo>
                  <a:pt x="258" y="8"/>
                </a:lnTo>
                <a:lnTo>
                  <a:pt x="238" y="8"/>
                </a:lnTo>
                <a:lnTo>
                  <a:pt x="220" y="10"/>
                </a:lnTo>
                <a:lnTo>
                  <a:pt x="202" y="10"/>
                </a:lnTo>
                <a:lnTo>
                  <a:pt x="184" y="12"/>
                </a:lnTo>
                <a:lnTo>
                  <a:pt x="166" y="14"/>
                </a:lnTo>
                <a:lnTo>
                  <a:pt x="148" y="14"/>
                </a:lnTo>
                <a:lnTo>
                  <a:pt x="130" y="16"/>
                </a:lnTo>
                <a:lnTo>
                  <a:pt x="110" y="16"/>
                </a:lnTo>
                <a:lnTo>
                  <a:pt x="86" y="18"/>
                </a:lnTo>
                <a:lnTo>
                  <a:pt x="62" y="20"/>
                </a:lnTo>
                <a:lnTo>
                  <a:pt x="32" y="22"/>
                </a:lnTo>
                <a:lnTo>
                  <a:pt x="0" y="24"/>
                </a:lnTo>
                <a:lnTo>
                  <a:pt x="368" y="0"/>
                </a:lnTo>
                <a:close/>
              </a:path>
            </a:pathLst>
          </a:custGeom>
          <a:solidFill>
            <a:srgbClr val="FFFFFF"/>
          </a:solidFill>
          <a:ln w="508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67" name="Freeform 1083"/>
          <p:cNvSpPr>
            <a:spLocks/>
          </p:cNvSpPr>
          <p:nvPr/>
        </p:nvSpPr>
        <p:spPr bwMode="auto">
          <a:xfrm>
            <a:off x="1374422" y="2495550"/>
            <a:ext cx="426156" cy="273050"/>
          </a:xfrm>
          <a:custGeom>
            <a:avLst/>
            <a:gdLst>
              <a:gd name="T0" fmla="*/ 0 w 376"/>
              <a:gd name="T1" fmla="*/ 0 h 232"/>
              <a:gd name="T2" fmla="*/ 16 w 376"/>
              <a:gd name="T3" fmla="*/ 24 h 232"/>
              <a:gd name="T4" fmla="*/ 34 w 376"/>
              <a:gd name="T5" fmla="*/ 46 h 232"/>
              <a:gd name="T6" fmla="*/ 54 w 376"/>
              <a:gd name="T7" fmla="*/ 64 h 232"/>
              <a:gd name="T8" fmla="*/ 72 w 376"/>
              <a:gd name="T9" fmla="*/ 82 h 232"/>
              <a:gd name="T10" fmla="*/ 116 w 376"/>
              <a:gd name="T11" fmla="*/ 116 h 232"/>
              <a:gd name="T12" fmla="*/ 162 w 376"/>
              <a:gd name="T13" fmla="*/ 144 h 232"/>
              <a:gd name="T14" fmla="*/ 212 w 376"/>
              <a:gd name="T15" fmla="*/ 168 h 232"/>
              <a:gd name="T16" fmla="*/ 264 w 376"/>
              <a:gd name="T17" fmla="*/ 190 h 232"/>
              <a:gd name="T18" fmla="*/ 320 w 376"/>
              <a:gd name="T19" fmla="*/ 212 h 232"/>
              <a:gd name="T20" fmla="*/ 376 w 376"/>
              <a:gd name="T21" fmla="*/ 232 h 232"/>
              <a:gd name="T22" fmla="*/ 0 w 376"/>
              <a:gd name="T23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6" h="232">
                <a:moveTo>
                  <a:pt x="0" y="0"/>
                </a:moveTo>
                <a:lnTo>
                  <a:pt x="16" y="24"/>
                </a:lnTo>
                <a:lnTo>
                  <a:pt x="34" y="46"/>
                </a:lnTo>
                <a:lnTo>
                  <a:pt x="54" y="64"/>
                </a:lnTo>
                <a:lnTo>
                  <a:pt x="72" y="82"/>
                </a:lnTo>
                <a:lnTo>
                  <a:pt x="116" y="116"/>
                </a:lnTo>
                <a:lnTo>
                  <a:pt x="162" y="144"/>
                </a:lnTo>
                <a:lnTo>
                  <a:pt x="212" y="168"/>
                </a:lnTo>
                <a:lnTo>
                  <a:pt x="264" y="190"/>
                </a:lnTo>
                <a:lnTo>
                  <a:pt x="320" y="212"/>
                </a:lnTo>
                <a:lnTo>
                  <a:pt x="376" y="232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381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68" name="Freeform 1084"/>
          <p:cNvSpPr>
            <a:spLocks/>
          </p:cNvSpPr>
          <p:nvPr/>
        </p:nvSpPr>
        <p:spPr bwMode="auto">
          <a:xfrm>
            <a:off x="1373012" y="2743233"/>
            <a:ext cx="254000" cy="28575"/>
          </a:xfrm>
          <a:custGeom>
            <a:avLst/>
            <a:gdLst>
              <a:gd name="T0" fmla="*/ 0 w 224"/>
              <a:gd name="T1" fmla="*/ 0 h 24"/>
              <a:gd name="T2" fmla="*/ 20 w 224"/>
              <a:gd name="T3" fmla="*/ 2 h 24"/>
              <a:gd name="T4" fmla="*/ 38 w 224"/>
              <a:gd name="T5" fmla="*/ 4 h 24"/>
              <a:gd name="T6" fmla="*/ 52 w 224"/>
              <a:gd name="T7" fmla="*/ 6 h 24"/>
              <a:gd name="T8" fmla="*/ 66 w 224"/>
              <a:gd name="T9" fmla="*/ 8 h 24"/>
              <a:gd name="T10" fmla="*/ 90 w 224"/>
              <a:gd name="T11" fmla="*/ 10 h 24"/>
              <a:gd name="T12" fmla="*/ 112 w 224"/>
              <a:gd name="T13" fmla="*/ 12 h 24"/>
              <a:gd name="T14" fmla="*/ 134 w 224"/>
              <a:gd name="T15" fmla="*/ 14 h 24"/>
              <a:gd name="T16" fmla="*/ 158 w 224"/>
              <a:gd name="T17" fmla="*/ 16 h 24"/>
              <a:gd name="T18" fmla="*/ 172 w 224"/>
              <a:gd name="T19" fmla="*/ 18 h 24"/>
              <a:gd name="T20" fmla="*/ 186 w 224"/>
              <a:gd name="T21" fmla="*/ 20 h 24"/>
              <a:gd name="T22" fmla="*/ 204 w 224"/>
              <a:gd name="T23" fmla="*/ 22 h 24"/>
              <a:gd name="T24" fmla="*/ 224 w 224"/>
              <a:gd name="T25" fmla="*/ 24 h 24"/>
              <a:gd name="T26" fmla="*/ 0 w 224"/>
              <a:gd name="T2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4">
                <a:moveTo>
                  <a:pt x="0" y="0"/>
                </a:moveTo>
                <a:lnTo>
                  <a:pt x="20" y="2"/>
                </a:lnTo>
                <a:lnTo>
                  <a:pt x="38" y="4"/>
                </a:lnTo>
                <a:lnTo>
                  <a:pt x="52" y="6"/>
                </a:lnTo>
                <a:lnTo>
                  <a:pt x="66" y="8"/>
                </a:lnTo>
                <a:lnTo>
                  <a:pt x="90" y="10"/>
                </a:lnTo>
                <a:lnTo>
                  <a:pt x="112" y="12"/>
                </a:lnTo>
                <a:lnTo>
                  <a:pt x="134" y="14"/>
                </a:lnTo>
                <a:lnTo>
                  <a:pt x="158" y="16"/>
                </a:lnTo>
                <a:lnTo>
                  <a:pt x="172" y="18"/>
                </a:lnTo>
                <a:lnTo>
                  <a:pt x="186" y="20"/>
                </a:lnTo>
                <a:lnTo>
                  <a:pt x="204" y="22"/>
                </a:lnTo>
                <a:lnTo>
                  <a:pt x="224" y="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69" name="Rectangle 1085"/>
          <p:cNvSpPr>
            <a:spLocks noChangeArrowheads="1"/>
          </p:cNvSpPr>
          <p:nvPr/>
        </p:nvSpPr>
        <p:spPr bwMode="auto">
          <a:xfrm>
            <a:off x="1614311" y="2133632"/>
            <a:ext cx="936154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8181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Helvetica" charset="0"/>
              </a:rPr>
              <a:t>Striatum</a:t>
            </a: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401470" name="Rectangle 1086"/>
          <p:cNvSpPr>
            <a:spLocks noChangeArrowheads="1"/>
          </p:cNvSpPr>
          <p:nvPr/>
        </p:nvSpPr>
        <p:spPr bwMode="auto">
          <a:xfrm>
            <a:off x="2712158" y="3803650"/>
            <a:ext cx="8292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Helvetica" charset="0"/>
              </a:rPr>
              <a:t>VTA/SN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  <p:sp>
        <p:nvSpPr>
          <p:cNvPr id="401471" name="Rectangle 1087"/>
          <p:cNvSpPr>
            <a:spLocks noChangeArrowheads="1"/>
          </p:cNvSpPr>
          <p:nvPr/>
        </p:nvSpPr>
        <p:spPr bwMode="auto">
          <a:xfrm>
            <a:off x="1117616" y="1535146"/>
            <a:ext cx="346249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81812"/>
                </a:solidFill>
                <a:latin typeface="Helvetica" charset="0"/>
              </a:rPr>
              <a:t>CG</a:t>
            </a:r>
            <a:endParaRPr lang="en-US" sz="3200" smtClean="0">
              <a:solidFill>
                <a:srgbClr val="F81812"/>
              </a:solidFill>
            </a:endParaRPr>
          </a:p>
        </p:txBody>
      </p:sp>
      <p:sp>
        <p:nvSpPr>
          <p:cNvPr id="401472" name="Rectangle 1088"/>
          <p:cNvSpPr>
            <a:spLocks noChangeArrowheads="1"/>
          </p:cNvSpPr>
          <p:nvPr/>
        </p:nvSpPr>
        <p:spPr bwMode="auto">
          <a:xfrm>
            <a:off x="489675" y="2066925"/>
            <a:ext cx="512961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F81812"/>
                </a:solidFill>
                <a:latin typeface="Helvetica" charset="0"/>
              </a:rPr>
              <a:t>PreF</a:t>
            </a:r>
            <a:endParaRPr lang="en-US" sz="3200" dirty="0" smtClean="0">
              <a:solidFill>
                <a:srgbClr val="F81812"/>
              </a:solidFill>
            </a:endParaRPr>
          </a:p>
        </p:txBody>
      </p:sp>
      <p:sp>
        <p:nvSpPr>
          <p:cNvPr id="401473" name="Rectangle 1089"/>
          <p:cNvSpPr>
            <a:spLocks noChangeArrowheads="1"/>
          </p:cNvSpPr>
          <p:nvPr/>
        </p:nvSpPr>
        <p:spPr bwMode="auto">
          <a:xfrm>
            <a:off x="570107" y="3008346"/>
            <a:ext cx="487313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81812"/>
                </a:solidFill>
                <a:latin typeface="Helvetica" charset="0"/>
              </a:rPr>
              <a:t>OFC</a:t>
            </a:r>
            <a:endParaRPr lang="en-US" sz="3200" smtClean="0">
              <a:solidFill>
                <a:srgbClr val="F81812"/>
              </a:solidFill>
            </a:endParaRPr>
          </a:p>
        </p:txBody>
      </p:sp>
      <p:sp>
        <p:nvSpPr>
          <p:cNvPr id="401474" name="Rectangle 1090"/>
          <p:cNvSpPr>
            <a:spLocks noChangeArrowheads="1"/>
          </p:cNvSpPr>
          <p:nvPr/>
        </p:nvSpPr>
        <p:spPr bwMode="auto">
          <a:xfrm>
            <a:off x="1454856" y="3222657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Helvetica" charset="0"/>
              </a:rPr>
              <a:t>nucleus</a:t>
            </a: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401475" name="Rectangle 1091"/>
          <p:cNvSpPr>
            <a:spLocks noChangeArrowheads="1"/>
          </p:cNvSpPr>
          <p:nvPr/>
        </p:nvSpPr>
        <p:spPr bwMode="auto">
          <a:xfrm>
            <a:off x="1422400" y="3382965"/>
            <a:ext cx="12695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FFFFFF"/>
                </a:solidFill>
                <a:latin typeface="Helvetica" charset="0"/>
              </a:rPr>
              <a:t>accumbens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  <p:sp>
        <p:nvSpPr>
          <p:cNvPr id="401476" name="Freeform 1092"/>
          <p:cNvSpPr>
            <a:spLocks/>
          </p:cNvSpPr>
          <p:nvPr/>
        </p:nvSpPr>
        <p:spPr bwMode="auto">
          <a:xfrm>
            <a:off x="379589" y="2781333"/>
            <a:ext cx="1206500" cy="612775"/>
          </a:xfrm>
          <a:custGeom>
            <a:avLst/>
            <a:gdLst>
              <a:gd name="T0" fmla="*/ 1000 w 1064"/>
              <a:gd name="T1" fmla="*/ 272 h 520"/>
              <a:gd name="T2" fmla="*/ 1064 w 1064"/>
              <a:gd name="T3" fmla="*/ 384 h 520"/>
              <a:gd name="T4" fmla="*/ 928 w 1064"/>
              <a:gd name="T5" fmla="*/ 472 h 520"/>
              <a:gd name="T6" fmla="*/ 616 w 1064"/>
              <a:gd name="T7" fmla="*/ 520 h 520"/>
              <a:gd name="T8" fmla="*/ 408 w 1064"/>
              <a:gd name="T9" fmla="*/ 488 h 520"/>
              <a:gd name="T10" fmla="*/ 256 w 1064"/>
              <a:gd name="T11" fmla="*/ 424 h 520"/>
              <a:gd name="T12" fmla="*/ 136 w 1064"/>
              <a:gd name="T13" fmla="*/ 320 h 520"/>
              <a:gd name="T14" fmla="*/ 40 w 1064"/>
              <a:gd name="T15" fmla="*/ 192 h 520"/>
              <a:gd name="T16" fmla="*/ 0 w 1064"/>
              <a:gd name="T17" fmla="*/ 56 h 520"/>
              <a:gd name="T18" fmla="*/ 32 w 1064"/>
              <a:gd name="T19" fmla="*/ 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4" h="520">
                <a:moveTo>
                  <a:pt x="1000" y="272"/>
                </a:moveTo>
                <a:lnTo>
                  <a:pt x="1064" y="384"/>
                </a:lnTo>
                <a:lnTo>
                  <a:pt x="928" y="472"/>
                </a:lnTo>
                <a:lnTo>
                  <a:pt x="616" y="520"/>
                </a:lnTo>
                <a:lnTo>
                  <a:pt x="408" y="488"/>
                </a:lnTo>
                <a:lnTo>
                  <a:pt x="256" y="424"/>
                </a:lnTo>
                <a:lnTo>
                  <a:pt x="136" y="320"/>
                </a:lnTo>
                <a:lnTo>
                  <a:pt x="40" y="192"/>
                </a:lnTo>
                <a:lnTo>
                  <a:pt x="0" y="56"/>
                </a:lnTo>
                <a:lnTo>
                  <a:pt x="32" y="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1478" name="Text Box 1094"/>
          <p:cNvSpPr txBox="1">
            <a:spLocks noChangeArrowheads="1"/>
          </p:cNvSpPr>
          <p:nvPr/>
        </p:nvSpPr>
        <p:spPr bwMode="auto">
          <a:xfrm>
            <a:off x="3967339" y="1207157"/>
            <a:ext cx="4876801" cy="13480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Would increasing 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     enhance activity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      in the OFC?</a:t>
            </a:r>
          </a:p>
        </p:txBody>
      </p:sp>
      <p:sp>
        <p:nvSpPr>
          <p:cNvPr id="401479" name="Text Box 1095"/>
          <p:cNvSpPr txBox="1">
            <a:spLocks noChangeArrowheads="1"/>
          </p:cNvSpPr>
          <p:nvPr/>
        </p:nvSpPr>
        <p:spPr bwMode="auto">
          <a:xfrm>
            <a:off x="444503" y="4181475"/>
            <a:ext cx="8518874" cy="21852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Compared the response to IV MP (methylphenidate given in 2 sequential 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doses of 0.5 and 0.25 mg/kg) in 15 controls and 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 cocaine abusers using FDG and PET to 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measure regional brain glucose metabolism</a:t>
            </a:r>
          </a:p>
        </p:txBody>
      </p:sp>
    </p:spTree>
    <p:extLst>
      <p:ext uri="{BB962C8B-B14F-4D97-AF65-F5344CB8AC3E}">
        <p14:creationId xmlns="" xmlns:p14="http://schemas.microsoft.com/office/powerpoint/2010/main" val="603855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005" name="Group 77"/>
          <p:cNvGrpSpPr>
            <a:grpSpLocks/>
          </p:cNvGrpSpPr>
          <p:nvPr/>
        </p:nvGrpSpPr>
        <p:grpSpPr bwMode="auto">
          <a:xfrm>
            <a:off x="5403146" y="4887944"/>
            <a:ext cx="349956" cy="295275"/>
            <a:chOff x="3829" y="3079"/>
            <a:chExt cx="248" cy="186"/>
          </a:xfrm>
        </p:grpSpPr>
        <p:sp>
          <p:nvSpPr>
            <p:cNvPr id="381001" name="Rectangle 73"/>
            <p:cNvSpPr>
              <a:spLocks noChangeArrowheads="1"/>
            </p:cNvSpPr>
            <p:nvPr/>
          </p:nvSpPr>
          <p:spPr bwMode="auto">
            <a:xfrm>
              <a:off x="3829" y="3079"/>
              <a:ext cx="248" cy="186"/>
            </a:xfrm>
            <a:prstGeom prst="rect">
              <a:avLst/>
            </a:prstGeom>
            <a:solidFill>
              <a:srgbClr val="FCF3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02" name="Rectangle 74"/>
            <p:cNvSpPr>
              <a:spLocks noChangeArrowheads="1"/>
            </p:cNvSpPr>
            <p:nvPr/>
          </p:nvSpPr>
          <p:spPr bwMode="auto">
            <a:xfrm>
              <a:off x="3829" y="3079"/>
              <a:ext cx="248" cy="18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03" name="Line 75"/>
            <p:cNvSpPr>
              <a:spLocks noChangeShapeType="1"/>
            </p:cNvSpPr>
            <p:nvPr/>
          </p:nvSpPr>
          <p:spPr bwMode="auto">
            <a:xfrm>
              <a:off x="3935" y="3079"/>
              <a:ext cx="36" cy="1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04" name="Line 76"/>
            <p:cNvSpPr>
              <a:spLocks noChangeShapeType="1"/>
            </p:cNvSpPr>
            <p:nvPr/>
          </p:nvSpPr>
          <p:spPr bwMode="auto">
            <a:xfrm>
              <a:off x="3935" y="3079"/>
              <a:ext cx="36" cy="1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1012" name="Group 84"/>
          <p:cNvGrpSpPr>
            <a:grpSpLocks/>
          </p:cNvGrpSpPr>
          <p:nvPr/>
        </p:nvGrpSpPr>
        <p:grpSpPr bwMode="auto">
          <a:xfrm>
            <a:off x="5753116" y="4576794"/>
            <a:ext cx="364067" cy="606425"/>
            <a:chOff x="4077" y="2883"/>
            <a:chExt cx="258" cy="382"/>
          </a:xfrm>
        </p:grpSpPr>
        <p:sp>
          <p:nvSpPr>
            <p:cNvPr id="381006" name="Rectangle 78"/>
            <p:cNvSpPr>
              <a:spLocks noChangeArrowheads="1"/>
            </p:cNvSpPr>
            <p:nvPr/>
          </p:nvSpPr>
          <p:spPr bwMode="auto">
            <a:xfrm>
              <a:off x="4077" y="3079"/>
              <a:ext cx="258" cy="186"/>
            </a:xfrm>
            <a:prstGeom prst="rect">
              <a:avLst/>
            </a:prstGeom>
            <a:solidFill>
              <a:srgbClr val="27FC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07" name="Rectangle 79"/>
            <p:cNvSpPr>
              <a:spLocks noChangeArrowheads="1"/>
            </p:cNvSpPr>
            <p:nvPr/>
          </p:nvSpPr>
          <p:spPr bwMode="auto">
            <a:xfrm>
              <a:off x="4077" y="3079"/>
              <a:ext cx="258" cy="18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08" name="Line 80"/>
            <p:cNvSpPr>
              <a:spLocks noChangeShapeType="1"/>
            </p:cNvSpPr>
            <p:nvPr/>
          </p:nvSpPr>
          <p:spPr bwMode="auto">
            <a:xfrm flipV="1">
              <a:off x="4211" y="2883"/>
              <a:ext cx="1" cy="196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09" name="Line 81"/>
            <p:cNvSpPr>
              <a:spLocks noChangeShapeType="1"/>
            </p:cNvSpPr>
            <p:nvPr/>
          </p:nvSpPr>
          <p:spPr bwMode="auto">
            <a:xfrm>
              <a:off x="4193" y="2883"/>
              <a:ext cx="35" cy="1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10" name="Line 82"/>
            <p:cNvSpPr>
              <a:spLocks noChangeShapeType="1"/>
            </p:cNvSpPr>
            <p:nvPr/>
          </p:nvSpPr>
          <p:spPr bwMode="auto">
            <a:xfrm>
              <a:off x="4211" y="3079"/>
              <a:ext cx="1" cy="8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11" name="Line 83"/>
            <p:cNvSpPr>
              <a:spLocks noChangeShapeType="1"/>
            </p:cNvSpPr>
            <p:nvPr/>
          </p:nvSpPr>
          <p:spPr bwMode="auto">
            <a:xfrm>
              <a:off x="4193" y="3087"/>
              <a:ext cx="35" cy="1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1017" name="Group 89"/>
          <p:cNvGrpSpPr>
            <a:grpSpLocks/>
          </p:cNvGrpSpPr>
          <p:nvPr/>
        </p:nvGrpSpPr>
        <p:grpSpPr bwMode="auto">
          <a:xfrm>
            <a:off x="6117183" y="4887944"/>
            <a:ext cx="362655" cy="295275"/>
            <a:chOff x="4335" y="3079"/>
            <a:chExt cx="257" cy="186"/>
          </a:xfrm>
        </p:grpSpPr>
        <p:sp>
          <p:nvSpPr>
            <p:cNvPr id="381013" name="Rectangle 85"/>
            <p:cNvSpPr>
              <a:spLocks noChangeArrowheads="1"/>
            </p:cNvSpPr>
            <p:nvPr/>
          </p:nvSpPr>
          <p:spPr bwMode="auto">
            <a:xfrm>
              <a:off x="4335" y="3079"/>
              <a:ext cx="257" cy="186"/>
            </a:xfrm>
            <a:prstGeom prst="rect">
              <a:avLst/>
            </a:prstGeom>
            <a:solidFill>
              <a:srgbClr val="FF07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14" name="Rectangle 86"/>
            <p:cNvSpPr>
              <a:spLocks noChangeArrowheads="1"/>
            </p:cNvSpPr>
            <p:nvPr/>
          </p:nvSpPr>
          <p:spPr bwMode="auto">
            <a:xfrm>
              <a:off x="4335" y="3079"/>
              <a:ext cx="257" cy="18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15" name="Line 87"/>
            <p:cNvSpPr>
              <a:spLocks noChangeShapeType="1"/>
            </p:cNvSpPr>
            <p:nvPr/>
          </p:nvSpPr>
          <p:spPr bwMode="auto">
            <a:xfrm>
              <a:off x="4450" y="3079"/>
              <a:ext cx="36" cy="1"/>
            </a:xfrm>
            <a:prstGeom prst="line">
              <a:avLst/>
            </a:prstGeom>
            <a:noFill/>
            <a:ln w="14288">
              <a:solidFill>
                <a:srgbClr val="FF07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16" name="Line 88"/>
            <p:cNvSpPr>
              <a:spLocks noChangeShapeType="1"/>
            </p:cNvSpPr>
            <p:nvPr/>
          </p:nvSpPr>
          <p:spPr bwMode="auto">
            <a:xfrm>
              <a:off x="4450" y="3079"/>
              <a:ext cx="36" cy="1"/>
            </a:xfrm>
            <a:prstGeom prst="line">
              <a:avLst/>
            </a:prstGeom>
            <a:noFill/>
            <a:ln w="14288">
              <a:solidFill>
                <a:srgbClr val="FF07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1024" name="Group 96"/>
          <p:cNvGrpSpPr>
            <a:grpSpLocks/>
          </p:cNvGrpSpPr>
          <p:nvPr/>
        </p:nvGrpSpPr>
        <p:grpSpPr bwMode="auto">
          <a:xfrm>
            <a:off x="6756402" y="3363913"/>
            <a:ext cx="349956" cy="1820862"/>
            <a:chOff x="4788" y="2119"/>
            <a:chExt cx="248" cy="1147"/>
          </a:xfrm>
        </p:grpSpPr>
        <p:sp>
          <p:nvSpPr>
            <p:cNvPr id="381018" name="Rectangle 90"/>
            <p:cNvSpPr>
              <a:spLocks noChangeArrowheads="1"/>
            </p:cNvSpPr>
            <p:nvPr/>
          </p:nvSpPr>
          <p:spPr bwMode="auto">
            <a:xfrm>
              <a:off x="4788" y="2697"/>
              <a:ext cx="248" cy="568"/>
            </a:xfrm>
            <a:prstGeom prst="rect">
              <a:avLst/>
            </a:prstGeom>
            <a:solidFill>
              <a:srgbClr val="FCF3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19" name="Rectangle 91"/>
            <p:cNvSpPr>
              <a:spLocks noChangeArrowheads="1"/>
            </p:cNvSpPr>
            <p:nvPr/>
          </p:nvSpPr>
          <p:spPr bwMode="auto">
            <a:xfrm>
              <a:off x="4788" y="2697"/>
              <a:ext cx="248" cy="56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20" name="Line 92"/>
            <p:cNvSpPr>
              <a:spLocks noChangeShapeType="1"/>
            </p:cNvSpPr>
            <p:nvPr/>
          </p:nvSpPr>
          <p:spPr bwMode="auto">
            <a:xfrm flipV="1">
              <a:off x="4912" y="2119"/>
              <a:ext cx="1" cy="578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21" name="Line 93"/>
            <p:cNvSpPr>
              <a:spLocks noChangeShapeType="1"/>
            </p:cNvSpPr>
            <p:nvPr/>
          </p:nvSpPr>
          <p:spPr bwMode="auto">
            <a:xfrm>
              <a:off x="4894" y="2119"/>
              <a:ext cx="36" cy="1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22" name="Line 94"/>
            <p:cNvSpPr>
              <a:spLocks noChangeShapeType="1"/>
            </p:cNvSpPr>
            <p:nvPr/>
          </p:nvSpPr>
          <p:spPr bwMode="auto">
            <a:xfrm>
              <a:off x="4912" y="2697"/>
              <a:ext cx="1" cy="568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23" name="Line 95"/>
            <p:cNvSpPr>
              <a:spLocks noChangeShapeType="1"/>
            </p:cNvSpPr>
            <p:nvPr/>
          </p:nvSpPr>
          <p:spPr bwMode="auto">
            <a:xfrm>
              <a:off x="4894" y="3265"/>
              <a:ext cx="36" cy="1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1030" name="Group 102"/>
          <p:cNvGrpSpPr>
            <a:grpSpLocks/>
          </p:cNvGrpSpPr>
          <p:nvPr/>
        </p:nvGrpSpPr>
        <p:grpSpPr bwMode="auto">
          <a:xfrm>
            <a:off x="7106371" y="2152650"/>
            <a:ext cx="364067" cy="3030538"/>
            <a:chOff x="5036" y="1356"/>
            <a:chExt cx="258" cy="1909"/>
          </a:xfrm>
        </p:grpSpPr>
        <p:sp>
          <p:nvSpPr>
            <p:cNvPr id="381025" name="Rectangle 97"/>
            <p:cNvSpPr>
              <a:spLocks noChangeArrowheads="1"/>
            </p:cNvSpPr>
            <p:nvPr/>
          </p:nvSpPr>
          <p:spPr bwMode="auto">
            <a:xfrm>
              <a:off x="5036" y="1738"/>
              <a:ext cx="258" cy="1527"/>
            </a:xfrm>
            <a:prstGeom prst="rect">
              <a:avLst/>
            </a:prstGeom>
            <a:solidFill>
              <a:srgbClr val="27FC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26" name="Rectangle 98"/>
            <p:cNvSpPr>
              <a:spLocks noChangeArrowheads="1"/>
            </p:cNvSpPr>
            <p:nvPr/>
          </p:nvSpPr>
          <p:spPr bwMode="auto">
            <a:xfrm>
              <a:off x="5036" y="1738"/>
              <a:ext cx="258" cy="1527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27" name="Line 99"/>
            <p:cNvSpPr>
              <a:spLocks noChangeShapeType="1"/>
            </p:cNvSpPr>
            <p:nvPr/>
          </p:nvSpPr>
          <p:spPr bwMode="auto">
            <a:xfrm flipV="1">
              <a:off x="5170" y="1356"/>
              <a:ext cx="1" cy="382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28" name="Line 100"/>
            <p:cNvSpPr>
              <a:spLocks noChangeShapeType="1"/>
            </p:cNvSpPr>
            <p:nvPr/>
          </p:nvSpPr>
          <p:spPr bwMode="auto">
            <a:xfrm>
              <a:off x="5170" y="1738"/>
              <a:ext cx="1" cy="80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29" name="Line 101"/>
            <p:cNvSpPr>
              <a:spLocks noChangeShapeType="1"/>
            </p:cNvSpPr>
            <p:nvPr/>
          </p:nvSpPr>
          <p:spPr bwMode="auto">
            <a:xfrm>
              <a:off x="5152" y="1818"/>
              <a:ext cx="35" cy="1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1037" name="Group 109"/>
          <p:cNvGrpSpPr>
            <a:grpSpLocks/>
          </p:cNvGrpSpPr>
          <p:nvPr/>
        </p:nvGrpSpPr>
        <p:grpSpPr bwMode="auto">
          <a:xfrm>
            <a:off x="7470422" y="2759079"/>
            <a:ext cx="362656" cy="2424113"/>
            <a:chOff x="5294" y="1738"/>
            <a:chExt cx="257" cy="1527"/>
          </a:xfrm>
        </p:grpSpPr>
        <p:sp>
          <p:nvSpPr>
            <p:cNvPr id="381031" name="Rectangle 103"/>
            <p:cNvSpPr>
              <a:spLocks noChangeArrowheads="1"/>
            </p:cNvSpPr>
            <p:nvPr/>
          </p:nvSpPr>
          <p:spPr bwMode="auto">
            <a:xfrm>
              <a:off x="5294" y="2315"/>
              <a:ext cx="257" cy="950"/>
            </a:xfrm>
            <a:prstGeom prst="rect">
              <a:avLst/>
            </a:prstGeom>
            <a:solidFill>
              <a:srgbClr val="FF07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32" name="Rectangle 104"/>
            <p:cNvSpPr>
              <a:spLocks noChangeArrowheads="1"/>
            </p:cNvSpPr>
            <p:nvPr/>
          </p:nvSpPr>
          <p:spPr bwMode="auto">
            <a:xfrm>
              <a:off x="5294" y="2315"/>
              <a:ext cx="257" cy="950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33" name="Line 105"/>
            <p:cNvSpPr>
              <a:spLocks noChangeShapeType="1"/>
            </p:cNvSpPr>
            <p:nvPr/>
          </p:nvSpPr>
          <p:spPr bwMode="auto">
            <a:xfrm flipV="1">
              <a:off x="5427" y="1738"/>
              <a:ext cx="1" cy="577"/>
            </a:xfrm>
            <a:prstGeom prst="line">
              <a:avLst/>
            </a:prstGeom>
            <a:noFill/>
            <a:ln w="14288">
              <a:solidFill>
                <a:srgbClr val="FF07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34" name="Line 106"/>
            <p:cNvSpPr>
              <a:spLocks noChangeShapeType="1"/>
            </p:cNvSpPr>
            <p:nvPr/>
          </p:nvSpPr>
          <p:spPr bwMode="auto">
            <a:xfrm>
              <a:off x="5409" y="1738"/>
              <a:ext cx="36" cy="1"/>
            </a:xfrm>
            <a:prstGeom prst="line">
              <a:avLst/>
            </a:prstGeom>
            <a:noFill/>
            <a:ln w="14288">
              <a:solidFill>
                <a:srgbClr val="FF07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35" name="Line 107"/>
            <p:cNvSpPr>
              <a:spLocks noChangeShapeType="1"/>
            </p:cNvSpPr>
            <p:nvPr/>
          </p:nvSpPr>
          <p:spPr bwMode="auto">
            <a:xfrm>
              <a:off x="5427" y="2315"/>
              <a:ext cx="1" cy="568"/>
            </a:xfrm>
            <a:prstGeom prst="line">
              <a:avLst/>
            </a:prstGeom>
            <a:noFill/>
            <a:ln w="14288">
              <a:solidFill>
                <a:srgbClr val="FF07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36" name="Line 108"/>
            <p:cNvSpPr>
              <a:spLocks noChangeShapeType="1"/>
            </p:cNvSpPr>
            <p:nvPr/>
          </p:nvSpPr>
          <p:spPr bwMode="auto">
            <a:xfrm>
              <a:off x="5409" y="2883"/>
              <a:ext cx="36" cy="1"/>
            </a:xfrm>
            <a:prstGeom prst="line">
              <a:avLst/>
            </a:prstGeom>
            <a:noFill/>
            <a:ln w="14288">
              <a:solidFill>
                <a:srgbClr val="FF07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1044" name="Group 116"/>
          <p:cNvGrpSpPr>
            <a:grpSpLocks/>
          </p:cNvGrpSpPr>
          <p:nvPr/>
        </p:nvGrpSpPr>
        <p:grpSpPr bwMode="auto">
          <a:xfrm>
            <a:off x="5264858" y="2152658"/>
            <a:ext cx="38100" cy="3032125"/>
            <a:chOff x="3731" y="1356"/>
            <a:chExt cx="27" cy="1910"/>
          </a:xfrm>
        </p:grpSpPr>
        <p:sp>
          <p:nvSpPr>
            <p:cNvPr id="381038" name="Line 110"/>
            <p:cNvSpPr>
              <a:spLocks noChangeShapeType="1"/>
            </p:cNvSpPr>
            <p:nvPr/>
          </p:nvSpPr>
          <p:spPr bwMode="auto">
            <a:xfrm>
              <a:off x="3731" y="3265"/>
              <a:ext cx="27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39" name="Line 111"/>
            <p:cNvSpPr>
              <a:spLocks noChangeShapeType="1"/>
            </p:cNvSpPr>
            <p:nvPr/>
          </p:nvSpPr>
          <p:spPr bwMode="auto">
            <a:xfrm>
              <a:off x="3731" y="2883"/>
              <a:ext cx="27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40" name="Line 112"/>
            <p:cNvSpPr>
              <a:spLocks noChangeShapeType="1"/>
            </p:cNvSpPr>
            <p:nvPr/>
          </p:nvSpPr>
          <p:spPr bwMode="auto">
            <a:xfrm>
              <a:off x="3731" y="2501"/>
              <a:ext cx="27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41" name="Line 113"/>
            <p:cNvSpPr>
              <a:spLocks noChangeShapeType="1"/>
            </p:cNvSpPr>
            <p:nvPr/>
          </p:nvSpPr>
          <p:spPr bwMode="auto">
            <a:xfrm>
              <a:off x="3731" y="2119"/>
              <a:ext cx="27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42" name="Line 114"/>
            <p:cNvSpPr>
              <a:spLocks noChangeShapeType="1"/>
            </p:cNvSpPr>
            <p:nvPr/>
          </p:nvSpPr>
          <p:spPr bwMode="auto">
            <a:xfrm>
              <a:off x="3731" y="1738"/>
              <a:ext cx="27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1043" name="Line 115"/>
            <p:cNvSpPr>
              <a:spLocks noChangeShapeType="1"/>
            </p:cNvSpPr>
            <p:nvPr/>
          </p:nvSpPr>
          <p:spPr bwMode="auto">
            <a:xfrm>
              <a:off x="3731" y="1356"/>
              <a:ext cx="27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81045" name="Line 117"/>
          <p:cNvSpPr>
            <a:spLocks noChangeShapeType="1"/>
          </p:cNvSpPr>
          <p:nvPr/>
        </p:nvSpPr>
        <p:spPr bwMode="auto">
          <a:xfrm flipV="1">
            <a:off x="5264871" y="2152650"/>
            <a:ext cx="1411" cy="303053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1046" name="Line 118"/>
          <p:cNvSpPr>
            <a:spLocks noChangeShapeType="1"/>
          </p:cNvSpPr>
          <p:nvPr/>
        </p:nvSpPr>
        <p:spPr bwMode="auto">
          <a:xfrm>
            <a:off x="5264872" y="5183219"/>
            <a:ext cx="2706511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81053" name="Group 125"/>
          <p:cNvGrpSpPr>
            <a:grpSpLocks/>
          </p:cNvGrpSpPr>
          <p:nvPr/>
        </p:nvGrpSpPr>
        <p:grpSpPr bwMode="auto">
          <a:xfrm>
            <a:off x="4995154" y="2030416"/>
            <a:ext cx="231423" cy="3308349"/>
            <a:chOff x="3540" y="1279"/>
            <a:chExt cx="164" cy="2084"/>
          </a:xfrm>
        </p:grpSpPr>
        <p:sp>
          <p:nvSpPr>
            <p:cNvPr id="381047" name="Rectangle 119"/>
            <p:cNvSpPr>
              <a:spLocks noChangeArrowheads="1"/>
            </p:cNvSpPr>
            <p:nvPr/>
          </p:nvSpPr>
          <p:spPr bwMode="auto">
            <a:xfrm>
              <a:off x="3611" y="3189"/>
              <a:ext cx="82" cy="17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0</a:t>
              </a:r>
              <a:endPara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1048" name="Rectangle 120"/>
            <p:cNvSpPr>
              <a:spLocks noChangeArrowheads="1"/>
            </p:cNvSpPr>
            <p:nvPr/>
          </p:nvSpPr>
          <p:spPr bwMode="auto">
            <a:xfrm>
              <a:off x="3611" y="2807"/>
              <a:ext cx="82" cy="17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2</a:t>
              </a:r>
              <a:endPara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1049" name="Rectangle 121"/>
            <p:cNvSpPr>
              <a:spLocks noChangeArrowheads="1"/>
            </p:cNvSpPr>
            <p:nvPr/>
          </p:nvSpPr>
          <p:spPr bwMode="auto">
            <a:xfrm>
              <a:off x="3611" y="2425"/>
              <a:ext cx="82" cy="17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4</a:t>
              </a:r>
              <a:endPara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1050" name="Rectangle 122"/>
            <p:cNvSpPr>
              <a:spLocks noChangeArrowheads="1"/>
            </p:cNvSpPr>
            <p:nvPr/>
          </p:nvSpPr>
          <p:spPr bwMode="auto">
            <a:xfrm>
              <a:off x="3611" y="2043"/>
              <a:ext cx="82" cy="17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6</a:t>
              </a:r>
              <a:endPara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1051" name="Rectangle 123"/>
            <p:cNvSpPr>
              <a:spLocks noChangeArrowheads="1"/>
            </p:cNvSpPr>
            <p:nvPr/>
          </p:nvSpPr>
          <p:spPr bwMode="auto">
            <a:xfrm>
              <a:off x="3611" y="1661"/>
              <a:ext cx="82" cy="17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8</a:t>
              </a:r>
              <a:endPara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1052" name="Rectangle 124"/>
            <p:cNvSpPr>
              <a:spLocks noChangeArrowheads="1"/>
            </p:cNvSpPr>
            <p:nvPr/>
          </p:nvSpPr>
          <p:spPr bwMode="auto">
            <a:xfrm>
              <a:off x="3540" y="1279"/>
              <a:ext cx="164" cy="17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10</a:t>
              </a:r>
              <a:endPara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81056" name="Group 128"/>
          <p:cNvGrpSpPr>
            <a:grpSpLocks/>
          </p:cNvGrpSpPr>
          <p:nvPr/>
        </p:nvGrpSpPr>
        <p:grpSpPr bwMode="auto">
          <a:xfrm>
            <a:off x="5634570" y="5246696"/>
            <a:ext cx="2432755" cy="369888"/>
            <a:chOff x="3993" y="3305"/>
            <a:chExt cx="1724" cy="233"/>
          </a:xfrm>
        </p:grpSpPr>
        <p:sp>
          <p:nvSpPr>
            <p:cNvPr id="381054" name="Rectangle 126"/>
            <p:cNvSpPr>
              <a:spLocks noChangeArrowheads="1"/>
            </p:cNvSpPr>
            <p:nvPr/>
          </p:nvSpPr>
          <p:spPr bwMode="auto">
            <a:xfrm>
              <a:off x="3993" y="3305"/>
              <a:ext cx="808" cy="23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Controls</a:t>
              </a:r>
            </a:p>
          </p:txBody>
        </p:sp>
        <p:sp>
          <p:nvSpPr>
            <p:cNvPr id="381055" name="Rectangle 127"/>
            <p:cNvSpPr>
              <a:spLocks noChangeArrowheads="1"/>
            </p:cNvSpPr>
            <p:nvPr/>
          </p:nvSpPr>
          <p:spPr bwMode="auto">
            <a:xfrm>
              <a:off x="4952" y="3305"/>
              <a:ext cx="765" cy="23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Abusers</a:t>
              </a:r>
            </a:p>
          </p:txBody>
        </p:sp>
      </p:grpSp>
      <p:sp>
        <p:nvSpPr>
          <p:cNvPr id="381059" name="Rectangle 131"/>
          <p:cNvSpPr>
            <a:spLocks noChangeArrowheads="1"/>
          </p:cNvSpPr>
          <p:nvPr/>
        </p:nvSpPr>
        <p:spPr bwMode="auto">
          <a:xfrm>
            <a:off x="7322256" y="1317656"/>
            <a:ext cx="149578" cy="168275"/>
          </a:xfrm>
          <a:prstGeom prst="rect">
            <a:avLst/>
          </a:prstGeom>
          <a:solidFill>
            <a:srgbClr val="FCF305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1060" name="Rectangle 132"/>
          <p:cNvSpPr>
            <a:spLocks noChangeArrowheads="1"/>
          </p:cNvSpPr>
          <p:nvPr/>
        </p:nvSpPr>
        <p:spPr bwMode="auto">
          <a:xfrm>
            <a:off x="7653867" y="1244630"/>
            <a:ext cx="881652" cy="3077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baseline</a:t>
            </a:r>
          </a:p>
        </p:txBody>
      </p:sp>
      <p:sp>
        <p:nvSpPr>
          <p:cNvPr id="381061" name="Rectangle 133"/>
          <p:cNvSpPr>
            <a:spLocks noChangeArrowheads="1"/>
          </p:cNvSpPr>
          <p:nvPr/>
        </p:nvSpPr>
        <p:spPr bwMode="auto">
          <a:xfrm>
            <a:off x="7322256" y="1543081"/>
            <a:ext cx="149578" cy="168275"/>
          </a:xfrm>
          <a:prstGeom prst="rect">
            <a:avLst/>
          </a:prstGeom>
          <a:solidFill>
            <a:srgbClr val="27FC2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1062" name="Rectangle 134"/>
          <p:cNvSpPr>
            <a:spLocks noChangeArrowheads="1"/>
          </p:cNvSpPr>
          <p:nvPr/>
        </p:nvSpPr>
        <p:spPr bwMode="auto">
          <a:xfrm>
            <a:off x="7653882" y="1470055"/>
            <a:ext cx="989053" cy="3077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First MP</a:t>
            </a:r>
          </a:p>
        </p:txBody>
      </p:sp>
      <p:sp>
        <p:nvSpPr>
          <p:cNvPr id="381063" name="Rectangle 135"/>
          <p:cNvSpPr>
            <a:spLocks noChangeArrowheads="1"/>
          </p:cNvSpPr>
          <p:nvPr/>
        </p:nvSpPr>
        <p:spPr bwMode="auto">
          <a:xfrm>
            <a:off x="7322256" y="1768475"/>
            <a:ext cx="149578" cy="168275"/>
          </a:xfrm>
          <a:prstGeom prst="rect">
            <a:avLst/>
          </a:prstGeom>
          <a:solidFill>
            <a:srgbClr val="FF0705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1064" name="Rectangle 136"/>
          <p:cNvSpPr>
            <a:spLocks noChangeArrowheads="1"/>
          </p:cNvSpPr>
          <p:nvPr/>
        </p:nvSpPr>
        <p:spPr bwMode="auto">
          <a:xfrm>
            <a:off x="7642578" y="1695452"/>
            <a:ext cx="1247136" cy="3077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Second MP</a:t>
            </a:r>
          </a:p>
        </p:txBody>
      </p:sp>
      <p:sp>
        <p:nvSpPr>
          <p:cNvPr id="381067" name="Rectangle 139"/>
          <p:cNvSpPr>
            <a:spLocks noChangeArrowheads="1"/>
          </p:cNvSpPr>
          <p:nvPr/>
        </p:nvSpPr>
        <p:spPr bwMode="auto">
          <a:xfrm rot="16200000">
            <a:off x="2926676" y="3205456"/>
            <a:ext cx="3276538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Self Report Craving</a:t>
            </a:r>
          </a:p>
        </p:txBody>
      </p:sp>
      <p:sp>
        <p:nvSpPr>
          <p:cNvPr id="381068" name="Rectangle 140"/>
          <p:cNvSpPr>
            <a:spLocks noChangeArrowheads="1"/>
          </p:cNvSpPr>
          <p:nvPr/>
        </p:nvSpPr>
        <p:spPr bwMode="auto">
          <a:xfrm rot="16200000">
            <a:off x="4579593" y="3458494"/>
            <a:ext cx="639599" cy="3077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(0-10)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80939" name="Group 11"/>
          <p:cNvGrpSpPr>
            <a:grpSpLocks/>
          </p:cNvGrpSpPr>
          <p:nvPr/>
        </p:nvGrpSpPr>
        <p:grpSpPr bwMode="auto">
          <a:xfrm>
            <a:off x="1436511" y="4576763"/>
            <a:ext cx="362656" cy="608012"/>
            <a:chOff x="1012" y="2875"/>
            <a:chExt cx="257" cy="383"/>
          </a:xfrm>
        </p:grpSpPr>
        <p:sp>
          <p:nvSpPr>
            <p:cNvPr id="380933" name="Rectangle 5"/>
            <p:cNvSpPr>
              <a:spLocks noChangeArrowheads="1"/>
            </p:cNvSpPr>
            <p:nvPr/>
          </p:nvSpPr>
          <p:spPr bwMode="auto">
            <a:xfrm>
              <a:off x="1012" y="3071"/>
              <a:ext cx="257" cy="186"/>
            </a:xfrm>
            <a:prstGeom prst="rect">
              <a:avLst/>
            </a:prstGeom>
            <a:solidFill>
              <a:srgbClr val="FCF3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34" name="Rectangle 6"/>
            <p:cNvSpPr>
              <a:spLocks noChangeArrowheads="1"/>
            </p:cNvSpPr>
            <p:nvPr/>
          </p:nvSpPr>
          <p:spPr bwMode="auto">
            <a:xfrm>
              <a:off x="1012" y="3071"/>
              <a:ext cx="257" cy="18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35" name="Line 7"/>
            <p:cNvSpPr>
              <a:spLocks noChangeShapeType="1"/>
            </p:cNvSpPr>
            <p:nvPr/>
          </p:nvSpPr>
          <p:spPr bwMode="auto">
            <a:xfrm flipV="1">
              <a:off x="1136" y="2875"/>
              <a:ext cx="1" cy="196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36" name="Line 8"/>
            <p:cNvSpPr>
              <a:spLocks noChangeShapeType="1"/>
            </p:cNvSpPr>
            <p:nvPr/>
          </p:nvSpPr>
          <p:spPr bwMode="auto">
            <a:xfrm>
              <a:off x="1118" y="2875"/>
              <a:ext cx="36" cy="1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37" name="Line 9"/>
            <p:cNvSpPr>
              <a:spLocks noChangeShapeType="1"/>
            </p:cNvSpPr>
            <p:nvPr/>
          </p:nvSpPr>
          <p:spPr bwMode="auto">
            <a:xfrm>
              <a:off x="1136" y="3071"/>
              <a:ext cx="1" cy="186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38" name="Line 10"/>
            <p:cNvSpPr>
              <a:spLocks noChangeShapeType="1"/>
            </p:cNvSpPr>
            <p:nvPr/>
          </p:nvSpPr>
          <p:spPr bwMode="auto">
            <a:xfrm>
              <a:off x="1118" y="3257"/>
              <a:ext cx="36" cy="1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0946" name="Group 18"/>
          <p:cNvGrpSpPr>
            <a:grpSpLocks/>
          </p:cNvGrpSpPr>
          <p:nvPr/>
        </p:nvGrpSpPr>
        <p:grpSpPr bwMode="auto">
          <a:xfrm>
            <a:off x="1799169" y="2152650"/>
            <a:ext cx="351366" cy="3030538"/>
            <a:chOff x="1269" y="1348"/>
            <a:chExt cx="249" cy="1909"/>
          </a:xfrm>
        </p:grpSpPr>
        <p:sp>
          <p:nvSpPr>
            <p:cNvPr id="380940" name="Rectangle 12"/>
            <p:cNvSpPr>
              <a:spLocks noChangeArrowheads="1"/>
            </p:cNvSpPr>
            <p:nvPr/>
          </p:nvSpPr>
          <p:spPr bwMode="auto">
            <a:xfrm>
              <a:off x="1269" y="1925"/>
              <a:ext cx="249" cy="1332"/>
            </a:xfrm>
            <a:prstGeom prst="rect">
              <a:avLst/>
            </a:prstGeom>
            <a:solidFill>
              <a:srgbClr val="27FC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41" name="Rectangle 13"/>
            <p:cNvSpPr>
              <a:spLocks noChangeArrowheads="1"/>
            </p:cNvSpPr>
            <p:nvPr/>
          </p:nvSpPr>
          <p:spPr bwMode="auto">
            <a:xfrm>
              <a:off x="1269" y="1925"/>
              <a:ext cx="249" cy="1332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42" name="Line 14"/>
            <p:cNvSpPr>
              <a:spLocks noChangeShapeType="1"/>
            </p:cNvSpPr>
            <p:nvPr/>
          </p:nvSpPr>
          <p:spPr bwMode="auto">
            <a:xfrm flipV="1">
              <a:off x="1394" y="1348"/>
              <a:ext cx="1" cy="577"/>
            </a:xfrm>
            <a:prstGeom prst="line">
              <a:avLst/>
            </a:prstGeom>
            <a:noFill/>
            <a:ln w="14288">
              <a:solidFill>
                <a:srgbClr val="27FC2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43" name="Line 15"/>
            <p:cNvSpPr>
              <a:spLocks noChangeShapeType="1"/>
            </p:cNvSpPr>
            <p:nvPr/>
          </p:nvSpPr>
          <p:spPr bwMode="auto">
            <a:xfrm>
              <a:off x="1376" y="1348"/>
              <a:ext cx="35" cy="1"/>
            </a:xfrm>
            <a:prstGeom prst="line">
              <a:avLst/>
            </a:prstGeom>
            <a:noFill/>
            <a:ln w="14288">
              <a:solidFill>
                <a:srgbClr val="27FC2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44" name="Line 16"/>
            <p:cNvSpPr>
              <a:spLocks noChangeShapeType="1"/>
            </p:cNvSpPr>
            <p:nvPr/>
          </p:nvSpPr>
          <p:spPr bwMode="auto">
            <a:xfrm>
              <a:off x="1394" y="1925"/>
              <a:ext cx="1" cy="62"/>
            </a:xfrm>
            <a:prstGeom prst="line">
              <a:avLst/>
            </a:prstGeom>
            <a:noFill/>
            <a:ln w="14288">
              <a:solidFill>
                <a:srgbClr val="27FC2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45" name="Line 17"/>
            <p:cNvSpPr>
              <a:spLocks noChangeShapeType="1"/>
            </p:cNvSpPr>
            <p:nvPr/>
          </p:nvSpPr>
          <p:spPr bwMode="auto">
            <a:xfrm>
              <a:off x="1376" y="1987"/>
              <a:ext cx="35" cy="1"/>
            </a:xfrm>
            <a:prstGeom prst="line">
              <a:avLst/>
            </a:prstGeom>
            <a:noFill/>
            <a:ln w="14288">
              <a:solidFill>
                <a:srgbClr val="27FC2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0953" name="Group 25"/>
          <p:cNvGrpSpPr>
            <a:grpSpLocks/>
          </p:cNvGrpSpPr>
          <p:nvPr/>
        </p:nvGrpSpPr>
        <p:grpSpPr bwMode="auto">
          <a:xfrm>
            <a:off x="2150549" y="3068638"/>
            <a:ext cx="364067" cy="2114550"/>
            <a:chOff x="1518" y="1925"/>
            <a:chExt cx="258" cy="1332"/>
          </a:xfrm>
        </p:grpSpPr>
        <p:sp>
          <p:nvSpPr>
            <p:cNvPr id="380947" name="Rectangle 19"/>
            <p:cNvSpPr>
              <a:spLocks noChangeArrowheads="1"/>
            </p:cNvSpPr>
            <p:nvPr/>
          </p:nvSpPr>
          <p:spPr bwMode="auto">
            <a:xfrm>
              <a:off x="1518" y="2493"/>
              <a:ext cx="258" cy="764"/>
            </a:xfrm>
            <a:prstGeom prst="rect">
              <a:avLst/>
            </a:prstGeom>
            <a:solidFill>
              <a:srgbClr val="FF07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48" name="Rectangle 20"/>
            <p:cNvSpPr>
              <a:spLocks noChangeArrowheads="1"/>
            </p:cNvSpPr>
            <p:nvPr/>
          </p:nvSpPr>
          <p:spPr bwMode="auto">
            <a:xfrm>
              <a:off x="1518" y="2493"/>
              <a:ext cx="258" cy="764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49" name="Line 21"/>
            <p:cNvSpPr>
              <a:spLocks noChangeShapeType="1"/>
            </p:cNvSpPr>
            <p:nvPr/>
          </p:nvSpPr>
          <p:spPr bwMode="auto">
            <a:xfrm flipV="1">
              <a:off x="1651" y="1925"/>
              <a:ext cx="1" cy="568"/>
            </a:xfrm>
            <a:prstGeom prst="line">
              <a:avLst/>
            </a:prstGeom>
            <a:noFill/>
            <a:ln w="14288">
              <a:solidFill>
                <a:srgbClr val="FF07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50" name="Line 22"/>
            <p:cNvSpPr>
              <a:spLocks noChangeShapeType="1"/>
            </p:cNvSpPr>
            <p:nvPr/>
          </p:nvSpPr>
          <p:spPr bwMode="auto">
            <a:xfrm>
              <a:off x="1633" y="1925"/>
              <a:ext cx="36" cy="1"/>
            </a:xfrm>
            <a:prstGeom prst="line">
              <a:avLst/>
            </a:prstGeom>
            <a:noFill/>
            <a:ln w="14288">
              <a:solidFill>
                <a:srgbClr val="FF07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51" name="Line 23"/>
            <p:cNvSpPr>
              <a:spLocks noChangeShapeType="1"/>
            </p:cNvSpPr>
            <p:nvPr/>
          </p:nvSpPr>
          <p:spPr bwMode="auto">
            <a:xfrm>
              <a:off x="1651" y="2493"/>
              <a:ext cx="1" cy="578"/>
            </a:xfrm>
            <a:prstGeom prst="line">
              <a:avLst/>
            </a:prstGeom>
            <a:noFill/>
            <a:ln w="14288">
              <a:solidFill>
                <a:srgbClr val="FF07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52" name="Line 24"/>
            <p:cNvSpPr>
              <a:spLocks noChangeShapeType="1"/>
            </p:cNvSpPr>
            <p:nvPr/>
          </p:nvSpPr>
          <p:spPr bwMode="auto">
            <a:xfrm>
              <a:off x="1633" y="3071"/>
              <a:ext cx="36" cy="1"/>
            </a:xfrm>
            <a:prstGeom prst="line">
              <a:avLst/>
            </a:prstGeom>
            <a:noFill/>
            <a:ln w="14288">
              <a:solidFill>
                <a:srgbClr val="FF07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0956" name="Group 28"/>
          <p:cNvGrpSpPr>
            <a:grpSpLocks/>
          </p:cNvGrpSpPr>
          <p:nvPr/>
        </p:nvGrpSpPr>
        <p:grpSpPr bwMode="auto">
          <a:xfrm>
            <a:off x="2939345" y="5183219"/>
            <a:ext cx="50800" cy="1587"/>
            <a:chOff x="2077" y="3257"/>
            <a:chExt cx="36" cy="1"/>
          </a:xfrm>
        </p:grpSpPr>
        <p:sp>
          <p:nvSpPr>
            <p:cNvPr id="380954" name="Line 26"/>
            <p:cNvSpPr>
              <a:spLocks noChangeShapeType="1"/>
            </p:cNvSpPr>
            <p:nvPr/>
          </p:nvSpPr>
          <p:spPr bwMode="auto">
            <a:xfrm>
              <a:off x="2077" y="3257"/>
              <a:ext cx="36" cy="1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55" name="Line 27"/>
            <p:cNvSpPr>
              <a:spLocks noChangeShapeType="1"/>
            </p:cNvSpPr>
            <p:nvPr/>
          </p:nvSpPr>
          <p:spPr bwMode="auto">
            <a:xfrm>
              <a:off x="2077" y="3257"/>
              <a:ext cx="36" cy="1"/>
            </a:xfrm>
            <a:prstGeom prst="line">
              <a:avLst/>
            </a:prstGeom>
            <a:noFill/>
            <a:ln w="14288">
              <a:solidFill>
                <a:srgbClr val="FCF3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0963" name="Group 35"/>
          <p:cNvGrpSpPr>
            <a:grpSpLocks/>
          </p:cNvGrpSpPr>
          <p:nvPr/>
        </p:nvGrpSpPr>
        <p:grpSpPr bwMode="auto">
          <a:xfrm>
            <a:off x="3152422" y="3068638"/>
            <a:ext cx="351367" cy="2114550"/>
            <a:chOff x="2228" y="1925"/>
            <a:chExt cx="249" cy="1332"/>
          </a:xfrm>
        </p:grpSpPr>
        <p:sp>
          <p:nvSpPr>
            <p:cNvPr id="380957" name="Rectangle 29"/>
            <p:cNvSpPr>
              <a:spLocks noChangeArrowheads="1"/>
            </p:cNvSpPr>
            <p:nvPr/>
          </p:nvSpPr>
          <p:spPr bwMode="auto">
            <a:xfrm>
              <a:off x="2228" y="2493"/>
              <a:ext cx="249" cy="764"/>
            </a:xfrm>
            <a:prstGeom prst="rect">
              <a:avLst/>
            </a:prstGeom>
            <a:solidFill>
              <a:srgbClr val="27FC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58" name="Rectangle 30"/>
            <p:cNvSpPr>
              <a:spLocks noChangeArrowheads="1"/>
            </p:cNvSpPr>
            <p:nvPr/>
          </p:nvSpPr>
          <p:spPr bwMode="auto">
            <a:xfrm>
              <a:off x="2228" y="2493"/>
              <a:ext cx="249" cy="764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59" name="Line 31"/>
            <p:cNvSpPr>
              <a:spLocks noChangeShapeType="1"/>
            </p:cNvSpPr>
            <p:nvPr/>
          </p:nvSpPr>
          <p:spPr bwMode="auto">
            <a:xfrm flipV="1">
              <a:off x="2353" y="1925"/>
              <a:ext cx="1" cy="568"/>
            </a:xfrm>
            <a:prstGeom prst="line">
              <a:avLst/>
            </a:prstGeom>
            <a:noFill/>
            <a:ln w="14288">
              <a:solidFill>
                <a:srgbClr val="27FC2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60" name="Line 32"/>
            <p:cNvSpPr>
              <a:spLocks noChangeShapeType="1"/>
            </p:cNvSpPr>
            <p:nvPr/>
          </p:nvSpPr>
          <p:spPr bwMode="auto">
            <a:xfrm>
              <a:off x="2335" y="1925"/>
              <a:ext cx="35" cy="1"/>
            </a:xfrm>
            <a:prstGeom prst="line">
              <a:avLst/>
            </a:prstGeom>
            <a:noFill/>
            <a:ln w="14288">
              <a:solidFill>
                <a:srgbClr val="27FC2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61" name="Line 33"/>
            <p:cNvSpPr>
              <a:spLocks noChangeShapeType="1"/>
            </p:cNvSpPr>
            <p:nvPr/>
          </p:nvSpPr>
          <p:spPr bwMode="auto">
            <a:xfrm>
              <a:off x="2353" y="2493"/>
              <a:ext cx="1" cy="36"/>
            </a:xfrm>
            <a:prstGeom prst="line">
              <a:avLst/>
            </a:prstGeom>
            <a:noFill/>
            <a:ln w="14288">
              <a:solidFill>
                <a:srgbClr val="27FC2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62" name="Line 34"/>
            <p:cNvSpPr>
              <a:spLocks noChangeShapeType="1"/>
            </p:cNvSpPr>
            <p:nvPr/>
          </p:nvSpPr>
          <p:spPr bwMode="auto">
            <a:xfrm>
              <a:off x="2335" y="2529"/>
              <a:ext cx="35" cy="1"/>
            </a:xfrm>
            <a:prstGeom prst="line">
              <a:avLst/>
            </a:prstGeom>
            <a:noFill/>
            <a:ln w="14288">
              <a:solidFill>
                <a:srgbClr val="27FC2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0969" name="Group 41"/>
          <p:cNvGrpSpPr>
            <a:grpSpLocks/>
          </p:cNvGrpSpPr>
          <p:nvPr/>
        </p:nvGrpSpPr>
        <p:grpSpPr bwMode="auto">
          <a:xfrm>
            <a:off x="3503805" y="3675069"/>
            <a:ext cx="364067" cy="1508125"/>
            <a:chOff x="2477" y="2307"/>
            <a:chExt cx="258" cy="950"/>
          </a:xfrm>
        </p:grpSpPr>
        <p:sp>
          <p:nvSpPr>
            <p:cNvPr id="380964" name="Rectangle 36"/>
            <p:cNvSpPr>
              <a:spLocks noChangeArrowheads="1"/>
            </p:cNvSpPr>
            <p:nvPr/>
          </p:nvSpPr>
          <p:spPr bwMode="auto">
            <a:xfrm>
              <a:off x="2477" y="2875"/>
              <a:ext cx="258" cy="382"/>
            </a:xfrm>
            <a:prstGeom prst="rect">
              <a:avLst/>
            </a:prstGeom>
            <a:solidFill>
              <a:srgbClr val="FF07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65" name="Rectangle 37"/>
            <p:cNvSpPr>
              <a:spLocks noChangeArrowheads="1"/>
            </p:cNvSpPr>
            <p:nvPr/>
          </p:nvSpPr>
          <p:spPr bwMode="auto">
            <a:xfrm>
              <a:off x="2477" y="2875"/>
              <a:ext cx="258" cy="382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66" name="Line 38"/>
            <p:cNvSpPr>
              <a:spLocks noChangeShapeType="1"/>
            </p:cNvSpPr>
            <p:nvPr/>
          </p:nvSpPr>
          <p:spPr bwMode="auto">
            <a:xfrm flipV="1">
              <a:off x="2610" y="2307"/>
              <a:ext cx="1" cy="568"/>
            </a:xfrm>
            <a:prstGeom prst="line">
              <a:avLst/>
            </a:prstGeom>
            <a:noFill/>
            <a:ln w="14288">
              <a:solidFill>
                <a:srgbClr val="FF07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67" name="Line 39"/>
            <p:cNvSpPr>
              <a:spLocks noChangeShapeType="1"/>
            </p:cNvSpPr>
            <p:nvPr/>
          </p:nvSpPr>
          <p:spPr bwMode="auto">
            <a:xfrm>
              <a:off x="2592" y="2307"/>
              <a:ext cx="36" cy="1"/>
            </a:xfrm>
            <a:prstGeom prst="line">
              <a:avLst/>
            </a:prstGeom>
            <a:noFill/>
            <a:ln w="14288">
              <a:solidFill>
                <a:srgbClr val="FF07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68" name="Line 40"/>
            <p:cNvSpPr>
              <a:spLocks noChangeShapeType="1"/>
            </p:cNvSpPr>
            <p:nvPr/>
          </p:nvSpPr>
          <p:spPr bwMode="auto">
            <a:xfrm>
              <a:off x="2610" y="2875"/>
              <a:ext cx="1" cy="382"/>
            </a:xfrm>
            <a:prstGeom prst="line">
              <a:avLst/>
            </a:prstGeom>
            <a:noFill/>
            <a:ln w="14288">
              <a:solidFill>
                <a:srgbClr val="FF0705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0976" name="Group 48"/>
          <p:cNvGrpSpPr>
            <a:grpSpLocks/>
          </p:cNvGrpSpPr>
          <p:nvPr/>
        </p:nvGrpSpPr>
        <p:grpSpPr bwMode="auto">
          <a:xfrm>
            <a:off x="1298226" y="2152658"/>
            <a:ext cx="38100" cy="3032125"/>
            <a:chOff x="914" y="1348"/>
            <a:chExt cx="27" cy="1910"/>
          </a:xfrm>
        </p:grpSpPr>
        <p:sp>
          <p:nvSpPr>
            <p:cNvPr id="380970" name="Line 42"/>
            <p:cNvSpPr>
              <a:spLocks noChangeShapeType="1"/>
            </p:cNvSpPr>
            <p:nvPr/>
          </p:nvSpPr>
          <p:spPr bwMode="auto">
            <a:xfrm>
              <a:off x="914" y="3257"/>
              <a:ext cx="27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71" name="Line 43"/>
            <p:cNvSpPr>
              <a:spLocks noChangeShapeType="1"/>
            </p:cNvSpPr>
            <p:nvPr/>
          </p:nvSpPr>
          <p:spPr bwMode="auto">
            <a:xfrm>
              <a:off x="914" y="2875"/>
              <a:ext cx="27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72" name="Line 44"/>
            <p:cNvSpPr>
              <a:spLocks noChangeShapeType="1"/>
            </p:cNvSpPr>
            <p:nvPr/>
          </p:nvSpPr>
          <p:spPr bwMode="auto">
            <a:xfrm>
              <a:off x="914" y="2493"/>
              <a:ext cx="27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73" name="Line 45"/>
            <p:cNvSpPr>
              <a:spLocks noChangeShapeType="1"/>
            </p:cNvSpPr>
            <p:nvPr/>
          </p:nvSpPr>
          <p:spPr bwMode="auto">
            <a:xfrm>
              <a:off x="914" y="2111"/>
              <a:ext cx="27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74" name="Line 46"/>
            <p:cNvSpPr>
              <a:spLocks noChangeShapeType="1"/>
            </p:cNvSpPr>
            <p:nvPr/>
          </p:nvSpPr>
          <p:spPr bwMode="auto">
            <a:xfrm>
              <a:off x="914" y="1730"/>
              <a:ext cx="27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75" name="Line 47"/>
            <p:cNvSpPr>
              <a:spLocks noChangeShapeType="1"/>
            </p:cNvSpPr>
            <p:nvPr/>
          </p:nvSpPr>
          <p:spPr bwMode="auto">
            <a:xfrm>
              <a:off x="914" y="1348"/>
              <a:ext cx="27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80977" name="Line 49"/>
          <p:cNvSpPr>
            <a:spLocks noChangeShapeType="1"/>
          </p:cNvSpPr>
          <p:nvPr/>
        </p:nvSpPr>
        <p:spPr bwMode="auto">
          <a:xfrm flipV="1">
            <a:off x="1298226" y="2152650"/>
            <a:ext cx="1412" cy="303053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0978" name="Line 50"/>
          <p:cNvSpPr>
            <a:spLocks noChangeShapeType="1"/>
          </p:cNvSpPr>
          <p:nvPr/>
        </p:nvSpPr>
        <p:spPr bwMode="auto">
          <a:xfrm>
            <a:off x="1298238" y="5183219"/>
            <a:ext cx="2706511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80985" name="Group 57"/>
          <p:cNvGrpSpPr>
            <a:grpSpLocks/>
          </p:cNvGrpSpPr>
          <p:nvPr/>
        </p:nvGrpSpPr>
        <p:grpSpPr bwMode="auto">
          <a:xfrm>
            <a:off x="1015998" y="1989138"/>
            <a:ext cx="256822" cy="3340100"/>
            <a:chOff x="714" y="1245"/>
            <a:chExt cx="182" cy="2104"/>
          </a:xfrm>
        </p:grpSpPr>
        <p:sp>
          <p:nvSpPr>
            <p:cNvPr id="380979" name="Rectangle 51"/>
            <p:cNvSpPr>
              <a:spLocks noChangeArrowheads="1"/>
            </p:cNvSpPr>
            <p:nvPr/>
          </p:nvSpPr>
          <p:spPr bwMode="auto">
            <a:xfrm>
              <a:off x="794" y="3155"/>
              <a:ext cx="91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0</a:t>
              </a:r>
              <a:endPara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0980" name="Rectangle 52"/>
            <p:cNvSpPr>
              <a:spLocks noChangeArrowheads="1"/>
            </p:cNvSpPr>
            <p:nvPr/>
          </p:nvSpPr>
          <p:spPr bwMode="auto">
            <a:xfrm>
              <a:off x="794" y="2773"/>
              <a:ext cx="91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2</a:t>
              </a:r>
              <a:endPara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0981" name="Rectangle 53"/>
            <p:cNvSpPr>
              <a:spLocks noChangeArrowheads="1"/>
            </p:cNvSpPr>
            <p:nvPr/>
          </p:nvSpPr>
          <p:spPr bwMode="auto">
            <a:xfrm>
              <a:off x="794" y="2391"/>
              <a:ext cx="91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4</a:t>
              </a:r>
              <a:endParaRPr lang="en-US" sz="3600" b="1" dirty="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0982" name="Rectangle 54"/>
            <p:cNvSpPr>
              <a:spLocks noChangeArrowheads="1"/>
            </p:cNvSpPr>
            <p:nvPr/>
          </p:nvSpPr>
          <p:spPr bwMode="auto">
            <a:xfrm>
              <a:off x="794" y="2009"/>
              <a:ext cx="91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6</a:t>
              </a:r>
              <a:endPara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0983" name="Rectangle 55"/>
            <p:cNvSpPr>
              <a:spLocks noChangeArrowheads="1"/>
            </p:cNvSpPr>
            <p:nvPr/>
          </p:nvSpPr>
          <p:spPr bwMode="auto">
            <a:xfrm>
              <a:off x="794" y="1627"/>
              <a:ext cx="91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8</a:t>
              </a:r>
              <a:endPara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0984" name="Rectangle 56"/>
            <p:cNvSpPr>
              <a:spLocks noChangeArrowheads="1"/>
            </p:cNvSpPr>
            <p:nvPr/>
          </p:nvSpPr>
          <p:spPr bwMode="auto">
            <a:xfrm>
              <a:off x="714" y="1245"/>
              <a:ext cx="182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10</a:t>
              </a:r>
              <a:endPara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80988" name="Group 60"/>
          <p:cNvGrpSpPr>
            <a:grpSpLocks/>
          </p:cNvGrpSpPr>
          <p:nvPr/>
        </p:nvGrpSpPr>
        <p:grpSpPr bwMode="auto">
          <a:xfrm>
            <a:off x="1642534" y="5287971"/>
            <a:ext cx="2432755" cy="369888"/>
            <a:chOff x="1158" y="3323"/>
            <a:chExt cx="1724" cy="233"/>
          </a:xfrm>
        </p:grpSpPr>
        <p:sp>
          <p:nvSpPr>
            <p:cNvPr id="380986" name="Rectangle 58"/>
            <p:cNvSpPr>
              <a:spLocks noChangeArrowheads="1"/>
            </p:cNvSpPr>
            <p:nvPr/>
          </p:nvSpPr>
          <p:spPr bwMode="auto">
            <a:xfrm>
              <a:off x="1158" y="3323"/>
              <a:ext cx="808" cy="23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Controls</a:t>
              </a:r>
            </a:p>
          </p:txBody>
        </p:sp>
        <p:sp>
          <p:nvSpPr>
            <p:cNvPr id="380987" name="Rectangle 59"/>
            <p:cNvSpPr>
              <a:spLocks noChangeArrowheads="1"/>
            </p:cNvSpPr>
            <p:nvPr/>
          </p:nvSpPr>
          <p:spPr bwMode="auto">
            <a:xfrm>
              <a:off x="2117" y="3323"/>
              <a:ext cx="765" cy="23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Abusers</a:t>
              </a:r>
            </a:p>
          </p:txBody>
        </p:sp>
      </p:grpSp>
      <p:sp>
        <p:nvSpPr>
          <p:cNvPr id="380999" name="Rectangle 71"/>
          <p:cNvSpPr>
            <a:spLocks noChangeArrowheads="1"/>
          </p:cNvSpPr>
          <p:nvPr/>
        </p:nvSpPr>
        <p:spPr bwMode="auto">
          <a:xfrm rot="16200000">
            <a:off x="-772234" y="3162129"/>
            <a:ext cx="2681824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Self Report High</a:t>
            </a:r>
          </a:p>
        </p:txBody>
      </p:sp>
      <p:sp>
        <p:nvSpPr>
          <p:cNvPr id="381000" name="Rectangle 72"/>
          <p:cNvSpPr>
            <a:spLocks noChangeArrowheads="1"/>
          </p:cNvSpPr>
          <p:nvPr/>
        </p:nvSpPr>
        <p:spPr bwMode="auto">
          <a:xfrm rot="16200000">
            <a:off x="517005" y="3472781"/>
            <a:ext cx="639599" cy="3077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latin typeface="Times New Roman" pitchFamily="18" charset="0"/>
              </a:rPr>
              <a:t>(0-10)</a:t>
            </a:r>
            <a:endParaRPr lang="en-US" sz="36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1069" name="Text Box 141"/>
          <p:cNvSpPr txBox="1">
            <a:spLocks noChangeArrowheads="1"/>
          </p:cNvSpPr>
          <p:nvPr/>
        </p:nvSpPr>
        <p:spPr bwMode="auto">
          <a:xfrm>
            <a:off x="14707" y="210948"/>
            <a:ext cx="8451145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Self Reports of Drug Effects After MP in Controls and in Cocaine Abusers</a:t>
            </a:r>
          </a:p>
        </p:txBody>
      </p:sp>
      <p:sp>
        <p:nvSpPr>
          <p:cNvPr id="381070" name="Text Box 142"/>
          <p:cNvSpPr txBox="1">
            <a:spLocks noChangeArrowheads="1"/>
          </p:cNvSpPr>
          <p:nvPr/>
        </p:nvSpPr>
        <p:spPr bwMode="auto">
          <a:xfrm>
            <a:off x="3115733" y="5862638"/>
            <a:ext cx="157709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 &lt; 0.001</a:t>
            </a:r>
          </a:p>
        </p:txBody>
      </p:sp>
      <p:sp>
        <p:nvSpPr>
          <p:cNvPr id="381071" name="Text Box 143"/>
          <p:cNvSpPr txBox="1">
            <a:spLocks noChangeArrowheads="1"/>
          </p:cNvSpPr>
          <p:nvPr/>
        </p:nvSpPr>
        <p:spPr bwMode="auto">
          <a:xfrm>
            <a:off x="6841071" y="5867402"/>
            <a:ext cx="147037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P&lt;0.001</a:t>
            </a:r>
          </a:p>
        </p:txBody>
      </p:sp>
    </p:spTree>
    <p:extLst>
      <p:ext uri="{BB962C8B-B14F-4D97-AF65-F5344CB8AC3E}">
        <p14:creationId xmlns="" xmlns:p14="http://schemas.microsoft.com/office/powerpoint/2010/main" val="4102389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4267" y="381000"/>
            <a:ext cx="7772400" cy="6096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b="1" i="1" dirty="0">
                <a:latin typeface="Times New Roman" pitchFamily="18" charset="0"/>
              </a:rPr>
              <a:t/>
            </a:r>
            <a:br>
              <a:rPr lang="en-US" b="1" i="1" dirty="0">
                <a:latin typeface="Times New Roman" pitchFamily="18" charset="0"/>
              </a:rPr>
            </a:br>
            <a:endParaRPr lang="en-US" b="1" dirty="0">
              <a:latin typeface="Times New Roman" pitchFamily="18" charset="0"/>
            </a:endParaRPr>
          </a:p>
        </p:txBody>
      </p:sp>
      <p:grpSp>
        <p:nvGrpSpPr>
          <p:cNvPr id="375820" name="Group 12"/>
          <p:cNvGrpSpPr>
            <a:grpSpLocks/>
          </p:cNvGrpSpPr>
          <p:nvPr/>
        </p:nvGrpSpPr>
        <p:grpSpPr bwMode="auto">
          <a:xfrm>
            <a:off x="0" y="1676400"/>
            <a:ext cx="4673600" cy="4267200"/>
            <a:chOff x="336" y="1056"/>
            <a:chExt cx="3514" cy="2736"/>
          </a:xfrm>
        </p:grpSpPr>
        <p:graphicFrame>
          <p:nvGraphicFramePr>
            <p:cNvPr id="375811" name="Object 3"/>
            <p:cNvGraphicFramePr>
              <a:graphicFrameLocks noChangeAspect="1"/>
            </p:cNvGraphicFramePr>
            <p:nvPr/>
          </p:nvGraphicFramePr>
          <p:xfrm>
            <a:off x="1066" y="1056"/>
            <a:ext cx="2784" cy="2736"/>
          </p:xfrm>
          <a:graphic>
            <a:graphicData uri="http://schemas.openxmlformats.org/presentationml/2006/ole">
              <p:oleObj spid="_x0000_s1041" name="Bitmap Image" r:id="rId3" imgW="4686706" imgH="4793395" progId="PBrush">
                <p:embed/>
              </p:oleObj>
            </a:graphicData>
          </a:graphic>
        </p:graphicFrame>
        <p:sp>
          <p:nvSpPr>
            <p:cNvPr id="375812" name="Text Box 4"/>
            <p:cNvSpPr txBox="1">
              <a:spLocks noChangeArrowheads="1"/>
            </p:cNvSpPr>
            <p:nvPr/>
          </p:nvSpPr>
          <p:spPr bwMode="auto">
            <a:xfrm>
              <a:off x="336" y="2352"/>
              <a:ext cx="651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OFC</a:t>
              </a:r>
            </a:p>
          </p:txBody>
        </p:sp>
        <p:sp>
          <p:nvSpPr>
            <p:cNvPr id="375815" name="Line 7"/>
            <p:cNvSpPr>
              <a:spLocks noChangeShapeType="1"/>
            </p:cNvSpPr>
            <p:nvPr/>
          </p:nvSpPr>
          <p:spPr bwMode="auto">
            <a:xfrm>
              <a:off x="619" y="2659"/>
              <a:ext cx="650" cy="58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16" name="Line 8"/>
            <p:cNvSpPr>
              <a:spLocks noChangeShapeType="1"/>
            </p:cNvSpPr>
            <p:nvPr/>
          </p:nvSpPr>
          <p:spPr bwMode="auto">
            <a:xfrm>
              <a:off x="619" y="2659"/>
              <a:ext cx="1138" cy="58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17" name="Line 9"/>
            <p:cNvSpPr>
              <a:spLocks noChangeShapeType="1"/>
            </p:cNvSpPr>
            <p:nvPr/>
          </p:nvSpPr>
          <p:spPr bwMode="auto">
            <a:xfrm>
              <a:off x="619" y="2659"/>
              <a:ext cx="1586" cy="58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18" name="Line 10"/>
            <p:cNvSpPr>
              <a:spLocks noChangeShapeType="1"/>
            </p:cNvSpPr>
            <p:nvPr/>
          </p:nvSpPr>
          <p:spPr bwMode="auto">
            <a:xfrm>
              <a:off x="659" y="2659"/>
              <a:ext cx="2034" cy="58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75822" name="Group 14"/>
          <p:cNvGrpSpPr>
            <a:grpSpLocks/>
          </p:cNvGrpSpPr>
          <p:nvPr/>
        </p:nvGrpSpPr>
        <p:grpSpPr bwMode="auto">
          <a:xfrm>
            <a:off x="6166556" y="1108075"/>
            <a:ext cx="515056" cy="2141538"/>
            <a:chOff x="976" y="1464"/>
            <a:chExt cx="344" cy="1608"/>
          </a:xfrm>
        </p:grpSpPr>
        <p:sp>
          <p:nvSpPr>
            <p:cNvPr id="375823" name="Rectangle 15"/>
            <p:cNvSpPr>
              <a:spLocks noChangeArrowheads="1"/>
            </p:cNvSpPr>
            <p:nvPr/>
          </p:nvSpPr>
          <p:spPr bwMode="auto">
            <a:xfrm>
              <a:off x="976" y="1928"/>
              <a:ext cx="344" cy="1144"/>
            </a:xfrm>
            <a:prstGeom prst="rect">
              <a:avLst/>
            </a:prstGeom>
            <a:solidFill>
              <a:srgbClr val="FCF305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24" name="Rectangle 16"/>
            <p:cNvSpPr>
              <a:spLocks noChangeArrowheads="1"/>
            </p:cNvSpPr>
            <p:nvPr/>
          </p:nvSpPr>
          <p:spPr bwMode="auto">
            <a:xfrm>
              <a:off x="976" y="1928"/>
              <a:ext cx="344" cy="1144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25" name="Line 17"/>
            <p:cNvSpPr>
              <a:spLocks noChangeShapeType="1"/>
            </p:cNvSpPr>
            <p:nvPr/>
          </p:nvSpPr>
          <p:spPr bwMode="auto">
            <a:xfrm flipV="1">
              <a:off x="1144" y="1464"/>
              <a:ext cx="1" cy="46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26" name="Line 18"/>
            <p:cNvSpPr>
              <a:spLocks noChangeShapeType="1"/>
            </p:cNvSpPr>
            <p:nvPr/>
          </p:nvSpPr>
          <p:spPr bwMode="auto">
            <a:xfrm>
              <a:off x="1128" y="1464"/>
              <a:ext cx="32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27" name="Line 19"/>
            <p:cNvSpPr>
              <a:spLocks noChangeShapeType="1"/>
            </p:cNvSpPr>
            <p:nvPr/>
          </p:nvSpPr>
          <p:spPr bwMode="auto">
            <a:xfrm>
              <a:off x="1144" y="1928"/>
              <a:ext cx="1" cy="45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28" name="Line 20"/>
            <p:cNvSpPr>
              <a:spLocks noChangeShapeType="1"/>
            </p:cNvSpPr>
            <p:nvPr/>
          </p:nvSpPr>
          <p:spPr bwMode="auto">
            <a:xfrm>
              <a:off x="1128" y="2384"/>
              <a:ext cx="32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75829" name="Group 21"/>
          <p:cNvGrpSpPr>
            <a:grpSpLocks/>
          </p:cNvGrpSpPr>
          <p:nvPr/>
        </p:nvGrpSpPr>
        <p:grpSpPr bwMode="auto">
          <a:xfrm>
            <a:off x="6716889" y="1203327"/>
            <a:ext cx="515056" cy="2055813"/>
            <a:chOff x="1320" y="1528"/>
            <a:chExt cx="344" cy="1544"/>
          </a:xfrm>
        </p:grpSpPr>
        <p:sp>
          <p:nvSpPr>
            <p:cNvPr id="375830" name="Rectangle 22"/>
            <p:cNvSpPr>
              <a:spLocks noChangeArrowheads="1"/>
            </p:cNvSpPr>
            <p:nvPr/>
          </p:nvSpPr>
          <p:spPr bwMode="auto">
            <a:xfrm>
              <a:off x="1320" y="2272"/>
              <a:ext cx="344" cy="800"/>
            </a:xfrm>
            <a:prstGeom prst="rect">
              <a:avLst/>
            </a:prstGeom>
            <a:solidFill>
              <a:srgbClr val="27FC2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31" name="Rectangle 23"/>
            <p:cNvSpPr>
              <a:spLocks noChangeArrowheads="1"/>
            </p:cNvSpPr>
            <p:nvPr/>
          </p:nvSpPr>
          <p:spPr bwMode="auto">
            <a:xfrm>
              <a:off x="1320" y="2272"/>
              <a:ext cx="344" cy="800"/>
            </a:xfrm>
            <a:prstGeom prst="rect">
              <a:avLst/>
            </a:prstGeom>
            <a:noFill/>
            <a:ln w="127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32" name="Line 24"/>
            <p:cNvSpPr>
              <a:spLocks noChangeShapeType="1"/>
            </p:cNvSpPr>
            <p:nvPr/>
          </p:nvSpPr>
          <p:spPr bwMode="auto">
            <a:xfrm flipV="1">
              <a:off x="1488" y="1528"/>
              <a:ext cx="1" cy="744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33" name="Line 25"/>
            <p:cNvSpPr>
              <a:spLocks noChangeShapeType="1"/>
            </p:cNvSpPr>
            <p:nvPr/>
          </p:nvSpPr>
          <p:spPr bwMode="auto">
            <a:xfrm>
              <a:off x="1472" y="1528"/>
              <a:ext cx="32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34" name="Line 26"/>
            <p:cNvSpPr>
              <a:spLocks noChangeShapeType="1"/>
            </p:cNvSpPr>
            <p:nvPr/>
          </p:nvSpPr>
          <p:spPr bwMode="auto">
            <a:xfrm>
              <a:off x="1488" y="2272"/>
              <a:ext cx="1" cy="744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35" name="Line 27"/>
            <p:cNvSpPr>
              <a:spLocks noChangeShapeType="1"/>
            </p:cNvSpPr>
            <p:nvPr/>
          </p:nvSpPr>
          <p:spPr bwMode="auto">
            <a:xfrm>
              <a:off x="1472" y="3016"/>
              <a:ext cx="32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75836" name="Group 28"/>
          <p:cNvGrpSpPr>
            <a:grpSpLocks/>
          </p:cNvGrpSpPr>
          <p:nvPr/>
        </p:nvGrpSpPr>
        <p:grpSpPr bwMode="auto">
          <a:xfrm>
            <a:off x="7459133" y="1800225"/>
            <a:ext cx="515056" cy="1449388"/>
            <a:chOff x="1840" y="1984"/>
            <a:chExt cx="344" cy="1088"/>
          </a:xfrm>
        </p:grpSpPr>
        <p:sp>
          <p:nvSpPr>
            <p:cNvPr id="375837" name="Rectangle 29"/>
            <p:cNvSpPr>
              <a:spLocks noChangeArrowheads="1"/>
            </p:cNvSpPr>
            <p:nvPr/>
          </p:nvSpPr>
          <p:spPr bwMode="auto">
            <a:xfrm>
              <a:off x="1840" y="2440"/>
              <a:ext cx="344" cy="632"/>
            </a:xfrm>
            <a:prstGeom prst="rect">
              <a:avLst/>
            </a:prstGeom>
            <a:solidFill>
              <a:srgbClr val="FCF305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38" name="Rectangle 30"/>
            <p:cNvSpPr>
              <a:spLocks noChangeArrowheads="1"/>
            </p:cNvSpPr>
            <p:nvPr/>
          </p:nvSpPr>
          <p:spPr bwMode="auto">
            <a:xfrm>
              <a:off x="1840" y="2440"/>
              <a:ext cx="344" cy="632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39" name="Line 31"/>
            <p:cNvSpPr>
              <a:spLocks noChangeShapeType="1"/>
            </p:cNvSpPr>
            <p:nvPr/>
          </p:nvSpPr>
          <p:spPr bwMode="auto">
            <a:xfrm flipV="1">
              <a:off x="2008" y="1984"/>
              <a:ext cx="1" cy="45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40" name="Line 32"/>
            <p:cNvSpPr>
              <a:spLocks noChangeShapeType="1"/>
            </p:cNvSpPr>
            <p:nvPr/>
          </p:nvSpPr>
          <p:spPr bwMode="auto">
            <a:xfrm>
              <a:off x="1992" y="1984"/>
              <a:ext cx="32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41" name="Line 33"/>
            <p:cNvSpPr>
              <a:spLocks noChangeShapeType="1"/>
            </p:cNvSpPr>
            <p:nvPr/>
          </p:nvSpPr>
          <p:spPr bwMode="auto">
            <a:xfrm>
              <a:off x="2008" y="2440"/>
              <a:ext cx="1" cy="46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42" name="Line 34"/>
            <p:cNvSpPr>
              <a:spLocks noChangeShapeType="1"/>
            </p:cNvSpPr>
            <p:nvPr/>
          </p:nvSpPr>
          <p:spPr bwMode="auto">
            <a:xfrm>
              <a:off x="1992" y="2904"/>
              <a:ext cx="32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75843" name="Group 35"/>
          <p:cNvGrpSpPr>
            <a:grpSpLocks/>
          </p:cNvGrpSpPr>
          <p:nvPr/>
        </p:nvGrpSpPr>
        <p:grpSpPr bwMode="auto">
          <a:xfrm>
            <a:off x="7974198" y="1651002"/>
            <a:ext cx="515055" cy="1598613"/>
            <a:chOff x="2184" y="1872"/>
            <a:chExt cx="344" cy="1200"/>
          </a:xfrm>
        </p:grpSpPr>
        <p:sp>
          <p:nvSpPr>
            <p:cNvPr id="375844" name="Rectangle 36"/>
            <p:cNvSpPr>
              <a:spLocks noChangeArrowheads="1"/>
            </p:cNvSpPr>
            <p:nvPr/>
          </p:nvSpPr>
          <p:spPr bwMode="auto">
            <a:xfrm>
              <a:off x="2184" y="2272"/>
              <a:ext cx="344" cy="800"/>
            </a:xfrm>
            <a:prstGeom prst="rect">
              <a:avLst/>
            </a:prstGeom>
            <a:solidFill>
              <a:srgbClr val="27FC2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45" name="Rectangle 37"/>
            <p:cNvSpPr>
              <a:spLocks noChangeArrowheads="1"/>
            </p:cNvSpPr>
            <p:nvPr/>
          </p:nvSpPr>
          <p:spPr bwMode="auto">
            <a:xfrm>
              <a:off x="2184" y="2272"/>
              <a:ext cx="344" cy="800"/>
            </a:xfrm>
            <a:prstGeom prst="rect">
              <a:avLst/>
            </a:prstGeom>
            <a:noFill/>
            <a:ln w="127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46" name="Line 38"/>
            <p:cNvSpPr>
              <a:spLocks noChangeShapeType="1"/>
            </p:cNvSpPr>
            <p:nvPr/>
          </p:nvSpPr>
          <p:spPr bwMode="auto">
            <a:xfrm flipV="1">
              <a:off x="2352" y="1872"/>
              <a:ext cx="1" cy="40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47" name="Line 39"/>
            <p:cNvSpPr>
              <a:spLocks noChangeShapeType="1"/>
            </p:cNvSpPr>
            <p:nvPr/>
          </p:nvSpPr>
          <p:spPr bwMode="auto">
            <a:xfrm>
              <a:off x="2336" y="1872"/>
              <a:ext cx="32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48" name="Line 40"/>
            <p:cNvSpPr>
              <a:spLocks noChangeShapeType="1"/>
            </p:cNvSpPr>
            <p:nvPr/>
          </p:nvSpPr>
          <p:spPr bwMode="auto">
            <a:xfrm>
              <a:off x="2352" y="2272"/>
              <a:ext cx="1" cy="40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49" name="Line 41"/>
            <p:cNvSpPr>
              <a:spLocks noChangeShapeType="1"/>
            </p:cNvSpPr>
            <p:nvPr/>
          </p:nvSpPr>
          <p:spPr bwMode="auto">
            <a:xfrm>
              <a:off x="2336" y="2672"/>
              <a:ext cx="32" cy="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75850" name="Group 42"/>
          <p:cNvGrpSpPr>
            <a:grpSpLocks/>
          </p:cNvGrpSpPr>
          <p:nvPr/>
        </p:nvGrpSpPr>
        <p:grpSpPr bwMode="auto">
          <a:xfrm>
            <a:off x="6035331" y="958850"/>
            <a:ext cx="35277" cy="2290763"/>
            <a:chOff x="888" y="1352"/>
            <a:chExt cx="24" cy="1721"/>
          </a:xfrm>
        </p:grpSpPr>
        <p:sp>
          <p:nvSpPr>
            <p:cNvPr id="375851" name="Line 43"/>
            <p:cNvSpPr>
              <a:spLocks noChangeShapeType="1"/>
            </p:cNvSpPr>
            <p:nvPr/>
          </p:nvSpPr>
          <p:spPr bwMode="auto">
            <a:xfrm>
              <a:off x="888" y="3072"/>
              <a:ext cx="24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52" name="Line 44"/>
            <p:cNvSpPr>
              <a:spLocks noChangeShapeType="1"/>
            </p:cNvSpPr>
            <p:nvPr/>
          </p:nvSpPr>
          <p:spPr bwMode="auto">
            <a:xfrm>
              <a:off x="888" y="2784"/>
              <a:ext cx="24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53" name="Line 45"/>
            <p:cNvSpPr>
              <a:spLocks noChangeShapeType="1"/>
            </p:cNvSpPr>
            <p:nvPr/>
          </p:nvSpPr>
          <p:spPr bwMode="auto">
            <a:xfrm>
              <a:off x="888" y="2496"/>
              <a:ext cx="24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54" name="Line 46"/>
            <p:cNvSpPr>
              <a:spLocks noChangeShapeType="1"/>
            </p:cNvSpPr>
            <p:nvPr/>
          </p:nvSpPr>
          <p:spPr bwMode="auto">
            <a:xfrm>
              <a:off x="888" y="2216"/>
              <a:ext cx="24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55" name="Line 47"/>
            <p:cNvSpPr>
              <a:spLocks noChangeShapeType="1"/>
            </p:cNvSpPr>
            <p:nvPr/>
          </p:nvSpPr>
          <p:spPr bwMode="auto">
            <a:xfrm>
              <a:off x="888" y="1928"/>
              <a:ext cx="24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56" name="Line 48"/>
            <p:cNvSpPr>
              <a:spLocks noChangeShapeType="1"/>
            </p:cNvSpPr>
            <p:nvPr/>
          </p:nvSpPr>
          <p:spPr bwMode="auto">
            <a:xfrm>
              <a:off x="888" y="1640"/>
              <a:ext cx="24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57" name="Line 49"/>
            <p:cNvSpPr>
              <a:spLocks noChangeShapeType="1"/>
            </p:cNvSpPr>
            <p:nvPr/>
          </p:nvSpPr>
          <p:spPr bwMode="auto">
            <a:xfrm>
              <a:off x="888" y="1352"/>
              <a:ext cx="24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75858" name="Group 50"/>
          <p:cNvGrpSpPr>
            <a:grpSpLocks/>
          </p:cNvGrpSpPr>
          <p:nvPr/>
        </p:nvGrpSpPr>
        <p:grpSpPr bwMode="auto">
          <a:xfrm>
            <a:off x="6035323" y="3216275"/>
            <a:ext cx="2586566" cy="33338"/>
            <a:chOff x="888" y="3048"/>
            <a:chExt cx="1729" cy="24"/>
          </a:xfrm>
        </p:grpSpPr>
        <p:sp>
          <p:nvSpPr>
            <p:cNvPr id="375859" name="Line 51"/>
            <p:cNvSpPr>
              <a:spLocks noChangeShapeType="1"/>
            </p:cNvSpPr>
            <p:nvPr/>
          </p:nvSpPr>
          <p:spPr bwMode="auto">
            <a:xfrm flipV="1">
              <a:off x="888" y="3048"/>
              <a:ext cx="1" cy="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60" name="Line 52"/>
            <p:cNvSpPr>
              <a:spLocks noChangeShapeType="1"/>
            </p:cNvSpPr>
            <p:nvPr/>
          </p:nvSpPr>
          <p:spPr bwMode="auto">
            <a:xfrm flipV="1">
              <a:off x="1752" y="3048"/>
              <a:ext cx="1" cy="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61" name="Line 53"/>
            <p:cNvSpPr>
              <a:spLocks noChangeShapeType="1"/>
            </p:cNvSpPr>
            <p:nvPr/>
          </p:nvSpPr>
          <p:spPr bwMode="auto">
            <a:xfrm flipV="1">
              <a:off x="2616" y="3048"/>
              <a:ext cx="1" cy="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75862" name="Line 54"/>
          <p:cNvSpPr>
            <a:spLocks noChangeShapeType="1"/>
          </p:cNvSpPr>
          <p:nvPr/>
        </p:nvSpPr>
        <p:spPr bwMode="auto">
          <a:xfrm flipV="1">
            <a:off x="6035331" y="958850"/>
            <a:ext cx="1411" cy="22907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5863" name="Line 55"/>
          <p:cNvSpPr>
            <a:spLocks noChangeShapeType="1"/>
          </p:cNvSpPr>
          <p:nvPr/>
        </p:nvSpPr>
        <p:spPr bwMode="auto">
          <a:xfrm>
            <a:off x="6035322" y="3249613"/>
            <a:ext cx="258515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75864" name="Group 56"/>
          <p:cNvGrpSpPr>
            <a:grpSpLocks/>
          </p:cNvGrpSpPr>
          <p:nvPr/>
        </p:nvGrpSpPr>
        <p:grpSpPr bwMode="auto">
          <a:xfrm>
            <a:off x="5621865" y="857253"/>
            <a:ext cx="269871" cy="2475989"/>
            <a:chOff x="612" y="1276"/>
            <a:chExt cx="181" cy="1859"/>
          </a:xfrm>
        </p:grpSpPr>
        <p:sp>
          <p:nvSpPr>
            <p:cNvPr id="375865" name="Rectangle 57"/>
            <p:cNvSpPr>
              <a:spLocks noChangeArrowheads="1"/>
            </p:cNvSpPr>
            <p:nvPr/>
          </p:nvSpPr>
          <p:spPr bwMode="auto">
            <a:xfrm>
              <a:off x="612" y="2996"/>
              <a:ext cx="181" cy="1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Times New Roman" pitchFamily="18" charset="0"/>
                </a:rPr>
                <a:t>1.00</a:t>
              </a:r>
              <a:endParaRPr lang="en-US" sz="2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66" name="Rectangle 58"/>
            <p:cNvSpPr>
              <a:spLocks noChangeArrowheads="1"/>
            </p:cNvSpPr>
            <p:nvPr/>
          </p:nvSpPr>
          <p:spPr bwMode="auto">
            <a:xfrm>
              <a:off x="612" y="2707"/>
              <a:ext cx="181" cy="1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Times New Roman" pitchFamily="18" charset="0"/>
                </a:rPr>
                <a:t>1.05</a:t>
              </a:r>
              <a:endParaRPr lang="en-US" sz="2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67" name="Rectangle 59"/>
            <p:cNvSpPr>
              <a:spLocks noChangeArrowheads="1"/>
            </p:cNvSpPr>
            <p:nvPr/>
          </p:nvSpPr>
          <p:spPr bwMode="auto">
            <a:xfrm>
              <a:off x="612" y="2419"/>
              <a:ext cx="181" cy="1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Times New Roman" pitchFamily="18" charset="0"/>
                </a:rPr>
                <a:t>1.10</a:t>
              </a:r>
              <a:endParaRPr lang="en-US" sz="2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68" name="Rectangle 60"/>
            <p:cNvSpPr>
              <a:spLocks noChangeArrowheads="1"/>
            </p:cNvSpPr>
            <p:nvPr/>
          </p:nvSpPr>
          <p:spPr bwMode="auto">
            <a:xfrm>
              <a:off x="612" y="2140"/>
              <a:ext cx="181" cy="1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Times New Roman" pitchFamily="18" charset="0"/>
                </a:rPr>
                <a:t>1.15</a:t>
              </a:r>
              <a:endParaRPr lang="en-US" sz="2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69" name="Rectangle 61"/>
            <p:cNvSpPr>
              <a:spLocks noChangeArrowheads="1"/>
            </p:cNvSpPr>
            <p:nvPr/>
          </p:nvSpPr>
          <p:spPr bwMode="auto">
            <a:xfrm>
              <a:off x="612" y="1851"/>
              <a:ext cx="181" cy="1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Times New Roman" pitchFamily="18" charset="0"/>
                </a:rPr>
                <a:t>1.20</a:t>
              </a:r>
              <a:endParaRPr lang="en-US" sz="2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70" name="Rectangle 62"/>
            <p:cNvSpPr>
              <a:spLocks noChangeArrowheads="1"/>
            </p:cNvSpPr>
            <p:nvPr/>
          </p:nvSpPr>
          <p:spPr bwMode="auto">
            <a:xfrm>
              <a:off x="612" y="1564"/>
              <a:ext cx="181" cy="1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Times New Roman" pitchFamily="18" charset="0"/>
                </a:rPr>
                <a:t>1.25</a:t>
              </a:r>
              <a:endParaRPr lang="en-US" sz="2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71" name="Rectangle 63"/>
            <p:cNvSpPr>
              <a:spLocks noChangeArrowheads="1"/>
            </p:cNvSpPr>
            <p:nvPr/>
          </p:nvSpPr>
          <p:spPr bwMode="auto">
            <a:xfrm>
              <a:off x="612" y="1276"/>
              <a:ext cx="181" cy="1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Times New Roman" pitchFamily="18" charset="0"/>
                </a:rPr>
                <a:t>1.30</a:t>
              </a:r>
              <a:endParaRPr lang="en-US" sz="2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75872" name="Group 64"/>
          <p:cNvGrpSpPr>
            <a:grpSpLocks/>
          </p:cNvGrpSpPr>
          <p:nvPr/>
        </p:nvGrpSpPr>
        <p:grpSpPr bwMode="auto">
          <a:xfrm>
            <a:off x="6244167" y="3297232"/>
            <a:ext cx="2203192" cy="307450"/>
            <a:chOff x="1028" y="3108"/>
            <a:chExt cx="1473" cy="232"/>
          </a:xfrm>
        </p:grpSpPr>
        <p:sp>
          <p:nvSpPr>
            <p:cNvPr id="375873" name="Rectangle 65"/>
            <p:cNvSpPr>
              <a:spLocks noChangeArrowheads="1"/>
            </p:cNvSpPr>
            <p:nvPr/>
          </p:nvSpPr>
          <p:spPr bwMode="auto">
            <a:xfrm>
              <a:off x="1028" y="3108"/>
              <a:ext cx="635" cy="23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Controls</a:t>
              </a:r>
            </a:p>
          </p:txBody>
        </p:sp>
        <p:sp>
          <p:nvSpPr>
            <p:cNvPr id="375874" name="Rectangle 66"/>
            <p:cNvSpPr>
              <a:spLocks noChangeArrowheads="1"/>
            </p:cNvSpPr>
            <p:nvPr/>
          </p:nvSpPr>
          <p:spPr bwMode="auto">
            <a:xfrm>
              <a:off x="1901" y="3108"/>
              <a:ext cx="600" cy="23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</a:rPr>
                <a:t>Abusers</a:t>
              </a:r>
            </a:p>
          </p:txBody>
        </p:sp>
      </p:grpSp>
      <p:sp>
        <p:nvSpPr>
          <p:cNvPr id="375875" name="Rectangle 67"/>
          <p:cNvSpPr>
            <a:spLocks noChangeArrowheads="1"/>
          </p:cNvSpPr>
          <p:nvPr/>
        </p:nvSpPr>
        <p:spPr bwMode="auto">
          <a:xfrm>
            <a:off x="7560733" y="777876"/>
            <a:ext cx="191911" cy="169863"/>
          </a:xfrm>
          <a:prstGeom prst="rect">
            <a:avLst/>
          </a:prstGeom>
          <a:solidFill>
            <a:srgbClr val="FCF30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5876" name="Rectangle 68"/>
          <p:cNvSpPr>
            <a:spLocks noChangeArrowheads="1"/>
          </p:cNvSpPr>
          <p:nvPr/>
        </p:nvSpPr>
        <p:spPr bwMode="auto">
          <a:xfrm>
            <a:off x="7902222" y="762000"/>
            <a:ext cx="8207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Baseline</a:t>
            </a:r>
          </a:p>
        </p:txBody>
      </p:sp>
      <p:sp>
        <p:nvSpPr>
          <p:cNvPr id="375877" name="Rectangle 69"/>
          <p:cNvSpPr>
            <a:spLocks noChangeArrowheads="1"/>
          </p:cNvSpPr>
          <p:nvPr/>
        </p:nvSpPr>
        <p:spPr bwMode="auto">
          <a:xfrm>
            <a:off x="7560733" y="1012829"/>
            <a:ext cx="191911" cy="169863"/>
          </a:xfrm>
          <a:prstGeom prst="rect">
            <a:avLst/>
          </a:prstGeom>
          <a:solidFill>
            <a:srgbClr val="27FC2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5878" name="Rectangle 70"/>
          <p:cNvSpPr>
            <a:spLocks noChangeArrowheads="1"/>
          </p:cNvSpPr>
          <p:nvPr/>
        </p:nvSpPr>
        <p:spPr bwMode="auto">
          <a:xfrm>
            <a:off x="7902230" y="996951"/>
            <a:ext cx="3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MP</a:t>
            </a:r>
          </a:p>
        </p:txBody>
      </p:sp>
      <p:sp>
        <p:nvSpPr>
          <p:cNvPr id="375879" name="Rectangle 71"/>
          <p:cNvSpPr>
            <a:spLocks noChangeArrowheads="1"/>
          </p:cNvSpPr>
          <p:nvPr/>
        </p:nvSpPr>
        <p:spPr bwMode="auto">
          <a:xfrm rot="16200000">
            <a:off x="4098839" y="1895887"/>
            <a:ext cx="2395537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Rectal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Gyrus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/Brain</a:t>
            </a:r>
          </a:p>
        </p:txBody>
      </p:sp>
      <p:grpSp>
        <p:nvGrpSpPr>
          <p:cNvPr id="375937" name="Group 129"/>
          <p:cNvGrpSpPr>
            <a:grpSpLocks/>
          </p:cNvGrpSpPr>
          <p:nvPr/>
        </p:nvGrpSpPr>
        <p:grpSpPr bwMode="auto">
          <a:xfrm>
            <a:off x="5582362" y="3902083"/>
            <a:ext cx="2899833" cy="2538413"/>
            <a:chOff x="3956" y="2458"/>
            <a:chExt cx="2055" cy="1599"/>
          </a:xfrm>
        </p:grpSpPr>
        <p:grpSp>
          <p:nvGrpSpPr>
            <p:cNvPr id="375890" name="Group 82"/>
            <p:cNvGrpSpPr>
              <a:grpSpLocks/>
            </p:cNvGrpSpPr>
            <p:nvPr/>
          </p:nvGrpSpPr>
          <p:grpSpPr bwMode="auto">
            <a:xfrm>
              <a:off x="4200" y="3912"/>
              <a:ext cx="1729" cy="19"/>
              <a:chOff x="4200" y="3912"/>
              <a:chExt cx="1729" cy="19"/>
            </a:xfrm>
          </p:grpSpPr>
          <p:sp>
            <p:nvSpPr>
              <p:cNvPr id="375882" name="Line 74"/>
              <p:cNvSpPr>
                <a:spLocks noChangeShapeType="1"/>
              </p:cNvSpPr>
              <p:nvPr/>
            </p:nvSpPr>
            <p:spPr bwMode="auto">
              <a:xfrm flipV="1">
                <a:off x="4200" y="3912"/>
                <a:ext cx="1" cy="1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883" name="Line 75"/>
              <p:cNvSpPr>
                <a:spLocks noChangeShapeType="1"/>
              </p:cNvSpPr>
              <p:nvPr/>
            </p:nvSpPr>
            <p:spPr bwMode="auto">
              <a:xfrm flipV="1">
                <a:off x="4448" y="3912"/>
                <a:ext cx="1" cy="1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884" name="Line 76"/>
              <p:cNvSpPr>
                <a:spLocks noChangeShapeType="1"/>
              </p:cNvSpPr>
              <p:nvPr/>
            </p:nvSpPr>
            <p:spPr bwMode="auto">
              <a:xfrm flipV="1">
                <a:off x="4696" y="3912"/>
                <a:ext cx="1" cy="1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885" name="Line 77"/>
              <p:cNvSpPr>
                <a:spLocks noChangeShapeType="1"/>
              </p:cNvSpPr>
              <p:nvPr/>
            </p:nvSpPr>
            <p:spPr bwMode="auto">
              <a:xfrm flipV="1">
                <a:off x="4944" y="3912"/>
                <a:ext cx="1" cy="1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886" name="Line 78"/>
              <p:cNvSpPr>
                <a:spLocks noChangeShapeType="1"/>
              </p:cNvSpPr>
              <p:nvPr/>
            </p:nvSpPr>
            <p:spPr bwMode="auto">
              <a:xfrm flipV="1">
                <a:off x="5184" y="3912"/>
                <a:ext cx="1" cy="1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887" name="Line 79"/>
              <p:cNvSpPr>
                <a:spLocks noChangeShapeType="1"/>
              </p:cNvSpPr>
              <p:nvPr/>
            </p:nvSpPr>
            <p:spPr bwMode="auto">
              <a:xfrm flipV="1">
                <a:off x="5432" y="3912"/>
                <a:ext cx="1" cy="1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888" name="Line 80"/>
              <p:cNvSpPr>
                <a:spLocks noChangeShapeType="1"/>
              </p:cNvSpPr>
              <p:nvPr/>
            </p:nvSpPr>
            <p:spPr bwMode="auto">
              <a:xfrm flipV="1">
                <a:off x="5680" y="3912"/>
                <a:ext cx="1" cy="1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889" name="Line 81"/>
              <p:cNvSpPr>
                <a:spLocks noChangeShapeType="1"/>
              </p:cNvSpPr>
              <p:nvPr/>
            </p:nvSpPr>
            <p:spPr bwMode="auto">
              <a:xfrm flipV="1">
                <a:off x="5928" y="3912"/>
                <a:ext cx="1" cy="1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5897" name="Group 89"/>
            <p:cNvGrpSpPr>
              <a:grpSpLocks/>
            </p:cNvGrpSpPr>
            <p:nvPr/>
          </p:nvGrpSpPr>
          <p:grpSpPr bwMode="auto">
            <a:xfrm>
              <a:off x="4200" y="2515"/>
              <a:ext cx="24" cy="1417"/>
              <a:chOff x="4200" y="2515"/>
              <a:chExt cx="24" cy="1417"/>
            </a:xfrm>
          </p:grpSpPr>
          <p:sp>
            <p:nvSpPr>
              <p:cNvPr id="375891" name="Line 83"/>
              <p:cNvSpPr>
                <a:spLocks noChangeShapeType="1"/>
              </p:cNvSpPr>
              <p:nvPr/>
            </p:nvSpPr>
            <p:spPr bwMode="auto">
              <a:xfrm>
                <a:off x="4200" y="3931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892" name="Line 84"/>
              <p:cNvSpPr>
                <a:spLocks noChangeShapeType="1"/>
              </p:cNvSpPr>
              <p:nvPr/>
            </p:nvSpPr>
            <p:spPr bwMode="auto">
              <a:xfrm>
                <a:off x="4200" y="364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893" name="Line 85"/>
              <p:cNvSpPr>
                <a:spLocks noChangeShapeType="1"/>
              </p:cNvSpPr>
              <p:nvPr/>
            </p:nvSpPr>
            <p:spPr bwMode="auto">
              <a:xfrm>
                <a:off x="4200" y="3365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894" name="Line 86"/>
              <p:cNvSpPr>
                <a:spLocks noChangeShapeType="1"/>
              </p:cNvSpPr>
              <p:nvPr/>
            </p:nvSpPr>
            <p:spPr bwMode="auto">
              <a:xfrm>
                <a:off x="4200" y="3081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895" name="Line 87"/>
              <p:cNvSpPr>
                <a:spLocks noChangeShapeType="1"/>
              </p:cNvSpPr>
              <p:nvPr/>
            </p:nvSpPr>
            <p:spPr bwMode="auto">
              <a:xfrm>
                <a:off x="4200" y="279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896" name="Line 88"/>
              <p:cNvSpPr>
                <a:spLocks noChangeShapeType="1"/>
              </p:cNvSpPr>
              <p:nvPr/>
            </p:nvSpPr>
            <p:spPr bwMode="auto">
              <a:xfrm>
                <a:off x="4200" y="2515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75898" name="Line 90"/>
            <p:cNvSpPr>
              <a:spLocks noChangeShapeType="1"/>
            </p:cNvSpPr>
            <p:nvPr/>
          </p:nvSpPr>
          <p:spPr bwMode="auto">
            <a:xfrm>
              <a:off x="4200" y="3931"/>
              <a:ext cx="172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899" name="Line 91"/>
            <p:cNvSpPr>
              <a:spLocks noChangeShapeType="1"/>
            </p:cNvSpPr>
            <p:nvPr/>
          </p:nvSpPr>
          <p:spPr bwMode="auto">
            <a:xfrm flipV="1">
              <a:off x="4200" y="2515"/>
              <a:ext cx="1" cy="14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00" name="Oval 92"/>
            <p:cNvSpPr>
              <a:spLocks noChangeArrowheads="1"/>
            </p:cNvSpPr>
            <p:nvPr/>
          </p:nvSpPr>
          <p:spPr bwMode="auto">
            <a:xfrm>
              <a:off x="4848" y="3279"/>
              <a:ext cx="72" cy="59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01" name="Oval 93"/>
            <p:cNvSpPr>
              <a:spLocks noChangeArrowheads="1"/>
            </p:cNvSpPr>
            <p:nvPr/>
          </p:nvSpPr>
          <p:spPr bwMode="auto">
            <a:xfrm>
              <a:off x="5032" y="3371"/>
              <a:ext cx="72" cy="60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02" name="Oval 94"/>
            <p:cNvSpPr>
              <a:spLocks noChangeArrowheads="1"/>
            </p:cNvSpPr>
            <p:nvPr/>
          </p:nvSpPr>
          <p:spPr bwMode="auto">
            <a:xfrm>
              <a:off x="4912" y="3694"/>
              <a:ext cx="72" cy="59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03" name="Oval 95"/>
            <p:cNvSpPr>
              <a:spLocks noChangeArrowheads="1"/>
            </p:cNvSpPr>
            <p:nvPr/>
          </p:nvSpPr>
          <p:spPr bwMode="auto">
            <a:xfrm>
              <a:off x="4968" y="3384"/>
              <a:ext cx="72" cy="60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04" name="Oval 96"/>
            <p:cNvSpPr>
              <a:spLocks noChangeArrowheads="1"/>
            </p:cNvSpPr>
            <p:nvPr/>
          </p:nvSpPr>
          <p:spPr bwMode="auto">
            <a:xfrm>
              <a:off x="4848" y="3589"/>
              <a:ext cx="72" cy="59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05" name="Oval 97"/>
            <p:cNvSpPr>
              <a:spLocks noChangeArrowheads="1"/>
            </p:cNvSpPr>
            <p:nvPr/>
          </p:nvSpPr>
          <p:spPr bwMode="auto">
            <a:xfrm>
              <a:off x="4480" y="3048"/>
              <a:ext cx="72" cy="60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06" name="Oval 98"/>
            <p:cNvSpPr>
              <a:spLocks noChangeArrowheads="1"/>
            </p:cNvSpPr>
            <p:nvPr/>
          </p:nvSpPr>
          <p:spPr bwMode="auto">
            <a:xfrm>
              <a:off x="4720" y="3562"/>
              <a:ext cx="72" cy="60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07" name="Oval 99"/>
            <p:cNvSpPr>
              <a:spLocks noChangeArrowheads="1"/>
            </p:cNvSpPr>
            <p:nvPr/>
          </p:nvSpPr>
          <p:spPr bwMode="auto">
            <a:xfrm>
              <a:off x="5832" y="2811"/>
              <a:ext cx="72" cy="60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08" name="Oval 100"/>
            <p:cNvSpPr>
              <a:spLocks noChangeArrowheads="1"/>
            </p:cNvSpPr>
            <p:nvPr/>
          </p:nvSpPr>
          <p:spPr bwMode="auto">
            <a:xfrm>
              <a:off x="4664" y="3319"/>
              <a:ext cx="72" cy="59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5909" name="Oval 101"/>
            <p:cNvSpPr>
              <a:spLocks noChangeArrowheads="1"/>
            </p:cNvSpPr>
            <p:nvPr/>
          </p:nvSpPr>
          <p:spPr bwMode="auto">
            <a:xfrm>
              <a:off x="4784" y="3457"/>
              <a:ext cx="72" cy="59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10" name="Oval 102"/>
            <p:cNvSpPr>
              <a:spLocks noChangeArrowheads="1"/>
            </p:cNvSpPr>
            <p:nvPr/>
          </p:nvSpPr>
          <p:spPr bwMode="auto">
            <a:xfrm>
              <a:off x="5032" y="3029"/>
              <a:ext cx="72" cy="59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11" name="Oval 103"/>
            <p:cNvSpPr>
              <a:spLocks noChangeArrowheads="1"/>
            </p:cNvSpPr>
            <p:nvPr/>
          </p:nvSpPr>
          <p:spPr bwMode="auto">
            <a:xfrm>
              <a:off x="4536" y="3523"/>
              <a:ext cx="72" cy="59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12" name="Oval 104"/>
            <p:cNvSpPr>
              <a:spLocks noChangeArrowheads="1"/>
            </p:cNvSpPr>
            <p:nvPr/>
          </p:nvSpPr>
          <p:spPr bwMode="auto">
            <a:xfrm>
              <a:off x="5152" y="3272"/>
              <a:ext cx="72" cy="60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13" name="Oval 105"/>
            <p:cNvSpPr>
              <a:spLocks noChangeArrowheads="1"/>
            </p:cNvSpPr>
            <p:nvPr/>
          </p:nvSpPr>
          <p:spPr bwMode="auto">
            <a:xfrm>
              <a:off x="5280" y="3404"/>
              <a:ext cx="72" cy="60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14" name="Oval 106"/>
            <p:cNvSpPr>
              <a:spLocks noChangeArrowheads="1"/>
            </p:cNvSpPr>
            <p:nvPr/>
          </p:nvSpPr>
          <p:spPr bwMode="auto">
            <a:xfrm>
              <a:off x="4784" y="3121"/>
              <a:ext cx="72" cy="59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15" name="Oval 107"/>
            <p:cNvSpPr>
              <a:spLocks noChangeArrowheads="1"/>
            </p:cNvSpPr>
            <p:nvPr/>
          </p:nvSpPr>
          <p:spPr bwMode="auto">
            <a:xfrm>
              <a:off x="4968" y="3048"/>
              <a:ext cx="72" cy="60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16" name="Oval 108"/>
            <p:cNvSpPr>
              <a:spLocks noChangeArrowheads="1"/>
            </p:cNvSpPr>
            <p:nvPr/>
          </p:nvSpPr>
          <p:spPr bwMode="auto">
            <a:xfrm>
              <a:off x="5776" y="2996"/>
              <a:ext cx="72" cy="59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17" name="Oval 109"/>
            <p:cNvSpPr>
              <a:spLocks noChangeArrowheads="1"/>
            </p:cNvSpPr>
            <p:nvPr/>
          </p:nvSpPr>
          <p:spPr bwMode="auto">
            <a:xfrm>
              <a:off x="4352" y="3305"/>
              <a:ext cx="72" cy="60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18" name="Oval 110"/>
            <p:cNvSpPr>
              <a:spLocks noChangeArrowheads="1"/>
            </p:cNvSpPr>
            <p:nvPr/>
          </p:nvSpPr>
          <p:spPr bwMode="auto">
            <a:xfrm>
              <a:off x="4968" y="3384"/>
              <a:ext cx="72" cy="60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19" name="Oval 111"/>
            <p:cNvSpPr>
              <a:spLocks noChangeArrowheads="1"/>
            </p:cNvSpPr>
            <p:nvPr/>
          </p:nvSpPr>
          <p:spPr bwMode="auto">
            <a:xfrm>
              <a:off x="5648" y="2581"/>
              <a:ext cx="72" cy="59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5920" name="Oval 112"/>
            <p:cNvSpPr>
              <a:spLocks noChangeArrowheads="1"/>
            </p:cNvSpPr>
            <p:nvPr/>
          </p:nvSpPr>
          <p:spPr bwMode="auto">
            <a:xfrm>
              <a:off x="5096" y="3220"/>
              <a:ext cx="72" cy="59"/>
            </a:xfrm>
            <a:prstGeom prst="ellipse">
              <a:avLst/>
            </a:prstGeom>
            <a:solidFill>
              <a:srgbClr val="FCF305"/>
            </a:solidFill>
            <a:ln w="12700">
              <a:solidFill>
                <a:srgbClr val="FCF305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defTabSz="9144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375929" name="Group 121"/>
            <p:cNvGrpSpPr>
              <a:grpSpLocks/>
            </p:cNvGrpSpPr>
            <p:nvPr/>
          </p:nvGrpSpPr>
          <p:grpSpPr bwMode="auto">
            <a:xfrm>
              <a:off x="4108" y="3941"/>
              <a:ext cx="1903" cy="116"/>
              <a:chOff x="4108" y="3941"/>
              <a:chExt cx="1903" cy="116"/>
            </a:xfrm>
          </p:grpSpPr>
          <p:sp>
            <p:nvSpPr>
              <p:cNvPr id="375921" name="Rectangle 113"/>
              <p:cNvSpPr>
                <a:spLocks noChangeArrowheads="1"/>
              </p:cNvSpPr>
              <p:nvPr/>
            </p:nvSpPr>
            <p:spPr bwMode="auto">
              <a:xfrm>
                <a:off x="4108" y="3941"/>
                <a:ext cx="173" cy="1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FFFFFF"/>
                    </a:solidFill>
                    <a:latin typeface="Times New Roman" pitchFamily="18" charset="0"/>
                  </a:rPr>
                  <a:t>-4.0</a:t>
                </a:r>
                <a:endParaRPr lang="en-US" sz="28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922" name="Rectangle 114"/>
              <p:cNvSpPr>
                <a:spLocks noChangeArrowheads="1"/>
              </p:cNvSpPr>
              <p:nvPr/>
            </p:nvSpPr>
            <p:spPr bwMode="auto">
              <a:xfrm>
                <a:off x="4356" y="3941"/>
                <a:ext cx="173" cy="1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FFFFFF"/>
                    </a:solidFill>
                    <a:latin typeface="Times New Roman" pitchFamily="18" charset="0"/>
                  </a:rPr>
                  <a:t>-2.0</a:t>
                </a:r>
                <a:endParaRPr lang="en-US" sz="28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923" name="Rectangle 115"/>
              <p:cNvSpPr>
                <a:spLocks noChangeArrowheads="1"/>
              </p:cNvSpPr>
              <p:nvPr/>
            </p:nvSpPr>
            <p:spPr bwMode="auto">
              <a:xfrm>
                <a:off x="4612" y="3941"/>
                <a:ext cx="136" cy="1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FFFFFF"/>
                    </a:solidFill>
                    <a:latin typeface="Times New Roman" pitchFamily="18" charset="0"/>
                  </a:rPr>
                  <a:t>0.0</a:t>
                </a:r>
                <a:endParaRPr lang="en-US" sz="28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924" name="Rectangle 116"/>
              <p:cNvSpPr>
                <a:spLocks noChangeArrowheads="1"/>
              </p:cNvSpPr>
              <p:nvPr/>
            </p:nvSpPr>
            <p:spPr bwMode="auto">
              <a:xfrm>
                <a:off x="4860" y="3941"/>
                <a:ext cx="136" cy="1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FFFFFF"/>
                    </a:solidFill>
                    <a:latin typeface="Times New Roman" pitchFamily="18" charset="0"/>
                  </a:rPr>
                  <a:t>2.0</a:t>
                </a:r>
                <a:endParaRPr lang="en-US" sz="28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925" name="Rectangle 117"/>
              <p:cNvSpPr>
                <a:spLocks noChangeArrowheads="1"/>
              </p:cNvSpPr>
              <p:nvPr/>
            </p:nvSpPr>
            <p:spPr bwMode="auto">
              <a:xfrm>
                <a:off x="5108" y="3941"/>
                <a:ext cx="136" cy="1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FFFFFF"/>
                    </a:solidFill>
                    <a:latin typeface="Times New Roman" pitchFamily="18" charset="0"/>
                  </a:rPr>
                  <a:t>4.0</a:t>
                </a:r>
                <a:endParaRPr lang="en-US" sz="28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926" name="Rectangle 118"/>
              <p:cNvSpPr>
                <a:spLocks noChangeArrowheads="1"/>
              </p:cNvSpPr>
              <p:nvPr/>
            </p:nvSpPr>
            <p:spPr bwMode="auto">
              <a:xfrm>
                <a:off x="5356" y="3941"/>
                <a:ext cx="136" cy="1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FFFFFF"/>
                    </a:solidFill>
                    <a:latin typeface="Times New Roman" pitchFamily="18" charset="0"/>
                  </a:rPr>
                  <a:t>6.0</a:t>
                </a:r>
                <a:endParaRPr lang="en-US" sz="28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927" name="Rectangle 119"/>
              <p:cNvSpPr>
                <a:spLocks noChangeArrowheads="1"/>
              </p:cNvSpPr>
              <p:nvPr/>
            </p:nvSpPr>
            <p:spPr bwMode="auto">
              <a:xfrm>
                <a:off x="5604" y="3941"/>
                <a:ext cx="136" cy="1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FFFFFF"/>
                    </a:solidFill>
                    <a:latin typeface="Times New Roman" pitchFamily="18" charset="0"/>
                  </a:rPr>
                  <a:t>8.0</a:t>
                </a:r>
                <a:endParaRPr lang="en-US" sz="28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928" name="Rectangle 120"/>
              <p:cNvSpPr>
                <a:spLocks noChangeArrowheads="1"/>
              </p:cNvSpPr>
              <p:nvPr/>
            </p:nvSpPr>
            <p:spPr bwMode="auto">
              <a:xfrm>
                <a:off x="5820" y="3941"/>
                <a:ext cx="191" cy="1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FFFFFF"/>
                    </a:solidFill>
                    <a:latin typeface="Times New Roman" pitchFamily="18" charset="0"/>
                  </a:rPr>
                  <a:t>10.0</a:t>
                </a:r>
                <a:endParaRPr lang="en-US" sz="28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5936" name="Group 128"/>
            <p:cNvGrpSpPr>
              <a:grpSpLocks/>
            </p:cNvGrpSpPr>
            <p:nvPr/>
          </p:nvGrpSpPr>
          <p:grpSpPr bwMode="auto">
            <a:xfrm>
              <a:off x="3956" y="2458"/>
              <a:ext cx="176" cy="1533"/>
              <a:chOff x="3956" y="2458"/>
              <a:chExt cx="176" cy="1533"/>
            </a:xfrm>
          </p:grpSpPr>
          <p:sp>
            <p:nvSpPr>
              <p:cNvPr id="375930" name="Rectangle 122"/>
              <p:cNvSpPr>
                <a:spLocks noChangeArrowheads="1"/>
              </p:cNvSpPr>
              <p:nvPr/>
            </p:nvSpPr>
            <p:spPr bwMode="auto">
              <a:xfrm>
                <a:off x="3956" y="3875"/>
                <a:ext cx="173" cy="1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FFFFFF"/>
                    </a:solidFill>
                    <a:latin typeface="Times New Roman" pitchFamily="18" charset="0"/>
                  </a:rPr>
                  <a:t>-0.2</a:t>
                </a:r>
                <a:endParaRPr lang="en-US" sz="28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931" name="Rectangle 123"/>
              <p:cNvSpPr>
                <a:spLocks noChangeArrowheads="1"/>
              </p:cNvSpPr>
              <p:nvPr/>
            </p:nvSpPr>
            <p:spPr bwMode="auto">
              <a:xfrm>
                <a:off x="3956" y="3592"/>
                <a:ext cx="173" cy="1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FFFFFF"/>
                    </a:solidFill>
                    <a:latin typeface="Times New Roman" pitchFamily="18" charset="0"/>
                  </a:rPr>
                  <a:t>-0.1</a:t>
                </a:r>
                <a:endParaRPr lang="en-US" sz="28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932" name="Rectangle 124"/>
              <p:cNvSpPr>
                <a:spLocks noChangeArrowheads="1"/>
              </p:cNvSpPr>
              <p:nvPr/>
            </p:nvSpPr>
            <p:spPr bwMode="auto">
              <a:xfrm>
                <a:off x="3996" y="3308"/>
                <a:ext cx="136" cy="1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FFFFFF"/>
                    </a:solidFill>
                    <a:latin typeface="Times New Roman" pitchFamily="18" charset="0"/>
                  </a:rPr>
                  <a:t>0.0</a:t>
                </a:r>
                <a:endParaRPr lang="en-US" sz="28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933" name="Rectangle 125"/>
              <p:cNvSpPr>
                <a:spLocks noChangeArrowheads="1"/>
              </p:cNvSpPr>
              <p:nvPr/>
            </p:nvSpPr>
            <p:spPr bwMode="auto">
              <a:xfrm>
                <a:off x="3996" y="3025"/>
                <a:ext cx="136" cy="1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FFFFFF"/>
                    </a:solidFill>
                    <a:latin typeface="Times New Roman" pitchFamily="18" charset="0"/>
                  </a:rPr>
                  <a:t>0.1</a:t>
                </a:r>
                <a:endParaRPr lang="en-US" sz="28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934" name="Rectangle 126"/>
              <p:cNvSpPr>
                <a:spLocks noChangeArrowheads="1"/>
              </p:cNvSpPr>
              <p:nvPr/>
            </p:nvSpPr>
            <p:spPr bwMode="auto">
              <a:xfrm>
                <a:off x="3996" y="2742"/>
                <a:ext cx="136" cy="1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FFFFFF"/>
                    </a:solidFill>
                    <a:latin typeface="Times New Roman" pitchFamily="18" charset="0"/>
                  </a:rPr>
                  <a:t>0.2</a:t>
                </a:r>
                <a:endParaRPr lang="en-US" sz="28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935" name="Rectangle 127"/>
              <p:cNvSpPr>
                <a:spLocks noChangeArrowheads="1"/>
              </p:cNvSpPr>
              <p:nvPr/>
            </p:nvSpPr>
            <p:spPr bwMode="auto">
              <a:xfrm>
                <a:off x="3996" y="2458"/>
                <a:ext cx="136" cy="1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FFFFFF"/>
                    </a:solidFill>
                    <a:latin typeface="Times New Roman" pitchFamily="18" charset="0"/>
                  </a:rPr>
                  <a:t>0.3</a:t>
                </a:r>
                <a:endParaRPr lang="en-US" sz="28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75938" name="Rectangle 130"/>
          <p:cNvSpPr>
            <a:spLocks noChangeArrowheads="1"/>
          </p:cNvSpPr>
          <p:nvPr/>
        </p:nvSpPr>
        <p:spPr bwMode="auto">
          <a:xfrm>
            <a:off x="6778978" y="6465904"/>
            <a:ext cx="897682" cy="3077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Craving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5939" name="Rectangle 131"/>
          <p:cNvSpPr>
            <a:spLocks noChangeArrowheads="1"/>
          </p:cNvSpPr>
          <p:nvPr/>
        </p:nvSpPr>
        <p:spPr bwMode="auto">
          <a:xfrm rot="16200000">
            <a:off x="4482877" y="4851022"/>
            <a:ext cx="1359346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Rectal 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Gyrus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5940" name="Rectangle 132"/>
          <p:cNvSpPr>
            <a:spLocks noChangeArrowheads="1"/>
          </p:cNvSpPr>
          <p:nvPr/>
        </p:nvSpPr>
        <p:spPr bwMode="auto">
          <a:xfrm rot="16200000">
            <a:off x="4832824" y="4829113"/>
            <a:ext cx="1301510" cy="2462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Times New Roman" pitchFamily="18" charset="0"/>
              </a:rPr>
              <a:t>(MP - Placebo)</a:t>
            </a:r>
            <a:endParaRPr lang="en-US" sz="16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5941" name="Line 133"/>
          <p:cNvSpPr>
            <a:spLocks noChangeShapeType="1"/>
          </p:cNvSpPr>
          <p:nvPr/>
        </p:nvSpPr>
        <p:spPr bwMode="auto">
          <a:xfrm flipV="1">
            <a:off x="5937955" y="4546617"/>
            <a:ext cx="2573867" cy="1139825"/>
          </a:xfrm>
          <a:prstGeom prst="line">
            <a:avLst/>
          </a:prstGeom>
          <a:noFill/>
          <a:ln w="12700">
            <a:solidFill>
              <a:srgbClr val="FCF30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5942" name="Rectangle 134"/>
          <p:cNvSpPr>
            <a:spLocks noChangeArrowheads="1"/>
          </p:cNvSpPr>
          <p:nvPr/>
        </p:nvSpPr>
        <p:spPr bwMode="auto">
          <a:xfrm>
            <a:off x="8263475" y="5715017"/>
            <a:ext cx="795089" cy="2462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p &lt; 0.005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5881" name="Rectangle 73"/>
          <p:cNvSpPr>
            <a:spLocks noChangeArrowheads="1"/>
          </p:cNvSpPr>
          <p:nvPr/>
        </p:nvSpPr>
        <p:spPr bwMode="auto">
          <a:xfrm>
            <a:off x="541875" y="1143001"/>
            <a:ext cx="4708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Abusers &gt; Controls  </a:t>
            </a: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p = 0.001</a:t>
            </a:r>
          </a:p>
        </p:txBody>
      </p:sp>
      <p:sp>
        <p:nvSpPr>
          <p:cNvPr id="375943" name="Rectangle 135"/>
          <p:cNvSpPr>
            <a:spLocks noChangeArrowheads="1"/>
          </p:cNvSpPr>
          <p:nvPr/>
        </p:nvSpPr>
        <p:spPr bwMode="auto">
          <a:xfrm>
            <a:off x="8195741" y="3505201"/>
            <a:ext cx="692497" cy="2462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p &lt; 0.01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0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</TotalTime>
  <Words>1104</Words>
  <Application>Microsoft Office PowerPoint</Application>
  <PresentationFormat>On-screen Show (4:3)</PresentationFormat>
  <Paragraphs>321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Adjacency</vt:lpstr>
      <vt:lpstr>Bitmap Image</vt:lpstr>
      <vt:lpstr>Treatment? Drug companies say that a pill is the cure, but pills don’t teach skills and may make addicts ill!</vt:lpstr>
      <vt:lpstr>Medications for ADHD</vt:lpstr>
      <vt:lpstr>Why not use stimulants?</vt:lpstr>
      <vt:lpstr>Slide 4</vt:lpstr>
      <vt:lpstr>Description</vt:lpstr>
      <vt:lpstr>Slide 6</vt:lpstr>
      <vt:lpstr>Slide 7</vt:lpstr>
      <vt:lpstr>Slide 8</vt:lpstr>
      <vt:lpstr> </vt:lpstr>
      <vt:lpstr>Slide 10</vt:lpstr>
      <vt:lpstr>Slide 11</vt:lpstr>
      <vt:lpstr>Where the Rubber Meets the Road Data from Dr. Lloyd Gordon from the treatment of patients at COPAC  Information obtained from CAPTASA 2012 website  </vt:lpstr>
      <vt:lpstr>AGE DISTRIBUTION CONTROL VS STIMULANT</vt:lpstr>
      <vt:lpstr>RELAPSE AND LOST TO FOLLOW UP FOR STIMULANT TREATMENT OF ADHD BY QUARTER 100%(43/43)</vt:lpstr>
      <vt:lpstr>Results and Conclusions of COPAC Study</vt:lpstr>
      <vt:lpstr>The Challenges </vt:lpstr>
      <vt:lpstr>The Benefits of Recovery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PERSPECTIVES</dc:creator>
  <cp:lastModifiedBy>Sandy Patrick</cp:lastModifiedBy>
  <cp:revision>8</cp:revision>
  <dcterms:created xsi:type="dcterms:W3CDTF">2012-11-09T19:05:54Z</dcterms:created>
  <dcterms:modified xsi:type="dcterms:W3CDTF">2013-01-17T21:07:28Z</dcterms:modified>
</cp:coreProperties>
</file>