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305" r:id="rId3"/>
    <p:sldId id="306" r:id="rId4"/>
    <p:sldId id="309" r:id="rId5"/>
    <p:sldId id="307" r:id="rId6"/>
    <p:sldId id="308" r:id="rId7"/>
    <p:sldId id="310" r:id="rId8"/>
    <p:sldId id="311" r:id="rId9"/>
    <p:sldId id="312" r:id="rId10"/>
    <p:sldId id="31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3878" autoAdjust="0"/>
  </p:normalViewPr>
  <p:slideViewPr>
    <p:cSldViewPr>
      <p:cViewPr>
        <p:scale>
          <a:sx n="93" d="100"/>
          <a:sy n="93" d="100"/>
        </p:scale>
        <p:origin x="-13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58DD99-CB4B-4E0A-B95A-44720F390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97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61AF6E-4DEC-4402-9C71-538A18416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0BDD997-6B63-49EC-B4EF-501538D82196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338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8C328-EF55-44D4-AB39-7F634A6D9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8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1EF66-B53F-4E49-882D-C9CC4A373B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8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0C8D1-CF32-4A53-987A-4A9CFD745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1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97DD6-B3CB-4C57-AF89-4B5593E2D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0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C269E-BDAF-4148-A61E-2B19FA239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6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2EADE-2E42-4770-BFA8-5D88FE2B11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4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3C63F-50F5-4EF4-BFDA-941566296A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16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6D4997-5CA2-43E1-9B50-3F931D2A5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620DC-A71C-4F9B-B68B-F279AD384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6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49325-8E77-41D4-B2EF-666D4297A1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9FE9E-AD95-4960-8A02-A64E5E593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16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9DF8A2-63BD-4E03-A9C6-7998993A8CE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6425" cy="57912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66"/>
                </a:solidFill>
              </a:rPr>
              <a:t>Dr. Adair, Is Marijuana </a:t>
            </a:r>
            <a:r>
              <a:rPr lang="en-US" sz="4000" b="1" i="1" dirty="0" smtClean="0">
                <a:solidFill>
                  <a:srgbClr val="FFFF66"/>
                </a:solidFill>
              </a:rPr>
              <a:t>really</a:t>
            </a:r>
            <a:r>
              <a:rPr lang="en-US" sz="4000" b="1" dirty="0" smtClean="0">
                <a:solidFill>
                  <a:srgbClr val="FFFF66"/>
                </a:solidFill>
              </a:rPr>
              <a:t> addictive?</a:t>
            </a:r>
            <a:r>
              <a:rPr lang="en-US" sz="4000" b="1" dirty="0" smtClean="0">
                <a:solidFill>
                  <a:srgbClr val="FFFF66"/>
                </a:solidFill>
              </a:rPr>
              <a:t/>
            </a:r>
            <a:br>
              <a:rPr lang="en-US" sz="4000" b="1" dirty="0" smtClean="0">
                <a:solidFill>
                  <a:srgbClr val="FFFF66"/>
                </a:solidFill>
              </a:rPr>
            </a:br>
            <a:r>
              <a:rPr lang="en-US" sz="4000" i="1" dirty="0" smtClean="0">
                <a:solidFill>
                  <a:srgbClr val="FFFF66"/>
                </a:solidFill>
              </a:rPr>
              <a:t/>
            </a:r>
            <a:br>
              <a:rPr lang="en-US" sz="4000" i="1" dirty="0" smtClean="0">
                <a:solidFill>
                  <a:srgbClr val="FFFF66"/>
                </a:solidFill>
              </a:rPr>
            </a:br>
            <a:r>
              <a:rPr lang="en-US" sz="3200" dirty="0" smtClean="0">
                <a:solidFill>
                  <a:srgbClr val="FFFF66"/>
                </a:solidFill>
              </a:rPr>
              <a:t/>
            </a:r>
            <a:br>
              <a:rPr lang="en-US" sz="3200" dirty="0" smtClean="0">
                <a:solidFill>
                  <a:srgbClr val="FFFF66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J. Randle Adair, D.O., Ph.D.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Diplomate</a:t>
            </a:r>
            <a:r>
              <a:rPr lang="en-US" sz="2400" dirty="0" smtClean="0">
                <a:solidFill>
                  <a:schemeClr val="tx1"/>
                </a:solidFill>
              </a:rPr>
              <a:t>, American Board of Internal Medicine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Certified, American Society of Addiction </a:t>
            </a:r>
            <a:r>
              <a:rPr lang="en-US" sz="2400" dirty="0" smtClean="0">
                <a:solidFill>
                  <a:schemeClr val="tx1"/>
                </a:solidFill>
              </a:rPr>
              <a:t>Medicine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CAPTASA 2014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sz="4000" b="1" i="1" dirty="0" smtClean="0"/>
              <a:t>Yes!  There is a withdrawal syndrome!</a:t>
            </a:r>
          </a:p>
          <a:p>
            <a:r>
              <a:rPr lang="en-US" sz="4000" b="1" i="1" dirty="0" smtClean="0"/>
              <a:t>…….and it helps drive addiction!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925611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Components of addiction: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Use</a:t>
            </a:r>
          </a:p>
          <a:p>
            <a:r>
              <a:rPr lang="en-US" sz="3600" dirty="0" smtClean="0"/>
              <a:t>Abuse</a:t>
            </a:r>
          </a:p>
          <a:p>
            <a:r>
              <a:rPr lang="en-US" sz="3600" dirty="0" smtClean="0"/>
              <a:t>Tolerance</a:t>
            </a:r>
          </a:p>
          <a:p>
            <a:r>
              <a:rPr lang="en-US" sz="3600" dirty="0" smtClean="0"/>
              <a:t>Continued use despite consequences</a:t>
            </a:r>
          </a:p>
          <a:p>
            <a:r>
              <a:rPr lang="en-US" sz="3600" dirty="0" smtClean="0"/>
              <a:t>Presence of a defined set of symptoms upon cessation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467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pPr algn="l"/>
            <a:r>
              <a:rPr lang="en-US" sz="3200" b="1" dirty="0" smtClean="0"/>
              <a:t>The Cannabis Withdrawal Scale development: Patterns and predictors of cannabis withdrawal and distress.</a:t>
            </a:r>
            <a:br>
              <a:rPr lang="en-US" sz="3200" b="1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Allsop</a:t>
            </a:r>
            <a:r>
              <a:rPr lang="en-US" sz="2800" dirty="0" smtClean="0">
                <a:solidFill>
                  <a:schemeClr val="tx1"/>
                </a:solidFill>
              </a:rPr>
              <a:t>, DJ, et al., 2011. </a:t>
            </a:r>
            <a:r>
              <a:rPr lang="en-US" sz="2800" i="1" dirty="0" smtClean="0">
                <a:solidFill>
                  <a:schemeClr val="tx1"/>
                </a:solidFill>
              </a:rPr>
              <a:t>Drug and Alcohol 	Dependence,</a:t>
            </a:r>
            <a:r>
              <a:rPr lang="en-US" sz="2800" dirty="0" smtClean="0">
                <a:solidFill>
                  <a:schemeClr val="tx1"/>
                </a:solidFill>
              </a:rPr>
              <a:t> 119: 123-129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82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Background: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dirty="0" smtClean="0"/>
              <a:t>160 million current users worldwide</a:t>
            </a:r>
          </a:p>
          <a:p>
            <a:r>
              <a:rPr lang="en-US" dirty="0" smtClean="0"/>
              <a:t>2.1 million new users annually</a:t>
            </a:r>
          </a:p>
          <a:p>
            <a:r>
              <a:rPr lang="en-US" dirty="0" smtClean="0"/>
              <a:t>10% of users will become dependent</a:t>
            </a:r>
          </a:p>
          <a:p>
            <a:r>
              <a:rPr lang="en-US" dirty="0" smtClean="0"/>
              <a:t>1:2 odds of dependence with daily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Participants (n = 49 completed):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Inclusion criteria:</a:t>
            </a:r>
          </a:p>
          <a:p>
            <a:pPr lvl="1"/>
            <a:r>
              <a:rPr lang="en-US" dirty="0" smtClean="0"/>
              <a:t>Usage 5 or more days/week in past 3 months</a:t>
            </a:r>
          </a:p>
          <a:p>
            <a:pPr lvl="1"/>
            <a:r>
              <a:rPr lang="en-US" dirty="0" smtClean="0"/>
              <a:t>Cannabis dependence (DSM IV)</a:t>
            </a:r>
          </a:p>
          <a:p>
            <a:pPr lvl="1"/>
            <a:r>
              <a:rPr lang="en-US" dirty="0" smtClean="0"/>
              <a:t>Previous experience of at least one withdrawal symptom</a:t>
            </a:r>
          </a:p>
          <a:p>
            <a:pPr lvl="1"/>
            <a:r>
              <a:rPr lang="en-US" dirty="0" smtClean="0"/>
              <a:t>Willingness to quit for 2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0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Method: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b="1" dirty="0" smtClean="0"/>
              <a:t>Baseline assessment</a:t>
            </a:r>
          </a:p>
          <a:p>
            <a:r>
              <a:rPr lang="en-US" b="1" dirty="0" smtClean="0"/>
              <a:t>One week daily smoking</a:t>
            </a:r>
          </a:p>
          <a:p>
            <a:r>
              <a:rPr lang="en-US" b="1" dirty="0" smtClean="0"/>
              <a:t>Quit session</a:t>
            </a:r>
          </a:p>
          <a:p>
            <a:r>
              <a:rPr lang="en-US" b="1" dirty="0" smtClean="0"/>
              <a:t>CWS questionnaire daily (26 items)</a:t>
            </a:r>
          </a:p>
          <a:p>
            <a:r>
              <a:rPr lang="en-US" b="1" dirty="0" smtClean="0"/>
              <a:t>Urine sampling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2568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Results: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60" y="2286000"/>
            <a:ext cx="8525280" cy="3505200"/>
          </a:xfrm>
        </p:spPr>
      </p:pic>
    </p:spTree>
    <p:extLst>
      <p:ext uri="{BB962C8B-B14F-4D97-AF65-F5344CB8AC3E}">
        <p14:creationId xmlns:p14="http://schemas.microsoft.com/office/powerpoint/2010/main" val="25585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Results: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478639"/>
            <a:ext cx="5791200" cy="5119922"/>
          </a:xfrm>
        </p:spPr>
      </p:pic>
    </p:spTree>
    <p:extLst>
      <p:ext uri="{BB962C8B-B14F-4D97-AF65-F5344CB8AC3E}">
        <p14:creationId xmlns:p14="http://schemas.microsoft.com/office/powerpoint/2010/main" val="129640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Consistent Findings:</a:t>
            </a:r>
            <a:br>
              <a:rPr lang="en-US" b="1" dirty="0" smtClean="0"/>
            </a:br>
            <a:r>
              <a:rPr lang="en-US" sz="3200" i="1" dirty="0" smtClean="0"/>
              <a:t>(in descending 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953000"/>
          </a:xfrm>
        </p:spPr>
        <p:txBody>
          <a:bodyPr/>
          <a:lstStyle/>
          <a:p>
            <a:r>
              <a:rPr lang="en-US" dirty="0" smtClean="0"/>
              <a:t>Sleep disturbance items (highest validity)</a:t>
            </a:r>
          </a:p>
          <a:p>
            <a:r>
              <a:rPr lang="en-US" dirty="0" smtClean="0"/>
              <a:t>Angry outbursts</a:t>
            </a:r>
          </a:p>
          <a:p>
            <a:r>
              <a:rPr lang="en-US" dirty="0" smtClean="0"/>
              <a:t>Feeling irritated</a:t>
            </a:r>
          </a:p>
          <a:p>
            <a:r>
              <a:rPr lang="en-US" dirty="0" smtClean="0"/>
              <a:t>Physical tension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Restlessness</a:t>
            </a:r>
          </a:p>
          <a:p>
            <a:r>
              <a:rPr lang="en-US" dirty="0"/>
              <a:t>Nervousness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495800"/>
          </a:xfrm>
        </p:spPr>
        <p:txBody>
          <a:bodyPr/>
          <a:lstStyle/>
          <a:p>
            <a:r>
              <a:rPr lang="en-US" dirty="0" smtClean="0"/>
              <a:t>Cravings</a:t>
            </a:r>
            <a:endParaRPr lang="en-US" dirty="0"/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Loss of appetite</a:t>
            </a:r>
          </a:p>
          <a:p>
            <a:r>
              <a:rPr lang="en-US" dirty="0" smtClean="0"/>
              <a:t>Headaches</a:t>
            </a:r>
          </a:p>
          <a:p>
            <a:r>
              <a:rPr lang="en-US" dirty="0" smtClean="0"/>
              <a:t>Stomach ache</a:t>
            </a:r>
          </a:p>
          <a:p>
            <a:r>
              <a:rPr lang="en-US" i="1" dirty="0" smtClean="0">
                <a:solidFill>
                  <a:srgbClr val="FFFF00"/>
                </a:solidFill>
              </a:rPr>
              <a:t>Intensity of withdrawal was </a:t>
            </a:r>
            <a:r>
              <a:rPr lang="en-US" i="1" u="sng" dirty="0" smtClean="0">
                <a:solidFill>
                  <a:srgbClr val="FFFF00"/>
                </a:solidFill>
              </a:rPr>
              <a:t>less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en-US" i="1" u="sng" dirty="0" smtClean="0">
                <a:solidFill>
                  <a:srgbClr val="FFFF00"/>
                </a:solidFill>
              </a:rPr>
              <a:t>important</a:t>
            </a:r>
            <a:r>
              <a:rPr lang="en-US" i="1" dirty="0" smtClean="0">
                <a:solidFill>
                  <a:srgbClr val="FFFF00"/>
                </a:solidFill>
              </a:rPr>
              <a:t> than degree of associated distress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55581"/>
      </p:ext>
    </p:extLst>
  </p:cSld>
  <p:clrMapOvr>
    <a:masterClrMapping/>
  </p:clrMapOvr>
</p:sld>
</file>

<file path=ppt/theme/theme1.xml><?xml version="1.0" encoding="utf-8"?>
<a:theme xmlns:a="http://schemas.openxmlformats.org/drawingml/2006/main" name="CAPTASA2014">
  <a:themeElements>
    <a:clrScheme name="Default Design 9">
      <a:dk1>
        <a:srgbClr val="000000"/>
      </a:dk1>
      <a:lt1>
        <a:srgbClr val="FFFFFF"/>
      </a:lt1>
      <a:dk2>
        <a:srgbClr val="9999FF"/>
      </a:dk2>
      <a:lt2>
        <a:srgbClr val="FFFF00"/>
      </a:lt2>
      <a:accent1>
        <a:srgbClr val="FF9900"/>
      </a:accent1>
      <a:accent2>
        <a:srgbClr val="00FFFF"/>
      </a:accent2>
      <a:accent3>
        <a:srgbClr val="CAC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6699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B8C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9999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CAC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CAPTASA2014</Template>
  <TotalTime>62</TotalTime>
  <Words>188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CAPTASA2014</vt:lpstr>
      <vt:lpstr>Dr. Adair, Is Marijuana really addictive?   J. Randle Adair, D.O., Ph.D. Diplomate, American Board of Internal Medicine Certified, American Society of Addiction Medicine  CAPTASA 2014</vt:lpstr>
      <vt:lpstr>Components of addiction:</vt:lpstr>
      <vt:lpstr>The Cannabis Withdrawal Scale development: Patterns and predictors of cannabis withdrawal and distress.   Allsop, DJ, et al., 2011. Drug and Alcohol  Dependence, 119: 123-129 </vt:lpstr>
      <vt:lpstr>Background:</vt:lpstr>
      <vt:lpstr>Participants (n = 49 completed):</vt:lpstr>
      <vt:lpstr>Method:</vt:lpstr>
      <vt:lpstr>Results:</vt:lpstr>
      <vt:lpstr>Results:</vt:lpstr>
      <vt:lpstr>Consistent Findings: (in descending order)</vt:lpstr>
      <vt:lpstr>Conclusion: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Endocannabinoid System &amp; Marijuana: Myths and Realities  Eric Martin, MAC, CADC III, CPS Adjunct Faculty, University of Oregon ACCBO, Policy &amp; Legislative Liaison  J. Randle Adair, D.O., Ph.D. Diplomate, American Board of Internal Medicine Certified, American Society of Addiction Medicine</dc:title>
  <dc:creator>Randle Adair</dc:creator>
  <cp:lastModifiedBy>Randle Adair</cp:lastModifiedBy>
  <cp:revision>7</cp:revision>
  <cp:lastPrinted>2013-10-10T19:14:40Z</cp:lastPrinted>
  <dcterms:created xsi:type="dcterms:W3CDTF">2014-01-16T04:58:03Z</dcterms:created>
  <dcterms:modified xsi:type="dcterms:W3CDTF">2014-01-16T06:00:55Z</dcterms:modified>
</cp:coreProperties>
</file>