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57"/>
  </p:notesMasterIdLst>
  <p:handoutMasterIdLst>
    <p:handoutMasterId r:id="rId58"/>
  </p:handoutMasterIdLst>
  <p:sldIdLst>
    <p:sldId id="256" r:id="rId2"/>
    <p:sldId id="265" r:id="rId3"/>
    <p:sldId id="266" r:id="rId4"/>
    <p:sldId id="264" r:id="rId5"/>
    <p:sldId id="267" r:id="rId6"/>
    <p:sldId id="268" r:id="rId7"/>
    <p:sldId id="269" r:id="rId8"/>
    <p:sldId id="277" r:id="rId9"/>
    <p:sldId id="278" r:id="rId10"/>
    <p:sldId id="272" r:id="rId11"/>
    <p:sldId id="270" r:id="rId12"/>
    <p:sldId id="271" r:id="rId13"/>
    <p:sldId id="273" r:id="rId14"/>
    <p:sldId id="274" r:id="rId15"/>
    <p:sldId id="275" r:id="rId16"/>
    <p:sldId id="276" r:id="rId17"/>
    <p:sldId id="310" r:id="rId18"/>
    <p:sldId id="280" r:id="rId19"/>
    <p:sldId id="281" r:id="rId20"/>
    <p:sldId id="282" r:id="rId21"/>
    <p:sldId id="286" r:id="rId22"/>
    <p:sldId id="285" r:id="rId23"/>
    <p:sldId id="287" r:id="rId24"/>
    <p:sldId id="293" r:id="rId25"/>
    <p:sldId id="288" r:id="rId26"/>
    <p:sldId id="290" r:id="rId27"/>
    <p:sldId id="311" r:id="rId28"/>
    <p:sldId id="295" r:id="rId29"/>
    <p:sldId id="289" r:id="rId30"/>
    <p:sldId id="262" r:id="rId31"/>
    <p:sldId id="300" r:id="rId32"/>
    <p:sldId id="296" r:id="rId33"/>
    <p:sldId id="302" r:id="rId34"/>
    <p:sldId id="303" r:id="rId35"/>
    <p:sldId id="304" r:id="rId36"/>
    <p:sldId id="258" r:id="rId37"/>
    <p:sldId id="312" r:id="rId38"/>
    <p:sldId id="297" r:id="rId39"/>
    <p:sldId id="260" r:id="rId40"/>
    <p:sldId id="305" r:id="rId41"/>
    <p:sldId id="306" r:id="rId42"/>
    <p:sldId id="299" r:id="rId43"/>
    <p:sldId id="298" r:id="rId44"/>
    <p:sldId id="284" r:id="rId45"/>
    <p:sldId id="294" r:id="rId46"/>
    <p:sldId id="307" r:id="rId47"/>
    <p:sldId id="308" r:id="rId48"/>
    <p:sldId id="309" r:id="rId49"/>
    <p:sldId id="259" r:id="rId50"/>
    <p:sldId id="263" r:id="rId51"/>
    <p:sldId id="291" r:id="rId52"/>
    <p:sldId id="313" r:id="rId53"/>
    <p:sldId id="314" r:id="rId54"/>
    <p:sldId id="257" r:id="rId55"/>
    <p:sldId id="283" r:id="rId56"/>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Vrinda" pitchFamily="2" charset="0"/>
        <a:ea typeface="+mn-ea"/>
        <a:cs typeface="+mn-cs"/>
      </a:defRPr>
    </a:lvl1pPr>
    <a:lvl2pPr marL="457200" algn="ctr" rtl="0" eaLnBrk="0" fontAlgn="base" hangingPunct="0">
      <a:spcBef>
        <a:spcPct val="0"/>
      </a:spcBef>
      <a:spcAft>
        <a:spcPct val="0"/>
      </a:spcAft>
      <a:defRPr kern="1200">
        <a:solidFill>
          <a:schemeClr val="tx1"/>
        </a:solidFill>
        <a:latin typeface="Vrinda" pitchFamily="2" charset="0"/>
        <a:ea typeface="+mn-ea"/>
        <a:cs typeface="+mn-cs"/>
      </a:defRPr>
    </a:lvl2pPr>
    <a:lvl3pPr marL="914400" algn="ctr" rtl="0" eaLnBrk="0" fontAlgn="base" hangingPunct="0">
      <a:spcBef>
        <a:spcPct val="0"/>
      </a:spcBef>
      <a:spcAft>
        <a:spcPct val="0"/>
      </a:spcAft>
      <a:defRPr kern="1200">
        <a:solidFill>
          <a:schemeClr val="tx1"/>
        </a:solidFill>
        <a:latin typeface="Vrinda" pitchFamily="2" charset="0"/>
        <a:ea typeface="+mn-ea"/>
        <a:cs typeface="+mn-cs"/>
      </a:defRPr>
    </a:lvl3pPr>
    <a:lvl4pPr marL="1371600" algn="ctr" rtl="0" eaLnBrk="0" fontAlgn="base" hangingPunct="0">
      <a:spcBef>
        <a:spcPct val="0"/>
      </a:spcBef>
      <a:spcAft>
        <a:spcPct val="0"/>
      </a:spcAft>
      <a:defRPr kern="1200">
        <a:solidFill>
          <a:schemeClr val="tx1"/>
        </a:solidFill>
        <a:latin typeface="Vrinda" pitchFamily="2" charset="0"/>
        <a:ea typeface="+mn-ea"/>
        <a:cs typeface="+mn-cs"/>
      </a:defRPr>
    </a:lvl4pPr>
    <a:lvl5pPr marL="1828800" algn="ctr" rtl="0" eaLnBrk="0" fontAlgn="base" hangingPunct="0">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0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ABECF7-D10C-4AA1-BDFD-405F23B27479}" type="datetimeFigureOut">
              <a:rPr lang="en-US" smtClean="0"/>
              <a:pPr/>
              <a:t>1/10/2014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EEED5F-C07D-4159-8BE0-4610BB62F22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endParaRPr lang="en-US"/>
          </a:p>
        </p:txBody>
      </p:sp>
      <p:sp>
        <p:nvSpPr>
          <p:cNvPr id="1218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218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18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18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endParaRPr lang="en-US"/>
          </a:p>
        </p:txBody>
      </p:sp>
      <p:sp>
        <p:nvSpPr>
          <p:cNvPr id="1218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3B4ADD2B-10CC-4185-8ACC-33237800F98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5F422-B768-4ECD-A4BA-70665DA5CA58}" type="slidenum">
              <a:rPr lang="en-US"/>
              <a:pPr/>
              <a:t>21</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09E03-92F0-4F58-B7A4-CC450526308F}" type="slidenum">
              <a:rPr lang="en-US"/>
              <a:pPr/>
              <a:t>29</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909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8909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909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
        <p:nvSpPr>
          <p:cNvPr id="89093" name="Rectangle 5"/>
          <p:cNvSpPr>
            <a:spLocks noGrp="1" noChangeArrowheads="1"/>
          </p:cNvSpPr>
          <p:nvPr>
            <p:ph type="ftr" sz="quarter" idx="3"/>
          </p:nvPr>
        </p:nvSpPr>
        <p:spPr/>
        <p:txBody>
          <a:bodyPr/>
          <a:lstStyle>
            <a:lvl1pPr>
              <a:defRPr/>
            </a:lvl1pPr>
          </a:lstStyle>
          <a:p>
            <a:endParaRPr lang="en-US"/>
          </a:p>
        </p:txBody>
      </p:sp>
      <p:sp>
        <p:nvSpPr>
          <p:cNvPr id="89094" name="Rectangle 6"/>
          <p:cNvSpPr>
            <a:spLocks noGrp="1" noChangeArrowheads="1"/>
          </p:cNvSpPr>
          <p:nvPr>
            <p:ph type="sldNum" sz="quarter" idx="4"/>
          </p:nvPr>
        </p:nvSpPr>
        <p:spPr/>
        <p:txBody>
          <a:bodyPr/>
          <a:lstStyle>
            <a:lvl1pPr>
              <a:defRPr/>
            </a:lvl1pPr>
          </a:lstStyle>
          <a:p>
            <a:fld id="{3B1B9A4F-B709-4062-914B-52E9D80125B3}" type="slidenum">
              <a:rPr lang="en-US"/>
              <a:pPr/>
              <a:t>‹#›</a:t>
            </a:fld>
            <a:endParaRPr lang="en-US"/>
          </a:p>
        </p:txBody>
      </p:sp>
      <p:sp>
        <p:nvSpPr>
          <p:cNvPr id="89095" name="Rectangle 7"/>
          <p:cNvSpPr>
            <a:spLocks noGrp="1" noChangeArrowheads="1"/>
          </p:cNvSpPr>
          <p:nvPr>
            <p:ph type="dt" sz="quarter" idx="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8A2A35-6D17-42E6-ADA6-010E5CAA132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49D876-0FA3-4C8B-A0C4-C0A6928CF1A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A6362E-A495-4876-AC3D-2AC179D3DE1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7F7EF4-4C5C-4BF0-BEE8-66AEF527C05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581F0D-A253-478D-995D-98BF597F1F6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8280B53-E48F-4591-A45A-9FE0306B5B8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C01D269-3B8D-4545-8196-208D02472E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9D0EF91-3D1A-4E0E-8191-76BC7473F08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CF87A1-ED68-4675-83C1-ACDE2D91CD0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C40F68-2ECD-4CFE-917C-508B7288A5D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806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effectLst>
                  <a:outerShdw blurRad="38100" dist="38100" dir="2700000" algn="tl">
                    <a:srgbClr val="000000"/>
                  </a:outerShdw>
                </a:effectLst>
                <a:latin typeface="Arial" charset="0"/>
              </a:defRPr>
            </a:lvl1pPr>
          </a:lstStyle>
          <a:p>
            <a:endParaRPr lang="en-US"/>
          </a:p>
        </p:txBody>
      </p:sp>
      <p:sp>
        <p:nvSpPr>
          <p:cNvPr id="88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88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47FCA9E9-6B19-4DBE-BE47-001F16CCC50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2133600"/>
            <a:ext cx="7772400" cy="1431925"/>
          </a:xfrm>
        </p:spPr>
        <p:txBody>
          <a:bodyPr/>
          <a:lstStyle/>
          <a:p>
            <a:r>
              <a:rPr lang="en-GB">
                <a:latin typeface="Sylfaen" pitchFamily="18" charset="0"/>
              </a:rPr>
              <a:t>Are you taking care of both parts of your brain?</a:t>
            </a:r>
            <a:endParaRPr lang="en-US">
              <a:latin typeface="Sylfaen" pitchFamily="18" charset="0"/>
            </a:endParaRPr>
          </a:p>
        </p:txBody>
      </p:sp>
      <p:sp>
        <p:nvSpPr>
          <p:cNvPr id="2051" name="Rectangle 3"/>
          <p:cNvSpPr>
            <a:spLocks noGrp="1" noChangeArrowheads="1"/>
          </p:cNvSpPr>
          <p:nvPr>
            <p:ph type="subTitle" idx="1"/>
          </p:nvPr>
        </p:nvSpPr>
        <p:spPr/>
        <p:txBody>
          <a:bodyPr/>
          <a:lstStyle/>
          <a:p>
            <a:r>
              <a:rPr lang="en-GB">
                <a:solidFill>
                  <a:srgbClr val="898989"/>
                </a:solidFill>
                <a:latin typeface="Sylfaen" pitchFamily="18" charset="0"/>
              </a:rPr>
              <a:t>Moving toward spirituality/peace</a:t>
            </a:r>
            <a:endParaRPr lang="en-US">
              <a:solidFill>
                <a:srgbClr val="898989"/>
              </a:solidFill>
              <a:latin typeface="Sylfae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ChangeArrowheads="1"/>
          </p:cNvSpPr>
          <p:nvPr/>
        </p:nvSpPr>
        <p:spPr bwMode="auto">
          <a:xfrm>
            <a:off x="457200" y="685800"/>
            <a:ext cx="8229600" cy="1143000"/>
          </a:xfrm>
          <a:prstGeom prst="rect">
            <a:avLst/>
          </a:prstGeom>
          <a:noFill/>
          <a:ln w="9525">
            <a:noFill/>
            <a:miter lim="800000"/>
            <a:headEnd/>
            <a:tailEnd/>
          </a:ln>
          <a:effectLst/>
        </p:spPr>
        <p:txBody>
          <a:bodyPr anchor="ctr" anchorCtr="1"/>
          <a:lstStyle/>
          <a:p>
            <a:pPr algn="l" eaLnBrk="1" hangingPunct="1"/>
            <a:r>
              <a:rPr lang="en-US" sz="2800">
                <a:solidFill>
                  <a:schemeClr val="tx2"/>
                </a:solidFill>
                <a:effectLst>
                  <a:outerShdw blurRad="38100" dist="38100" dir="2700000" algn="tl">
                    <a:srgbClr val="000000"/>
                  </a:outerShdw>
                </a:effectLst>
                <a:latin typeface="Tahoma" charset="0"/>
              </a:rPr>
              <a:t/>
            </a:r>
            <a:br>
              <a:rPr lang="en-US" sz="2800">
                <a:solidFill>
                  <a:schemeClr val="tx2"/>
                </a:solidFill>
                <a:effectLst>
                  <a:outerShdw blurRad="38100" dist="38100" dir="2700000" algn="tl">
                    <a:srgbClr val="000000"/>
                  </a:outerShdw>
                </a:effectLst>
                <a:latin typeface="Tahoma" charset="0"/>
              </a:rPr>
            </a:br>
            <a:r>
              <a:rPr lang="en-US" sz="2800">
                <a:solidFill>
                  <a:schemeClr val="tx2"/>
                </a:solidFill>
                <a:effectLst>
                  <a:outerShdw blurRad="38100" dist="38100" dir="2700000" algn="tl">
                    <a:srgbClr val="000000"/>
                  </a:outerShdw>
                </a:effectLst>
                <a:latin typeface="Tahoma" charset="0"/>
              </a:rPr>
              <a:t>Limbic Brain</a:t>
            </a:r>
            <a:br>
              <a:rPr lang="en-US" sz="2800">
                <a:solidFill>
                  <a:schemeClr val="tx2"/>
                </a:solidFill>
                <a:effectLst>
                  <a:outerShdw blurRad="38100" dist="38100" dir="2700000" algn="tl">
                    <a:srgbClr val="000000"/>
                  </a:outerShdw>
                </a:effectLst>
                <a:latin typeface="Tahoma" charset="0"/>
              </a:rPr>
            </a:br>
            <a:r>
              <a:rPr lang="en-US" sz="2800">
                <a:solidFill>
                  <a:schemeClr val="tx2"/>
                </a:solidFill>
                <a:effectLst>
                  <a:outerShdw blurRad="38100" dist="38100" dir="2700000" algn="tl">
                    <a:srgbClr val="000000"/>
                  </a:outerShdw>
                </a:effectLst>
                <a:latin typeface="Tahoma" charset="0"/>
              </a:rPr>
              <a:t>…where our instinctual drives and abilities to express emotion and pleasure reside. (Brick &amp; Erickson 1998)</a:t>
            </a:r>
            <a:br>
              <a:rPr lang="en-US" sz="2800">
                <a:solidFill>
                  <a:schemeClr val="tx2"/>
                </a:solidFill>
                <a:effectLst>
                  <a:outerShdw blurRad="38100" dist="38100" dir="2700000" algn="tl">
                    <a:srgbClr val="000000"/>
                  </a:outerShdw>
                </a:effectLst>
                <a:latin typeface="Tahoma" charset="0"/>
              </a:rPr>
            </a:br>
            <a:r>
              <a:rPr lang="en-US" sz="2800">
                <a:solidFill>
                  <a:schemeClr val="tx2"/>
                </a:solidFill>
                <a:effectLst>
                  <a:outerShdw blurRad="38100" dist="38100" dir="2700000" algn="tl">
                    <a:srgbClr val="000000"/>
                  </a:outerShdw>
                </a:effectLst>
                <a:latin typeface="Tahoma" charset="0"/>
              </a:rPr>
              <a:t/>
            </a:r>
            <a:br>
              <a:rPr lang="en-US" sz="2800">
                <a:solidFill>
                  <a:schemeClr val="tx2"/>
                </a:solidFill>
                <a:effectLst>
                  <a:outerShdw blurRad="38100" dist="38100" dir="2700000" algn="tl">
                    <a:srgbClr val="000000"/>
                  </a:outerShdw>
                </a:effectLst>
                <a:latin typeface="Tahoma" charset="0"/>
              </a:rPr>
            </a:br>
            <a:endParaRPr lang="en-US" sz="2800">
              <a:solidFill>
                <a:schemeClr val="tx2"/>
              </a:solidFill>
              <a:effectLst>
                <a:outerShdw blurRad="38100" dist="38100" dir="2700000" algn="tl">
                  <a:srgbClr val="000000"/>
                </a:outerShdw>
              </a:effectLst>
              <a:latin typeface="Tahoma" charset="0"/>
            </a:endParaRPr>
          </a:p>
        </p:txBody>
      </p:sp>
      <p:sp>
        <p:nvSpPr>
          <p:cNvPr id="106501" name="Rectangle 5"/>
          <p:cNvSpPr>
            <a:spLocks noChangeArrowheads="1"/>
          </p:cNvSpPr>
          <p:nvPr/>
        </p:nvSpPr>
        <p:spPr bwMode="auto">
          <a:xfrm>
            <a:off x="457200" y="2544763"/>
            <a:ext cx="8229600" cy="44958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Instinctual Drives</a:t>
            </a:r>
          </a:p>
          <a:p>
            <a:pPr marL="742950" lvl="1" indent="-285750" algn="l" eaLnBrk="1" hangingPunct="1">
              <a:spcBef>
                <a:spcPct val="20000"/>
              </a:spcBef>
              <a:buFont typeface="Tahoma" charset="0"/>
              <a:buChar char="–"/>
            </a:pPr>
            <a:r>
              <a:rPr lang="en-US" sz="2800">
                <a:effectLst>
                  <a:outerShdw blurRad="38100" dist="38100" dir="2700000" algn="tl">
                    <a:srgbClr val="000000"/>
                  </a:outerShdw>
                </a:effectLst>
                <a:latin typeface="Tahoma" charset="0"/>
              </a:rPr>
              <a:t>Maslow’s Hierarchy of Needs</a:t>
            </a:r>
          </a:p>
          <a:p>
            <a:pPr marL="1143000" lvl="2" indent="-228600" algn="l" eaLnBrk="1" hangingPunct="1">
              <a:spcBef>
                <a:spcPct val="20000"/>
              </a:spcBef>
              <a:buClr>
                <a:schemeClr val="hlink"/>
              </a:buClr>
              <a:buSzPct val="120000"/>
              <a:buFontTx/>
              <a:buChar char="•"/>
            </a:pPr>
            <a:r>
              <a:rPr lang="en-US" sz="2400">
                <a:effectLst>
                  <a:outerShdw blurRad="38100" dist="38100" dir="2700000" algn="tl">
                    <a:srgbClr val="000000"/>
                  </a:outerShdw>
                </a:effectLst>
                <a:latin typeface="Tahoma" charset="0"/>
              </a:rPr>
              <a:t>Paramount to </a:t>
            </a:r>
            <a:r>
              <a:rPr lang="en-US" sz="2400">
                <a:solidFill>
                  <a:schemeClr val="hlink"/>
                </a:solidFill>
                <a:effectLst>
                  <a:outerShdw blurRad="38100" dist="38100" dir="2700000" algn="tl">
                    <a:srgbClr val="000000"/>
                  </a:outerShdw>
                </a:effectLst>
                <a:latin typeface="Tahoma" charset="0"/>
              </a:rPr>
              <a:t>Survival</a:t>
            </a:r>
          </a:p>
          <a:p>
            <a:pPr marL="742950" lvl="1" indent="-285750" algn="l" eaLnBrk="1" hangingPunct="1">
              <a:spcBef>
                <a:spcPct val="20000"/>
              </a:spcBef>
              <a:buFont typeface="Tahoma" charset="0"/>
              <a:buChar char="–"/>
            </a:pPr>
            <a:r>
              <a:rPr lang="en-US" sz="2800">
                <a:effectLst>
                  <a:outerShdw blurRad="38100" dist="38100" dir="2700000" algn="tl">
                    <a:srgbClr val="000000"/>
                  </a:outerShdw>
                </a:effectLst>
                <a:latin typeface="Tahoma" charset="0"/>
              </a:rPr>
              <a:t>Pleasure/Emotion</a:t>
            </a: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Intoxication</a:t>
            </a:r>
          </a:p>
          <a:p>
            <a:pPr marL="742950" lvl="1" indent="-285750" algn="l" eaLnBrk="1" hangingPunct="1">
              <a:spcBef>
                <a:spcPct val="20000"/>
              </a:spcBef>
              <a:buFont typeface="Tahoma" charset="0"/>
              <a:buChar char="–"/>
            </a:pPr>
            <a:r>
              <a:rPr lang="en-US" sz="2800">
                <a:effectLst>
                  <a:outerShdw blurRad="38100" dist="38100" dir="2700000" algn="tl">
                    <a:srgbClr val="000000"/>
                  </a:outerShdw>
                </a:effectLst>
                <a:latin typeface="Tahoma" charset="0"/>
              </a:rPr>
              <a:t>Mammals get </a:t>
            </a:r>
            <a:r>
              <a:rPr lang="en-US" sz="2800" i="1">
                <a:solidFill>
                  <a:schemeClr val="tx2"/>
                </a:solidFill>
                <a:effectLst>
                  <a:outerShdw blurRad="38100" dist="38100" dir="2700000" algn="tl">
                    <a:srgbClr val="000000"/>
                  </a:outerShdw>
                </a:effectLst>
                <a:latin typeface="Tahoma" charset="0"/>
              </a:rPr>
              <a:t>High</a:t>
            </a:r>
          </a:p>
          <a:p>
            <a:pPr marL="742950" lvl="1" indent="-285750" algn="l" eaLnBrk="1" hangingPunct="1">
              <a:spcBef>
                <a:spcPct val="20000"/>
              </a:spcBef>
              <a:buFont typeface="Tahoma" charset="0"/>
              <a:buChar char="–"/>
            </a:pPr>
            <a:endParaRPr lang="en-US" sz="2800" i="1">
              <a:solidFill>
                <a:schemeClr val="tx2"/>
              </a:solidFill>
              <a:effectLst>
                <a:outerShdw blurRad="38100" dist="38100" dir="2700000" algn="tl">
                  <a:srgbClr val="000000"/>
                </a:outerShdw>
              </a:effectLst>
              <a:latin typeface="Tahoma" charset="0"/>
            </a:endParaRPr>
          </a:p>
          <a:p>
            <a:pPr marL="342900" indent="-342900" eaLnBrk="1" hangingPunct="1">
              <a:spcBef>
                <a:spcPct val="20000"/>
              </a:spcBef>
              <a:buClr>
                <a:schemeClr val="hlink"/>
              </a:buClr>
              <a:buSzPct val="120000"/>
              <a:buFontTx/>
              <a:buChar char="•"/>
            </a:pPr>
            <a:endParaRPr lang="en-US" sz="3200">
              <a:effectLst>
                <a:outerShdw blurRad="38100" dist="38100" dir="2700000" algn="tl">
                  <a:srgbClr val="000000"/>
                </a:outerShdw>
              </a:effectLst>
              <a:latin typeface="Tahoma"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l" eaLnBrk="1" hangingPunct="1"/>
            <a:r>
              <a:rPr lang="en-US" sz="4400">
                <a:solidFill>
                  <a:schemeClr val="tx2"/>
                </a:solidFill>
                <a:effectLst>
                  <a:outerShdw blurRad="38100" dist="38100" dir="2700000" algn="tl">
                    <a:srgbClr val="000000"/>
                  </a:outerShdw>
                </a:effectLst>
                <a:latin typeface="Tahoma" charset="0"/>
              </a:rPr>
              <a:t>Addiction Is </a:t>
            </a:r>
          </a:p>
        </p:txBody>
      </p:sp>
      <p:sp>
        <p:nvSpPr>
          <p:cNvPr id="104453" name="Rectangle 5"/>
          <p:cNvSpPr>
            <a:spLocks noChangeArrowheads="1"/>
          </p:cNvSpPr>
          <p:nvPr/>
        </p:nvSpPr>
        <p:spPr bwMode="auto">
          <a:xfrm>
            <a:off x="685800" y="1981200"/>
            <a:ext cx="7772400" cy="41148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Brain disease</a:t>
            </a:r>
          </a:p>
          <a:p>
            <a:pPr marL="742950" lvl="1" indent="-285750" algn="l" eaLnBrk="1" hangingPunct="1">
              <a:spcBef>
                <a:spcPct val="20000"/>
              </a:spcBef>
              <a:buFont typeface="Tahoma" charset="0"/>
              <a:buChar char="–"/>
            </a:pPr>
            <a:r>
              <a:rPr lang="en-US" sz="2000">
                <a:effectLst>
                  <a:outerShdw blurRad="38100" dist="38100" dir="2700000" algn="tl">
                    <a:srgbClr val="000000"/>
                  </a:outerShdw>
                </a:effectLst>
                <a:latin typeface="Tahoma" charset="0"/>
              </a:rPr>
              <a:t>(NIH)</a:t>
            </a: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Characterized by dysregulation of specific neurochemical mechanisms in </a:t>
            </a:r>
            <a:r>
              <a:rPr lang="en-US" sz="3200">
                <a:solidFill>
                  <a:schemeClr val="accent1"/>
                </a:solidFill>
                <a:effectLst>
                  <a:outerShdw blurRad="38100" dist="38100" dir="2700000" algn="tl">
                    <a:srgbClr val="000000"/>
                  </a:outerShdw>
                </a:effectLst>
                <a:latin typeface="Tahoma" charset="0"/>
              </a:rPr>
              <a:t>reward</a:t>
            </a:r>
            <a:r>
              <a:rPr lang="en-US" sz="3200">
                <a:effectLst>
                  <a:outerShdw blurRad="38100" dist="38100" dir="2700000" algn="tl">
                    <a:srgbClr val="000000"/>
                  </a:outerShdw>
                </a:effectLst>
                <a:latin typeface="Tahoma" charset="0"/>
              </a:rPr>
              <a:t> and </a:t>
            </a:r>
            <a:r>
              <a:rPr lang="en-US" sz="3200">
                <a:solidFill>
                  <a:schemeClr val="accent1"/>
                </a:solidFill>
                <a:effectLst>
                  <a:outerShdw blurRad="38100" dist="38100" dir="2700000" algn="tl">
                    <a:srgbClr val="000000"/>
                  </a:outerShdw>
                </a:effectLst>
                <a:latin typeface="Tahoma" charset="0"/>
              </a:rPr>
              <a:t>stress</a:t>
            </a:r>
            <a:r>
              <a:rPr lang="en-US" sz="3200">
                <a:effectLst>
                  <a:outerShdw blurRad="38100" dist="38100" dir="2700000" algn="tl">
                    <a:srgbClr val="000000"/>
                  </a:outerShdw>
                </a:effectLst>
                <a:latin typeface="Tahoma" charset="0"/>
              </a:rPr>
              <a:t> circuits</a:t>
            </a:r>
          </a:p>
          <a:p>
            <a:pPr marL="742950" lvl="1" indent="-285750" algn="l" eaLnBrk="1" hangingPunct="1">
              <a:spcBef>
                <a:spcPct val="20000"/>
              </a:spcBef>
              <a:buFont typeface="Tahoma" charset="0"/>
              <a:buChar char="–"/>
            </a:pPr>
            <a:r>
              <a:rPr lang="en-US" sz="2800">
                <a:effectLst>
                  <a:outerShdw blurRad="38100" dist="38100" dir="2700000" algn="tl">
                    <a:srgbClr val="000000"/>
                  </a:outerShdw>
                </a:effectLst>
                <a:latin typeface="Tahoma" charset="0"/>
              </a:rPr>
              <a:t>(</a:t>
            </a:r>
            <a:r>
              <a:rPr lang="en-US" sz="2000">
                <a:effectLst>
                  <a:outerShdw blurRad="38100" dist="38100" dir="2700000" algn="tl">
                    <a:srgbClr val="000000"/>
                  </a:outerShdw>
                </a:effectLst>
                <a:latin typeface="Tahoma" charset="0"/>
              </a:rPr>
              <a:t>Barthwell; FSAM, 2006)</a:t>
            </a:r>
          </a:p>
        </p:txBody>
      </p:sp>
      <p:pic>
        <p:nvPicPr>
          <p:cNvPr id="104454" name="Picture 6" descr="New Image"/>
          <p:cNvPicPr>
            <a:picLocks noChangeAspect="1" noChangeArrowheads="1"/>
          </p:cNvPicPr>
          <p:nvPr/>
        </p:nvPicPr>
        <p:blipFill>
          <a:blip r:embed="rId2" cstate="print"/>
          <a:srcRect/>
          <a:stretch>
            <a:fillRect/>
          </a:stretch>
        </p:blipFill>
        <p:spPr bwMode="auto">
          <a:xfrm>
            <a:off x="-457200" y="-163513"/>
            <a:ext cx="10058400" cy="71866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nchorCtr="1"/>
          <a:lstStyle/>
          <a:p>
            <a:pPr algn="l" eaLnBrk="1" hangingPunct="1"/>
            <a:r>
              <a:rPr lang="en-US" sz="4400">
                <a:solidFill>
                  <a:schemeClr val="tx2"/>
                </a:solidFill>
                <a:effectLst>
                  <a:outerShdw blurRad="38100" dist="38100" dir="2700000" algn="tl">
                    <a:srgbClr val="000000"/>
                  </a:outerShdw>
                </a:effectLst>
                <a:latin typeface="Tahoma" charset="0"/>
              </a:rPr>
              <a:t>Nuclei of the Mesolimbic System</a:t>
            </a:r>
          </a:p>
        </p:txBody>
      </p:sp>
      <p:sp>
        <p:nvSpPr>
          <p:cNvPr id="105477" name="Rectangle 5"/>
          <p:cNvSpPr>
            <a:spLocks noChangeArrowheads="1"/>
          </p:cNvSpPr>
          <p:nvPr/>
        </p:nvSpPr>
        <p:spPr bwMode="auto">
          <a:xfrm>
            <a:off x="457200" y="1600200"/>
            <a:ext cx="8382000" cy="4495800"/>
          </a:xfrm>
          <a:prstGeom prst="rect">
            <a:avLst/>
          </a:prstGeom>
          <a:noFill/>
          <a:ln w="9525">
            <a:noFill/>
            <a:miter lim="800000"/>
            <a:headEnd/>
            <a:tailEnd/>
          </a:ln>
          <a:effectLst/>
        </p:spPr>
        <p:txBody>
          <a:bodyPr/>
          <a:lstStyle/>
          <a:p>
            <a:pPr marL="342900" indent="-342900" algn="l" eaLnBrk="1" hangingPunct="1">
              <a:lnSpc>
                <a:spcPct val="90000"/>
              </a:lnSpc>
              <a:spcBef>
                <a:spcPct val="20000"/>
              </a:spcBef>
              <a:buClr>
                <a:schemeClr val="hlink"/>
              </a:buClr>
              <a:buSzPct val="120000"/>
              <a:buFontTx/>
              <a:buChar char="•"/>
            </a:pPr>
            <a:r>
              <a:rPr lang="en-US" sz="2800">
                <a:effectLst>
                  <a:outerShdw blurRad="38100" dist="38100" dir="2700000" algn="tl">
                    <a:srgbClr val="000000"/>
                  </a:outerShdw>
                </a:effectLst>
                <a:latin typeface="Tahoma" charset="0"/>
              </a:rPr>
              <a:t>Ventral tegmental area</a:t>
            </a:r>
            <a:r>
              <a:rPr lang="en-US" sz="2400">
                <a:effectLst>
                  <a:outerShdw blurRad="38100" dist="38100" dir="2700000" algn="tl">
                    <a:srgbClr val="000000"/>
                  </a:outerShdw>
                </a:effectLst>
                <a:latin typeface="Tahoma" charset="0"/>
              </a:rPr>
              <a:t>  drug-induced reward (high)</a:t>
            </a:r>
          </a:p>
          <a:p>
            <a:pPr marL="742950" lvl="1" indent="-285750" algn="l" eaLnBrk="1" hangingPunct="1">
              <a:lnSpc>
                <a:spcPct val="90000"/>
              </a:lnSpc>
              <a:spcBef>
                <a:spcPct val="20000"/>
              </a:spcBef>
              <a:buFont typeface="Tahoma" charset="0"/>
              <a:buChar char="–"/>
            </a:pPr>
            <a:r>
              <a:rPr lang="en-US" sz="2400">
                <a:effectLst>
                  <a:outerShdw blurRad="38100" dist="38100" dir="2700000" algn="tl">
                    <a:srgbClr val="000000"/>
                  </a:outerShdw>
                </a:effectLst>
                <a:latin typeface="Tahoma" charset="0"/>
              </a:rPr>
              <a:t>Nucleus accumbens- James Brown nucleus </a:t>
            </a:r>
            <a:r>
              <a:rPr lang="en-US">
                <a:effectLst>
                  <a:outerShdw blurRad="38100" dist="38100" dir="2700000" algn="tl">
                    <a:srgbClr val="000000"/>
                  </a:outerShdw>
                </a:effectLst>
                <a:latin typeface="Tahoma" charset="0"/>
              </a:rPr>
              <a:t>(Sex/Drugs/Rock&amp;Roll)</a:t>
            </a:r>
            <a:endParaRPr lang="en-US" sz="2400">
              <a:effectLst>
                <a:outerShdw blurRad="38100" dist="38100" dir="2700000" algn="tl">
                  <a:srgbClr val="000000"/>
                </a:outerShdw>
              </a:effectLst>
              <a:latin typeface="Tahoma" charset="0"/>
            </a:endParaRPr>
          </a:p>
          <a:p>
            <a:pPr marL="1143000" lvl="2" indent="-228600" algn="l" eaLnBrk="1" hangingPunct="1">
              <a:lnSpc>
                <a:spcPct val="90000"/>
              </a:lnSpc>
              <a:spcBef>
                <a:spcPct val="20000"/>
              </a:spcBef>
              <a:buClr>
                <a:schemeClr val="hlink"/>
              </a:buClr>
              <a:buSzPct val="120000"/>
              <a:buFontTx/>
              <a:buChar char="•"/>
            </a:pPr>
            <a:r>
              <a:rPr lang="en-US" sz="2000">
                <a:effectLst>
                  <a:outerShdw blurRad="38100" dist="38100" dir="2700000" algn="tl">
                    <a:srgbClr val="000000"/>
                  </a:outerShdw>
                </a:effectLst>
                <a:latin typeface="Tahoma" charset="0"/>
              </a:rPr>
              <a:t>Functions to alert and motivate when the opportunity presents itself to obtain something desirable </a:t>
            </a:r>
            <a:r>
              <a:rPr lang="en-US" sz="1400">
                <a:effectLst>
                  <a:outerShdw blurRad="38100" dist="38100" dir="2700000" algn="tl">
                    <a:srgbClr val="000000"/>
                  </a:outerShdw>
                </a:effectLst>
                <a:latin typeface="Tahoma" charset="0"/>
              </a:rPr>
              <a:t>(McCance-Katz)</a:t>
            </a:r>
            <a:endParaRPr lang="en-US" sz="2000">
              <a:effectLst>
                <a:outerShdw blurRad="38100" dist="38100" dir="2700000" algn="tl">
                  <a:srgbClr val="000000"/>
                </a:outerShdw>
              </a:effectLst>
              <a:latin typeface="Tahoma" charset="0"/>
            </a:endParaRPr>
          </a:p>
          <a:p>
            <a:pPr marL="342900" indent="-342900" algn="l" eaLnBrk="1" hangingPunct="1">
              <a:lnSpc>
                <a:spcPct val="90000"/>
              </a:lnSpc>
              <a:spcBef>
                <a:spcPct val="20000"/>
              </a:spcBef>
              <a:buClr>
                <a:schemeClr val="hlink"/>
              </a:buClr>
              <a:buSzPct val="120000"/>
              <a:buFontTx/>
              <a:buChar char="•"/>
            </a:pPr>
            <a:r>
              <a:rPr lang="en-US" sz="2800">
                <a:effectLst>
                  <a:outerShdw blurRad="38100" dist="38100" dir="2700000" algn="tl">
                    <a:srgbClr val="000000"/>
                  </a:outerShdw>
                </a:effectLst>
                <a:latin typeface="Tahoma" charset="0"/>
              </a:rPr>
              <a:t>Orbitofrontal Cortex</a:t>
            </a:r>
          </a:p>
          <a:p>
            <a:pPr marL="1143000" lvl="2" indent="-228600" algn="l" eaLnBrk="1" hangingPunct="1">
              <a:lnSpc>
                <a:spcPct val="90000"/>
              </a:lnSpc>
              <a:spcBef>
                <a:spcPct val="20000"/>
              </a:spcBef>
              <a:buClr>
                <a:schemeClr val="hlink"/>
              </a:buClr>
              <a:buSzPct val="120000"/>
              <a:buFontTx/>
              <a:buChar char="•"/>
            </a:pPr>
            <a:r>
              <a:rPr lang="en-US" sz="2000">
                <a:effectLst>
                  <a:outerShdw blurRad="38100" dist="38100" dir="2700000" algn="tl">
                    <a:srgbClr val="000000"/>
                  </a:outerShdw>
                </a:effectLst>
                <a:latin typeface="Tahoma" charset="0"/>
              </a:rPr>
              <a:t>Controls impulses to seek gratification when they are out of line with overall goals </a:t>
            </a:r>
            <a:r>
              <a:rPr lang="en-US" sz="1400">
                <a:effectLst>
                  <a:outerShdw blurRad="38100" dist="38100" dir="2700000" algn="tl">
                    <a:srgbClr val="000000"/>
                  </a:outerShdw>
                </a:effectLst>
                <a:latin typeface="Tahoma" charset="0"/>
              </a:rPr>
              <a:t>(McCance-Katz)</a:t>
            </a:r>
          </a:p>
          <a:p>
            <a:pPr marL="342900" indent="-342900" algn="l" eaLnBrk="1" hangingPunct="1">
              <a:lnSpc>
                <a:spcPct val="90000"/>
              </a:lnSpc>
              <a:spcBef>
                <a:spcPct val="20000"/>
              </a:spcBef>
              <a:buClr>
                <a:schemeClr val="hlink"/>
              </a:buClr>
              <a:buSzPct val="120000"/>
              <a:buFontTx/>
              <a:buChar char="•"/>
            </a:pPr>
            <a:r>
              <a:rPr lang="en-US" sz="2800" b="1">
                <a:effectLst>
                  <a:outerShdw blurRad="38100" dist="38100" dir="2700000" algn="tl">
                    <a:srgbClr val="000000"/>
                  </a:outerShdw>
                </a:effectLst>
                <a:latin typeface="Tahoma" charset="0"/>
              </a:rPr>
              <a:t>Amygdala</a:t>
            </a:r>
            <a:endParaRPr lang="en-US" sz="2800">
              <a:effectLst>
                <a:outerShdw blurRad="38100" dist="38100" dir="2700000" algn="tl">
                  <a:srgbClr val="000000"/>
                </a:outerShdw>
              </a:effectLst>
              <a:latin typeface="Tahoma" charset="0"/>
            </a:endParaRPr>
          </a:p>
          <a:p>
            <a:pPr marL="1143000" lvl="2" indent="-228600" algn="l" eaLnBrk="1" hangingPunct="1">
              <a:lnSpc>
                <a:spcPct val="90000"/>
              </a:lnSpc>
              <a:spcBef>
                <a:spcPct val="20000"/>
              </a:spcBef>
              <a:buClr>
                <a:schemeClr val="hlink"/>
              </a:buClr>
              <a:buSzPct val="120000"/>
              <a:buFontTx/>
              <a:buChar char="•"/>
            </a:pPr>
            <a:r>
              <a:rPr lang="en-US" sz="2000">
                <a:effectLst>
                  <a:outerShdw blurRad="38100" dist="38100" dir="2700000" algn="tl">
                    <a:srgbClr val="000000"/>
                  </a:outerShdw>
                </a:effectLst>
                <a:latin typeface="Tahoma" charset="0"/>
              </a:rPr>
              <a:t>Establishing learned associations between motivationally relevant events and neutral stimuli that signal events </a:t>
            </a:r>
            <a:r>
              <a:rPr lang="en-US" sz="1400">
                <a:effectLst>
                  <a:outerShdw blurRad="38100" dist="38100" dir="2700000" algn="tl">
                    <a:srgbClr val="000000"/>
                  </a:outerShdw>
                </a:effectLst>
                <a:latin typeface="Tahoma" charset="0"/>
              </a:rPr>
              <a:t>(McCance-Katz) </a:t>
            </a:r>
            <a:endParaRPr lang="en-US" sz="2800">
              <a:effectLst>
                <a:outerShdw blurRad="38100" dist="38100" dir="2700000" algn="tl">
                  <a:srgbClr val="000000"/>
                </a:outerShdw>
              </a:effectLst>
              <a:latin typeface="Tahoma" charset="0"/>
            </a:endParaRPr>
          </a:p>
          <a:p>
            <a:pPr marL="342900" indent="-342900" algn="l" eaLnBrk="1" hangingPunct="1">
              <a:lnSpc>
                <a:spcPct val="90000"/>
              </a:lnSpc>
              <a:spcBef>
                <a:spcPct val="20000"/>
              </a:spcBef>
              <a:buClr>
                <a:schemeClr val="hlink"/>
              </a:buClr>
              <a:buSzPct val="120000"/>
              <a:buFontTx/>
              <a:buChar char="•"/>
            </a:pPr>
            <a:r>
              <a:rPr lang="en-US" sz="2800">
                <a:effectLst>
                  <a:outerShdw blurRad="38100" dist="38100" dir="2700000" algn="tl">
                    <a:srgbClr val="000000"/>
                  </a:outerShdw>
                </a:effectLst>
                <a:latin typeface="Tahoma" charset="0"/>
              </a:rPr>
              <a:t>Locus Coeruleus</a:t>
            </a:r>
          </a:p>
          <a:p>
            <a:pPr marL="1143000" lvl="2" indent="-228600" algn="l" eaLnBrk="1" hangingPunct="1">
              <a:lnSpc>
                <a:spcPct val="90000"/>
              </a:lnSpc>
              <a:spcBef>
                <a:spcPct val="20000"/>
              </a:spcBef>
              <a:buClr>
                <a:schemeClr val="hlink"/>
              </a:buClr>
              <a:buSzPct val="120000"/>
              <a:buFontTx/>
              <a:buChar char="•"/>
            </a:pPr>
            <a:r>
              <a:rPr lang="en-US" sz="2000">
                <a:effectLst>
                  <a:outerShdw blurRad="38100" dist="38100" dir="2700000" algn="tl">
                    <a:srgbClr val="000000"/>
                  </a:outerShdw>
                </a:effectLst>
                <a:latin typeface="Tahoma" charset="0"/>
              </a:rPr>
              <a:t>Physical Dependence/ Withdrawal</a:t>
            </a:r>
          </a:p>
          <a:p>
            <a:pPr marL="342900" indent="-342900" algn="l" eaLnBrk="1" hangingPunct="1">
              <a:lnSpc>
                <a:spcPct val="90000"/>
              </a:lnSpc>
              <a:spcBef>
                <a:spcPct val="20000"/>
              </a:spcBef>
              <a:buClr>
                <a:schemeClr val="hlink"/>
              </a:buClr>
              <a:buSzPct val="120000"/>
            </a:pPr>
            <a:endParaRPr lang="en-US" sz="2800">
              <a:effectLst>
                <a:outerShdw blurRad="38100" dist="38100" dir="2700000" algn="tl">
                  <a:srgbClr val="000000"/>
                </a:outerShdw>
              </a:effectLst>
              <a:latin typeface="Tahoma"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nchorCtr="1"/>
          <a:lstStyle/>
          <a:p>
            <a:pPr algn="l" eaLnBrk="1" hangingPunct="1"/>
            <a:r>
              <a:rPr lang="en-US" sz="4000">
                <a:solidFill>
                  <a:schemeClr val="tx2"/>
                </a:solidFill>
                <a:effectLst>
                  <a:outerShdw blurRad="38100" dist="38100" dir="2700000" algn="tl">
                    <a:srgbClr val="000000"/>
                  </a:outerShdw>
                </a:effectLst>
                <a:latin typeface="Tahoma" charset="0"/>
              </a:rPr>
              <a:t/>
            </a:r>
            <a:br>
              <a:rPr lang="en-US" sz="4000">
                <a:solidFill>
                  <a:schemeClr val="tx2"/>
                </a:solidFill>
                <a:effectLst>
                  <a:outerShdw blurRad="38100" dist="38100" dir="2700000" algn="tl">
                    <a:srgbClr val="000000"/>
                  </a:outerShdw>
                </a:effectLst>
                <a:latin typeface="Tahoma" charset="0"/>
              </a:rPr>
            </a:br>
            <a:endParaRPr lang="en-US" sz="2800">
              <a:solidFill>
                <a:schemeClr val="tx2"/>
              </a:solidFill>
              <a:effectLst>
                <a:outerShdw blurRad="38100" dist="38100" dir="2700000" algn="tl">
                  <a:srgbClr val="000000"/>
                </a:outerShdw>
              </a:effectLst>
              <a:latin typeface="Tahoma" charset="0"/>
            </a:endParaRPr>
          </a:p>
        </p:txBody>
      </p:sp>
      <p:sp>
        <p:nvSpPr>
          <p:cNvPr id="107525" name="Rectangle 5"/>
          <p:cNvSpPr>
            <a:spLocks noChangeArrowheads="1"/>
          </p:cNvSpPr>
          <p:nvPr/>
        </p:nvSpPr>
        <p:spPr bwMode="auto">
          <a:xfrm>
            <a:off x="457200" y="304800"/>
            <a:ext cx="8229600" cy="63246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…where our instinctual drives and abilities to express emotion and pleasure reside. </a:t>
            </a:r>
            <a:r>
              <a:rPr lang="en-US" sz="2000">
                <a:effectLst>
                  <a:outerShdw blurRad="38100" dist="38100" dir="2700000" algn="tl">
                    <a:srgbClr val="000000"/>
                  </a:outerShdw>
                </a:effectLst>
                <a:latin typeface="Tahoma" charset="0"/>
              </a:rPr>
              <a:t>(Brick &amp; Erickson 1998)</a:t>
            </a:r>
          </a:p>
          <a:p>
            <a:pPr marL="342900" indent="-342900" algn="l" eaLnBrk="1" hangingPunct="1">
              <a:spcBef>
                <a:spcPct val="20000"/>
              </a:spcBef>
              <a:buClr>
                <a:schemeClr val="hlink"/>
              </a:buClr>
              <a:buSzPct val="120000"/>
              <a:buFontTx/>
              <a:buChar char="•"/>
            </a:pPr>
            <a:endParaRPr lang="en-US" sz="2000">
              <a:effectLst>
                <a:outerShdw blurRad="38100" dist="38100" dir="2700000" algn="tl">
                  <a:srgbClr val="000000"/>
                </a:outerShdw>
              </a:effectLst>
              <a:latin typeface="Tahoma" charset="0"/>
            </a:endParaRPr>
          </a:p>
          <a:p>
            <a:pPr marL="342900" indent="-342900" eaLnBrk="1" hangingPunct="1">
              <a:spcBef>
                <a:spcPct val="20000"/>
              </a:spcBef>
              <a:buClr>
                <a:schemeClr val="hlink"/>
              </a:buClr>
              <a:buSzPct val="120000"/>
              <a:buFontTx/>
              <a:buChar char="•"/>
            </a:pPr>
            <a:r>
              <a:rPr lang="en-US" sz="2800">
                <a:effectLst>
                  <a:outerShdw blurRad="38100" dist="38100" dir="2700000" algn="tl">
                    <a:srgbClr val="000000"/>
                  </a:outerShdw>
                </a:effectLst>
                <a:latin typeface="Tahoma" charset="0"/>
              </a:rPr>
              <a:t>Addictive Diseases are Intoxicant Use Disorders</a:t>
            </a:r>
          </a:p>
          <a:p>
            <a:pPr marL="742950" lvl="1" indent="-285750" algn="l" eaLnBrk="1" hangingPunct="1">
              <a:spcBef>
                <a:spcPct val="20000"/>
              </a:spcBef>
              <a:buFont typeface="Tahoma" charset="0"/>
              <a:buChar char="–"/>
            </a:pPr>
            <a:r>
              <a:rPr lang="en-US" sz="2400">
                <a:effectLst>
                  <a:outerShdw blurRad="38100" dist="38100" dir="2700000" algn="tl">
                    <a:srgbClr val="000000"/>
                  </a:outerShdw>
                </a:effectLst>
                <a:latin typeface="Tahoma" charset="0"/>
              </a:rPr>
              <a:t>Allergy		   Abnormal Reaction</a:t>
            </a:r>
          </a:p>
          <a:p>
            <a:pPr marL="742950" lvl="1" indent="-285750" algn="l" eaLnBrk="1" hangingPunct="1">
              <a:spcBef>
                <a:spcPct val="20000"/>
              </a:spcBef>
              <a:buFont typeface="Tahoma" charset="0"/>
              <a:buChar char="–"/>
            </a:pPr>
            <a:endParaRPr lang="en-US">
              <a:effectLst>
                <a:outerShdw blurRad="38100" dist="38100" dir="2700000" algn="tl">
                  <a:srgbClr val="000000"/>
                </a:outerShdw>
              </a:effectLst>
              <a:latin typeface="Tahoma" charset="0"/>
            </a:endParaRPr>
          </a:p>
          <a:p>
            <a:pPr marL="742950" lvl="1" indent="-285750" algn="l" eaLnBrk="1" hangingPunct="1">
              <a:spcBef>
                <a:spcPct val="20000"/>
              </a:spcBef>
              <a:buFont typeface="Tahoma" charset="0"/>
              <a:buChar char="–"/>
            </a:pPr>
            <a:r>
              <a:rPr lang="en-US" sz="2400">
                <a:effectLst>
                  <a:outerShdw blurRad="38100" dist="38100" dir="2700000" algn="tl">
                    <a:srgbClr val="000000"/>
                  </a:outerShdw>
                </a:effectLst>
                <a:latin typeface="Tahoma" charset="0"/>
              </a:rPr>
              <a:t>Limbic Brain Directs/ Over-rides the Thinking Brain</a:t>
            </a:r>
          </a:p>
          <a:p>
            <a:pPr marL="1143000" lvl="2" indent="-228600" algn="l" eaLnBrk="1" hangingPunct="1">
              <a:spcBef>
                <a:spcPct val="20000"/>
              </a:spcBef>
              <a:buClr>
                <a:schemeClr val="hlink"/>
              </a:buClr>
              <a:buSzPct val="120000"/>
              <a:buFontTx/>
              <a:buChar char="•"/>
            </a:pPr>
            <a:r>
              <a:rPr lang="en-US" sz="2000">
                <a:effectLst>
                  <a:outerShdw blurRad="38100" dist="38100" dir="2700000" algn="tl">
                    <a:srgbClr val="000000"/>
                  </a:outerShdw>
                </a:effectLst>
                <a:latin typeface="Tahoma" charset="0"/>
              </a:rPr>
              <a:t>Pathological usurpation </a:t>
            </a:r>
            <a:r>
              <a:rPr lang="en-US" sz="1400">
                <a:effectLst>
                  <a:outerShdw blurRad="38100" dist="38100" dir="2700000" algn="tl">
                    <a:srgbClr val="000000"/>
                  </a:outerShdw>
                </a:effectLst>
                <a:latin typeface="Tahoma" charset="0"/>
              </a:rPr>
              <a:t>(S. Hyman MD)</a:t>
            </a:r>
          </a:p>
          <a:p>
            <a:pPr marL="1143000" lvl="2" indent="-228600" algn="l" eaLnBrk="1" hangingPunct="1">
              <a:spcBef>
                <a:spcPct val="20000"/>
              </a:spcBef>
              <a:buClr>
                <a:schemeClr val="hlink"/>
              </a:buClr>
              <a:buSzPct val="120000"/>
              <a:buFontTx/>
              <a:buChar char="•"/>
            </a:pPr>
            <a:r>
              <a:rPr lang="en-US" sz="2000">
                <a:effectLst>
                  <a:outerShdw blurRad="38100" dist="38100" dir="2700000" algn="tl">
                    <a:srgbClr val="000000"/>
                  </a:outerShdw>
                </a:effectLst>
                <a:latin typeface="Tahoma" charset="0"/>
              </a:rPr>
              <a:t> … in alcoholics the will is amazingly weakened when it comes to combating liquor, though it often remains strong in other respects.</a:t>
            </a:r>
          </a:p>
          <a:p>
            <a:pPr marL="2057400" lvl="4" indent="-228600" algn="l" eaLnBrk="1" hangingPunct="1">
              <a:spcBef>
                <a:spcPct val="20000"/>
              </a:spcBef>
              <a:buClr>
                <a:schemeClr val="hlink"/>
              </a:buClr>
              <a:buSzPct val="80000"/>
              <a:buFont typeface="Wingdings" pitchFamily="2" charset="2"/>
              <a:buChar char="v"/>
            </a:pPr>
            <a:r>
              <a:rPr lang="en-US">
                <a:effectLst>
                  <a:outerShdw blurRad="38100" dist="38100" dir="2700000" algn="tl">
                    <a:srgbClr val="000000"/>
                  </a:outerShdw>
                </a:effectLst>
                <a:latin typeface="Tahoma" charset="0"/>
              </a:rPr>
              <a:t>(</a:t>
            </a:r>
            <a:r>
              <a:rPr lang="en-US" b="1" i="1">
                <a:effectLst>
                  <a:outerShdw blurRad="38100" dist="38100" dir="2700000" algn="tl">
                    <a:srgbClr val="000000"/>
                  </a:outerShdw>
                </a:effectLst>
                <a:latin typeface="Tahoma" charset="0"/>
              </a:rPr>
              <a:t>AA;</a:t>
            </a:r>
            <a:r>
              <a:rPr lang="en-US">
                <a:effectLst>
                  <a:outerShdw blurRad="38100" dist="38100" dir="2700000" algn="tl">
                    <a:srgbClr val="000000"/>
                  </a:outerShdw>
                </a:effectLst>
                <a:latin typeface="Tahoma" charset="0"/>
              </a:rPr>
              <a:t> Bill’s Story, p.7)</a:t>
            </a:r>
          </a:p>
          <a:p>
            <a:pPr marL="2057400" lvl="4" indent="-228600" algn="l" eaLnBrk="1" hangingPunct="1">
              <a:spcBef>
                <a:spcPct val="20000"/>
              </a:spcBef>
              <a:buClr>
                <a:schemeClr val="hlink"/>
              </a:buClr>
              <a:buSzPct val="80000"/>
              <a:buFont typeface="Wingdings" pitchFamily="2" charset="2"/>
              <a:buChar char="v"/>
            </a:pPr>
            <a:endParaRPr lang="en-US">
              <a:effectLst>
                <a:outerShdw blurRad="38100" dist="38100" dir="2700000" algn="tl">
                  <a:srgbClr val="000000"/>
                </a:outerShdw>
              </a:effectLst>
              <a:latin typeface="Tahoma" charset="0"/>
            </a:endParaRPr>
          </a:p>
          <a:p>
            <a:pPr marL="1143000" lvl="2" indent="-228600" algn="l" eaLnBrk="1" hangingPunct="1">
              <a:spcBef>
                <a:spcPct val="20000"/>
              </a:spcBef>
              <a:buClr>
                <a:schemeClr val="hlink"/>
              </a:buClr>
              <a:buSzPct val="120000"/>
              <a:buFontTx/>
              <a:buChar char="•"/>
            </a:pPr>
            <a:endParaRPr lang="en-US" sz="2000">
              <a:effectLst>
                <a:outerShdw blurRad="38100" dist="38100" dir="2700000" algn="tl">
                  <a:srgbClr val="000000"/>
                </a:outerShdw>
              </a:effectLst>
              <a:latin typeface="Tahoma" charset="0"/>
            </a:endParaRPr>
          </a:p>
        </p:txBody>
      </p:sp>
      <p:sp>
        <p:nvSpPr>
          <p:cNvPr id="107526" name="AutoShape 6"/>
          <p:cNvSpPr>
            <a:spLocks noChangeArrowheads="1"/>
          </p:cNvSpPr>
          <p:nvPr/>
        </p:nvSpPr>
        <p:spPr bwMode="auto">
          <a:xfrm>
            <a:off x="2209800" y="2590800"/>
            <a:ext cx="976313" cy="485775"/>
          </a:xfrm>
          <a:prstGeom prst="notched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nchorCtr="1"/>
          <a:lstStyle/>
          <a:p>
            <a:pPr algn="l" eaLnBrk="1" hangingPunct="1"/>
            <a:r>
              <a:rPr lang="en-US" sz="4400">
                <a:solidFill>
                  <a:schemeClr val="tx2"/>
                </a:solidFill>
                <a:effectLst>
                  <a:outerShdw blurRad="38100" dist="38100" dir="2700000" algn="tl">
                    <a:srgbClr val="000000"/>
                  </a:outerShdw>
                </a:effectLst>
                <a:latin typeface="Tahoma" charset="0"/>
              </a:rPr>
              <a:t>Limbic Brain</a:t>
            </a:r>
          </a:p>
        </p:txBody>
      </p:sp>
      <p:sp>
        <p:nvSpPr>
          <p:cNvPr id="108549" name="Rectangle 5"/>
          <p:cNvSpPr>
            <a:spLocks noChangeArrowheads="1"/>
          </p:cNvSpPr>
          <p:nvPr/>
        </p:nvSpPr>
        <p:spPr bwMode="auto">
          <a:xfrm>
            <a:off x="457200" y="1600200"/>
            <a:ext cx="8229600" cy="44958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…where our instinctual drives and abilities to express emotion and pleasure reside. </a:t>
            </a:r>
            <a:r>
              <a:rPr lang="en-US" sz="2000">
                <a:effectLst>
                  <a:outerShdw blurRad="38100" dist="38100" dir="2700000" algn="tl">
                    <a:srgbClr val="000000"/>
                  </a:outerShdw>
                </a:effectLst>
                <a:latin typeface="Tahoma" charset="0"/>
              </a:rPr>
              <a:t>(Brick &amp; Erickson 1998)</a:t>
            </a: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Creation gave us instincts for a purpose…</a:t>
            </a:r>
          </a:p>
          <a:p>
            <a:pPr marL="742950" lvl="1" indent="-285750" algn="l" eaLnBrk="1" hangingPunct="1">
              <a:spcBef>
                <a:spcPct val="20000"/>
              </a:spcBef>
              <a:buFont typeface="Tahoma" charset="0"/>
              <a:buChar char="–"/>
            </a:pPr>
            <a:r>
              <a:rPr lang="en-US" sz="2800">
                <a:effectLst>
                  <a:outerShdw blurRad="38100" dist="38100" dir="2700000" algn="tl">
                    <a:srgbClr val="000000"/>
                  </a:outerShdw>
                </a:effectLst>
                <a:latin typeface="Tahoma" charset="0"/>
              </a:rPr>
              <a:t>harvest food</a:t>
            </a:r>
          </a:p>
          <a:p>
            <a:pPr marL="742950" lvl="1" indent="-285750" algn="l" eaLnBrk="1" hangingPunct="1">
              <a:spcBef>
                <a:spcPct val="20000"/>
              </a:spcBef>
              <a:buFont typeface="Tahoma" charset="0"/>
              <a:buChar char="–"/>
            </a:pPr>
            <a:r>
              <a:rPr lang="en-US" sz="2800">
                <a:effectLst>
                  <a:outerShdw blurRad="38100" dist="38100" dir="2700000" algn="tl">
                    <a:srgbClr val="000000"/>
                  </a:outerShdw>
                </a:effectLst>
                <a:latin typeface="Tahoma" charset="0"/>
              </a:rPr>
              <a:t>construct shelter</a:t>
            </a:r>
          </a:p>
          <a:p>
            <a:pPr marL="742950" lvl="1" indent="-285750" algn="l" eaLnBrk="1" hangingPunct="1">
              <a:spcBef>
                <a:spcPct val="20000"/>
              </a:spcBef>
              <a:buFont typeface="Tahoma" charset="0"/>
              <a:buChar char="–"/>
            </a:pPr>
            <a:r>
              <a:rPr lang="en-US" sz="2800">
                <a:effectLst>
                  <a:outerShdw blurRad="38100" dist="38100" dir="2700000" algn="tl">
                    <a:srgbClr val="000000"/>
                  </a:outerShdw>
                </a:effectLst>
                <a:latin typeface="Tahoma" charset="0"/>
              </a:rPr>
              <a:t>reproduce</a:t>
            </a:r>
          </a:p>
          <a:p>
            <a:pPr marL="742950" lvl="1" indent="-285750" algn="l" eaLnBrk="1" hangingPunct="1">
              <a:spcBef>
                <a:spcPct val="20000"/>
              </a:spcBef>
              <a:buFont typeface="Tahoma" charset="0"/>
              <a:buChar char="–"/>
            </a:pPr>
            <a:r>
              <a:rPr lang="en-US" sz="2800">
                <a:effectLst>
                  <a:outerShdw blurRad="38100" dist="38100" dir="2700000" algn="tl">
                    <a:srgbClr val="000000"/>
                  </a:outerShdw>
                </a:effectLst>
                <a:latin typeface="Tahoma" charset="0"/>
              </a:rPr>
              <a:t>social instinct</a:t>
            </a:r>
          </a:p>
          <a:p>
            <a:pPr marL="1143000" lvl="2" indent="-228600" algn="l" eaLnBrk="1" hangingPunct="1">
              <a:spcBef>
                <a:spcPct val="20000"/>
              </a:spcBef>
              <a:buClr>
                <a:schemeClr val="hlink"/>
              </a:buClr>
              <a:buSzPct val="120000"/>
              <a:buFontTx/>
              <a:buChar char="•"/>
            </a:pPr>
            <a:r>
              <a:rPr lang="en-US">
                <a:effectLst>
                  <a:outerShdw blurRad="38100" dist="38100" dir="2700000" algn="tl">
                    <a:srgbClr val="000000"/>
                  </a:outerShdw>
                </a:effectLst>
                <a:latin typeface="Tahoma" charset="0"/>
              </a:rPr>
              <a:t>(</a:t>
            </a:r>
            <a:r>
              <a:rPr lang="en-US" b="1" i="1">
                <a:effectLst>
                  <a:outerShdw blurRad="38100" dist="38100" dir="2700000" algn="tl">
                    <a:srgbClr val="000000"/>
                  </a:outerShdw>
                </a:effectLst>
                <a:latin typeface="Tahoma" charset="0"/>
              </a:rPr>
              <a:t>Twelve Steps and Twelve Traditions; Step IV; p.42)</a:t>
            </a:r>
            <a:endParaRPr lang="en-US">
              <a:effectLst>
                <a:outerShdw blurRad="38100" dist="38100" dir="2700000" algn="tl">
                  <a:srgbClr val="000000"/>
                </a:outerShdw>
              </a:effectLst>
              <a:latin typeface="Tahoma" charset="0"/>
            </a:endParaRPr>
          </a:p>
          <a:p>
            <a:pPr marL="342900" indent="-342900" algn="l" eaLnBrk="1" hangingPunct="1">
              <a:spcBef>
                <a:spcPct val="20000"/>
              </a:spcBef>
              <a:buClr>
                <a:schemeClr val="hlink"/>
              </a:buClr>
              <a:buSzPct val="120000"/>
              <a:buFontTx/>
              <a:buChar char="•"/>
            </a:pPr>
            <a:endParaRPr lang="en-US">
              <a:effectLst>
                <a:outerShdw blurRad="38100" dist="38100" dir="2700000" algn="tl">
                  <a:srgbClr val="000000"/>
                </a:outerShdw>
              </a:effectLst>
              <a:latin typeface="Tahoma" charset="0"/>
            </a:endParaRPr>
          </a:p>
        </p:txBody>
      </p:sp>
      <p:pic>
        <p:nvPicPr>
          <p:cNvPr id="108550" name="Picture 6" descr="New Image"/>
          <p:cNvPicPr>
            <a:picLocks noChangeAspect="1" noChangeArrowheads="1"/>
          </p:cNvPicPr>
          <p:nvPr/>
        </p:nvPicPr>
        <p:blipFill>
          <a:blip r:embed="rId2" cstate="print"/>
          <a:srcRect/>
          <a:stretch>
            <a:fillRect/>
          </a:stretch>
        </p:blipFill>
        <p:spPr bwMode="auto">
          <a:xfrm>
            <a:off x="-457200" y="-163513"/>
            <a:ext cx="10058400" cy="718661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nchorCtr="1"/>
          <a:lstStyle/>
          <a:p>
            <a:pPr algn="l" eaLnBrk="1" hangingPunct="1"/>
            <a:r>
              <a:rPr lang="en-US" sz="4400">
                <a:solidFill>
                  <a:schemeClr val="tx2"/>
                </a:solidFill>
                <a:effectLst>
                  <a:outerShdw blurRad="38100" dist="38100" dir="2700000" algn="tl">
                    <a:srgbClr val="000000"/>
                  </a:outerShdw>
                </a:effectLst>
                <a:latin typeface="Tahoma" charset="0"/>
              </a:rPr>
              <a:t>Limbic (Reptile) Brain</a:t>
            </a:r>
          </a:p>
        </p:txBody>
      </p:sp>
      <p:sp>
        <p:nvSpPr>
          <p:cNvPr id="109573" name="Rectangle 5"/>
          <p:cNvSpPr>
            <a:spLocks noChangeArrowheads="1"/>
          </p:cNvSpPr>
          <p:nvPr/>
        </p:nvSpPr>
        <p:spPr bwMode="auto">
          <a:xfrm>
            <a:off x="457200" y="1600200"/>
            <a:ext cx="8229600" cy="44958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120000"/>
              <a:buFontTx/>
              <a:buChar char="•"/>
            </a:pPr>
            <a:r>
              <a:rPr lang="en-US" sz="3200" b="1" u="sng">
                <a:solidFill>
                  <a:srgbClr val="FF00FF"/>
                </a:solidFill>
                <a:effectLst>
                  <a:outerShdw blurRad="38100" dist="38100" dir="2700000" algn="tl">
                    <a:srgbClr val="000000"/>
                  </a:outerShdw>
                </a:effectLst>
                <a:latin typeface="Tahoma" charset="0"/>
              </a:rPr>
              <a:t>FOUR  F’s</a:t>
            </a:r>
          </a:p>
          <a:p>
            <a:pPr marL="342900" indent="-342900" algn="l" eaLnBrk="1" hangingPunct="1">
              <a:spcBef>
                <a:spcPct val="20000"/>
              </a:spcBef>
              <a:buClr>
                <a:schemeClr val="hlink"/>
              </a:buClr>
              <a:buSzPct val="120000"/>
            </a:pPr>
            <a:r>
              <a:rPr lang="en-US" sz="3600">
                <a:effectLst>
                  <a:outerShdw blurRad="38100" dist="38100" dir="2700000" algn="tl">
                    <a:srgbClr val="000000"/>
                  </a:outerShdw>
                </a:effectLst>
                <a:latin typeface="Tahoma" charset="0"/>
              </a:rPr>
              <a:t>Feeding</a:t>
            </a:r>
          </a:p>
          <a:p>
            <a:pPr marL="342900" indent="-342900" algn="l" eaLnBrk="1" hangingPunct="1">
              <a:spcBef>
                <a:spcPct val="20000"/>
              </a:spcBef>
              <a:buClr>
                <a:schemeClr val="hlink"/>
              </a:buClr>
              <a:buSzPct val="120000"/>
            </a:pPr>
            <a:r>
              <a:rPr lang="en-US" sz="3600">
                <a:effectLst>
                  <a:outerShdw blurRad="38100" dist="38100" dir="2700000" algn="tl">
                    <a:srgbClr val="000000"/>
                  </a:outerShdw>
                </a:effectLst>
                <a:latin typeface="Tahoma" charset="0"/>
              </a:rPr>
              <a:t>Fighting</a:t>
            </a:r>
          </a:p>
          <a:p>
            <a:pPr marL="342900" indent="-342900" algn="l" eaLnBrk="1" hangingPunct="1">
              <a:spcBef>
                <a:spcPct val="20000"/>
              </a:spcBef>
              <a:buClr>
                <a:schemeClr val="hlink"/>
              </a:buClr>
              <a:buSzPct val="120000"/>
            </a:pPr>
            <a:r>
              <a:rPr lang="en-US" sz="3600">
                <a:effectLst>
                  <a:outerShdw blurRad="38100" dist="38100" dir="2700000" algn="tl">
                    <a:srgbClr val="000000"/>
                  </a:outerShdw>
                </a:effectLst>
                <a:latin typeface="Tahoma" charset="0"/>
              </a:rPr>
              <a:t>Fornicating</a:t>
            </a:r>
          </a:p>
          <a:p>
            <a:pPr marL="342900" indent="-342900" algn="l" eaLnBrk="1" hangingPunct="1">
              <a:spcBef>
                <a:spcPct val="20000"/>
              </a:spcBef>
              <a:buClr>
                <a:schemeClr val="hlink"/>
              </a:buClr>
              <a:buSzPct val="120000"/>
            </a:pPr>
            <a:r>
              <a:rPr lang="en-US" sz="3600">
                <a:effectLst>
                  <a:outerShdw blurRad="38100" dist="38100" dir="2700000" algn="tl">
                    <a:srgbClr val="000000"/>
                  </a:outerShdw>
                </a:effectLst>
                <a:latin typeface="Tahoma" charset="0"/>
              </a:rPr>
              <a:t>Fear</a:t>
            </a:r>
          </a:p>
          <a:p>
            <a:pPr marL="342900" indent="-342900" eaLnBrk="1" hangingPunct="1">
              <a:spcBef>
                <a:spcPct val="20000"/>
              </a:spcBef>
              <a:buClr>
                <a:schemeClr val="hlink"/>
              </a:buClr>
              <a:buSzPct val="120000"/>
            </a:pPr>
            <a:r>
              <a:rPr lang="en-US" sz="3600" b="1" u="sng">
                <a:solidFill>
                  <a:srgbClr val="FF00FF"/>
                </a:solidFill>
                <a:effectLst>
                  <a:outerShdw blurRad="38100" dist="38100" dir="2700000" algn="tl">
                    <a:srgbClr val="000000"/>
                  </a:outerShdw>
                </a:effectLst>
                <a:latin typeface="Tahoma" charset="0"/>
              </a:rPr>
              <a:t>HALT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nchorCtr="1"/>
          <a:lstStyle/>
          <a:p>
            <a:pPr algn="l" eaLnBrk="1" hangingPunct="1"/>
            <a:r>
              <a:rPr lang="en-US" sz="4400">
                <a:solidFill>
                  <a:srgbClr val="FF00FF"/>
                </a:solidFill>
                <a:effectLst>
                  <a:outerShdw blurRad="38100" dist="38100" dir="2700000" algn="tl">
                    <a:srgbClr val="000000"/>
                  </a:outerShdw>
                </a:effectLst>
                <a:latin typeface="Tahoma" charset="0"/>
              </a:rPr>
              <a:t>FEAR</a:t>
            </a:r>
          </a:p>
        </p:txBody>
      </p:sp>
      <p:sp>
        <p:nvSpPr>
          <p:cNvPr id="110597" name="Rectangle 5"/>
          <p:cNvSpPr>
            <a:spLocks noChangeArrowheads="1"/>
          </p:cNvSpPr>
          <p:nvPr/>
        </p:nvSpPr>
        <p:spPr bwMode="auto">
          <a:xfrm>
            <a:off x="457200" y="1600200"/>
            <a:ext cx="8229600" cy="44958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120000"/>
            </a:pPr>
            <a:r>
              <a:rPr lang="en-US" sz="3600" b="1">
                <a:effectLst>
                  <a:outerShdw blurRad="38100" dist="38100" dir="2700000" algn="tl">
                    <a:srgbClr val="000000"/>
                  </a:outerShdw>
                </a:effectLst>
                <a:latin typeface="Tahoma" charset="0"/>
              </a:rPr>
              <a:t>Driven by a hundred forms of </a:t>
            </a:r>
            <a:r>
              <a:rPr lang="en-US" sz="3600" b="1" i="1">
                <a:solidFill>
                  <a:srgbClr val="FF00FF"/>
                </a:solidFill>
                <a:effectLst>
                  <a:outerShdw blurRad="38100" dist="38100" dir="2700000" algn="tl">
                    <a:srgbClr val="000000"/>
                  </a:outerShdw>
                </a:effectLst>
                <a:latin typeface="Tahoma" charset="0"/>
              </a:rPr>
              <a:t>FEAR</a:t>
            </a:r>
            <a:r>
              <a:rPr lang="en-US" sz="3600" b="1">
                <a:effectLst>
                  <a:outerShdw blurRad="38100" dist="38100" dir="2700000" algn="tl">
                    <a:srgbClr val="000000"/>
                  </a:outerShdw>
                </a:effectLst>
                <a:latin typeface="Tahoma" charset="0"/>
              </a:rPr>
              <a:t>, self-delusion, self-seeking, and self-pity….</a:t>
            </a:r>
          </a:p>
          <a:p>
            <a:pPr marL="342900" indent="-342900" eaLnBrk="1" hangingPunct="1">
              <a:spcBef>
                <a:spcPct val="20000"/>
              </a:spcBef>
              <a:buClr>
                <a:schemeClr val="hlink"/>
              </a:buClr>
              <a:buSzPct val="120000"/>
            </a:pPr>
            <a:r>
              <a:rPr lang="en-US" sz="2000" b="1">
                <a:effectLst>
                  <a:outerShdw blurRad="38100" dist="38100" dir="2700000" algn="tl">
                    <a:srgbClr val="000000"/>
                  </a:outerShdw>
                </a:effectLst>
                <a:latin typeface="Tahoma" charset="0"/>
              </a:rPr>
              <a:t>(</a:t>
            </a:r>
            <a:r>
              <a:rPr lang="en-US" sz="2000" b="1" i="1">
                <a:effectLst>
                  <a:outerShdw blurRad="38100" dist="38100" dir="2700000" algn="tl">
                    <a:srgbClr val="000000"/>
                  </a:outerShdw>
                </a:effectLst>
                <a:latin typeface="Tahoma" charset="0"/>
              </a:rPr>
              <a:t>AA;</a:t>
            </a:r>
            <a:r>
              <a:rPr lang="en-US" sz="2000" b="1">
                <a:effectLst>
                  <a:outerShdw blurRad="38100" dist="38100" dir="2700000" algn="tl">
                    <a:srgbClr val="000000"/>
                  </a:outerShdw>
                </a:effectLst>
                <a:latin typeface="Tahoma" charset="0"/>
              </a:rPr>
              <a:t> p. 62)</a:t>
            </a: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(fear)…touches about every aspect of our lives. It was an evil and corroding thread; the fabric of our existence was shot through with it</a:t>
            </a:r>
          </a:p>
          <a:p>
            <a:pPr marL="342900" indent="-342900" eaLnBrk="1" hangingPunct="1">
              <a:spcBef>
                <a:spcPct val="20000"/>
              </a:spcBef>
              <a:buClr>
                <a:schemeClr val="hlink"/>
              </a:buClr>
              <a:buSzPct val="120000"/>
              <a:buFontTx/>
              <a:buChar char="•"/>
            </a:pPr>
            <a:r>
              <a:rPr lang="en-US">
                <a:effectLst>
                  <a:outerShdw blurRad="38100" dist="38100" dir="2700000" algn="tl">
                    <a:srgbClr val="000000"/>
                  </a:outerShdw>
                </a:effectLst>
                <a:latin typeface="Tahoma" charset="0"/>
              </a:rPr>
              <a:t>(</a:t>
            </a:r>
            <a:r>
              <a:rPr lang="en-US" i="1">
                <a:effectLst>
                  <a:outerShdw blurRad="38100" dist="38100" dir="2700000" algn="tl">
                    <a:srgbClr val="000000"/>
                  </a:outerShdw>
                </a:effectLst>
                <a:latin typeface="Tahoma" charset="0"/>
              </a:rPr>
              <a:t>AA;</a:t>
            </a:r>
            <a:r>
              <a:rPr lang="en-US">
                <a:effectLst>
                  <a:outerShdw blurRad="38100" dist="38100" dir="2700000" algn="tl">
                    <a:srgbClr val="000000"/>
                  </a:outerShdw>
                </a:effectLst>
                <a:latin typeface="Tahoma" charset="0"/>
              </a:rPr>
              <a:t> Step IV, p.67)</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gn="ctr"/>
            <a:r>
              <a:rPr lang="en-US">
                <a:latin typeface="Sylfaen" pitchFamily="18" charset="0"/>
              </a:rPr>
              <a:t>Fear</a:t>
            </a:r>
          </a:p>
        </p:txBody>
      </p:sp>
      <p:sp>
        <p:nvSpPr>
          <p:cNvPr id="153603" name="Rectangle 3"/>
          <p:cNvSpPr>
            <a:spLocks noGrp="1" noChangeArrowheads="1"/>
          </p:cNvSpPr>
          <p:nvPr>
            <p:ph type="body" idx="1"/>
          </p:nvPr>
        </p:nvSpPr>
        <p:spPr/>
        <p:txBody>
          <a:bodyPr/>
          <a:lstStyle/>
          <a:p>
            <a:r>
              <a:rPr lang="en-US">
                <a:latin typeface="Sylfaen" pitchFamily="18" charset="0"/>
              </a:rPr>
              <a:t>Excitement</a:t>
            </a:r>
          </a:p>
          <a:p>
            <a:r>
              <a:rPr lang="en-US">
                <a:latin typeface="Sylfaen" pitchFamily="18" charset="0"/>
              </a:rPr>
              <a:t>Spiritus/Breath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nchorCtr="1"/>
          <a:lstStyle/>
          <a:p>
            <a:pPr algn="l" eaLnBrk="1" hangingPunct="1"/>
            <a:r>
              <a:rPr lang="en-US" sz="4400">
                <a:solidFill>
                  <a:schemeClr val="tx2"/>
                </a:solidFill>
                <a:effectLst>
                  <a:outerShdw blurRad="38100" dist="38100" dir="2700000" algn="tl">
                    <a:srgbClr val="000000"/>
                  </a:outerShdw>
                </a:effectLst>
                <a:latin typeface="Tahoma" charset="0"/>
              </a:rPr>
              <a:t>Craving</a:t>
            </a:r>
          </a:p>
        </p:txBody>
      </p:sp>
      <p:sp>
        <p:nvSpPr>
          <p:cNvPr id="114693" name="Rectangle 5"/>
          <p:cNvSpPr>
            <a:spLocks noChangeArrowheads="1"/>
          </p:cNvSpPr>
          <p:nvPr/>
        </p:nvSpPr>
        <p:spPr bwMode="auto">
          <a:xfrm>
            <a:off x="457200" y="1600200"/>
            <a:ext cx="8229600" cy="44958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“An intense and prolonged, desire, yearning or appetite”</a:t>
            </a:r>
          </a:p>
          <a:p>
            <a:pPr marL="1143000" lvl="2" indent="-228600" algn="l" eaLnBrk="1" hangingPunct="1">
              <a:spcBef>
                <a:spcPct val="20000"/>
              </a:spcBef>
              <a:buClr>
                <a:schemeClr val="hlink"/>
              </a:buClr>
              <a:buSzPct val="120000"/>
              <a:buFontTx/>
              <a:buChar char="•"/>
            </a:pPr>
            <a:r>
              <a:rPr lang="en-US" sz="2400">
                <a:effectLst>
                  <a:outerShdw blurRad="38100" dist="38100" dir="2700000" algn="tl">
                    <a:srgbClr val="000000"/>
                  </a:outerShdw>
                </a:effectLst>
                <a:latin typeface="Tahoma" charset="0"/>
              </a:rPr>
              <a:t>Webster’s New World Dictionary</a:t>
            </a:r>
          </a:p>
          <a:p>
            <a:pPr marL="1143000" lvl="2" indent="-228600" algn="l" eaLnBrk="1" hangingPunct="1">
              <a:spcBef>
                <a:spcPct val="20000"/>
              </a:spcBef>
              <a:buClr>
                <a:schemeClr val="hlink"/>
              </a:buClr>
              <a:buSzPct val="120000"/>
              <a:buFontTx/>
              <a:buChar char="•"/>
            </a:pPr>
            <a:endParaRPr lang="en-US" sz="2400">
              <a:effectLst>
                <a:outerShdw blurRad="38100" dist="38100" dir="2700000" algn="tl">
                  <a:srgbClr val="000000"/>
                </a:outerShdw>
              </a:effectLst>
              <a:latin typeface="Tahoma" charset="0"/>
            </a:endParaRPr>
          </a:p>
          <a:p>
            <a:pPr marL="1143000" lvl="2" indent="-228600" algn="l" eaLnBrk="1" hangingPunct="1">
              <a:spcBef>
                <a:spcPct val="20000"/>
              </a:spcBef>
              <a:buClr>
                <a:schemeClr val="hlink"/>
              </a:buClr>
              <a:buSzPct val="120000"/>
              <a:buFontTx/>
              <a:buChar char="•"/>
            </a:pPr>
            <a:endParaRPr lang="en-US" sz="2400">
              <a:effectLst>
                <a:outerShdw blurRad="38100" dist="38100" dir="2700000" algn="tl">
                  <a:srgbClr val="000000"/>
                </a:outerShdw>
              </a:effectLst>
              <a:latin typeface="Tahoma" charset="0"/>
            </a:endParaRP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Craving is a major component of Addiction….a major contributor to relapse </a:t>
            </a:r>
            <a:r>
              <a:rPr lang="en-US" sz="2000">
                <a:effectLst>
                  <a:outerShdw blurRad="38100" dist="38100" dir="2700000" algn="tl">
                    <a:srgbClr val="000000"/>
                  </a:outerShdw>
                </a:effectLst>
                <a:latin typeface="Tahoma" charset="0"/>
              </a:rPr>
              <a:t>(Eliot L Gardner PhD, NIDA)</a:t>
            </a:r>
          </a:p>
          <a:p>
            <a:pPr marL="1143000" lvl="2" indent="-228600" algn="l" eaLnBrk="1" hangingPunct="1">
              <a:spcBef>
                <a:spcPct val="20000"/>
              </a:spcBef>
              <a:buClr>
                <a:schemeClr val="hlink"/>
              </a:buClr>
              <a:buSzPct val="120000"/>
              <a:buFontTx/>
              <a:buChar char="•"/>
            </a:pPr>
            <a:endParaRPr lang="en-US" sz="2400">
              <a:effectLst>
                <a:outerShdw blurRad="38100" dist="38100" dir="2700000" algn="tl">
                  <a:srgbClr val="000000"/>
                </a:outerShdw>
              </a:effectLst>
              <a:latin typeface="Tahoma"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nchorCtr="1"/>
          <a:lstStyle/>
          <a:p>
            <a:pPr algn="l" eaLnBrk="1" hangingPunct="1"/>
            <a:r>
              <a:rPr lang="en-US" sz="4400">
                <a:solidFill>
                  <a:schemeClr val="tx2"/>
                </a:solidFill>
                <a:effectLst>
                  <a:outerShdw blurRad="38100" dist="38100" dir="2700000" algn="tl">
                    <a:srgbClr val="000000"/>
                  </a:outerShdw>
                </a:effectLst>
                <a:latin typeface="Tahoma" charset="0"/>
              </a:rPr>
              <a:t>Craving</a:t>
            </a:r>
          </a:p>
        </p:txBody>
      </p:sp>
      <p:sp>
        <p:nvSpPr>
          <p:cNvPr id="115717" name="Rectangle 5"/>
          <p:cNvSpPr>
            <a:spLocks noChangeArrowheads="1"/>
          </p:cNvSpPr>
          <p:nvPr/>
        </p:nvSpPr>
        <p:spPr bwMode="auto">
          <a:xfrm>
            <a:off x="457200" y="1600200"/>
            <a:ext cx="8229600" cy="44958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…the </a:t>
            </a:r>
            <a:r>
              <a:rPr lang="en-US" sz="3200">
                <a:solidFill>
                  <a:schemeClr val="tx2"/>
                </a:solidFill>
                <a:effectLst>
                  <a:outerShdw blurRad="38100" dist="38100" dir="2700000" algn="tl">
                    <a:srgbClr val="000000"/>
                  </a:outerShdw>
                </a:effectLst>
                <a:latin typeface="Tahoma" charset="0"/>
              </a:rPr>
              <a:t>phenomenon of craving</a:t>
            </a:r>
            <a:r>
              <a:rPr lang="en-US" sz="3200">
                <a:effectLst>
                  <a:outerShdw blurRad="38100" dist="38100" dir="2700000" algn="tl">
                    <a:srgbClr val="000000"/>
                  </a:outerShdw>
                </a:effectLst>
                <a:latin typeface="Tahoma" charset="0"/>
              </a:rPr>
              <a:t> is limited to this class and never occurs in the average temperate drinker</a:t>
            </a:r>
          </a:p>
          <a:p>
            <a:pPr marL="742950" lvl="1" indent="-285750" algn="l" eaLnBrk="1" hangingPunct="1">
              <a:spcBef>
                <a:spcPct val="20000"/>
              </a:spcBef>
              <a:buFont typeface="Tahoma" charset="0"/>
              <a:buChar char="–"/>
            </a:pPr>
            <a:r>
              <a:rPr lang="en-US">
                <a:effectLst>
                  <a:outerShdw blurRad="38100" dist="38100" dir="2700000" algn="tl">
                    <a:srgbClr val="000000"/>
                  </a:outerShdw>
                </a:effectLst>
                <a:latin typeface="Tahoma" charset="0"/>
              </a:rPr>
              <a:t>(Doctor’s Opinion)</a:t>
            </a: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…they were drinking to overcome a </a:t>
            </a:r>
            <a:r>
              <a:rPr lang="en-US" sz="3200">
                <a:solidFill>
                  <a:schemeClr val="tx2"/>
                </a:solidFill>
                <a:effectLst>
                  <a:outerShdw blurRad="38100" dist="38100" dir="2700000" algn="tl">
                    <a:srgbClr val="000000"/>
                  </a:outerShdw>
                </a:effectLst>
                <a:latin typeface="Tahoma" charset="0"/>
              </a:rPr>
              <a:t>craving</a:t>
            </a:r>
            <a:r>
              <a:rPr lang="en-US" sz="3200">
                <a:effectLst>
                  <a:outerShdw blurRad="38100" dist="38100" dir="2700000" algn="tl">
                    <a:srgbClr val="000000"/>
                  </a:outerShdw>
                </a:effectLst>
                <a:latin typeface="Tahoma" charset="0"/>
              </a:rPr>
              <a:t> beyond their mental control</a:t>
            </a:r>
          </a:p>
          <a:p>
            <a:pPr marL="1143000" lvl="2" indent="-228600" algn="l" eaLnBrk="1" hangingPunct="1">
              <a:spcBef>
                <a:spcPct val="20000"/>
              </a:spcBef>
              <a:buClr>
                <a:schemeClr val="hlink"/>
              </a:buClr>
              <a:buSzPct val="120000"/>
              <a:buFontTx/>
              <a:buChar char="•"/>
            </a:pPr>
            <a:r>
              <a:rPr lang="en-US" sz="1600">
                <a:effectLst>
                  <a:outerShdw blurRad="38100" dist="38100" dir="2700000" algn="tl">
                    <a:srgbClr val="000000"/>
                  </a:outerShdw>
                </a:effectLst>
                <a:latin typeface="Tahoma" charset="0"/>
              </a:rPr>
              <a:t>(Doctor’s Opinion)</a:t>
            </a:r>
            <a:endParaRPr lang="en-US" sz="2400">
              <a:effectLst>
                <a:outerShdw blurRad="38100" dist="38100" dir="2700000" algn="tl">
                  <a:srgbClr val="000000"/>
                </a:outerShdw>
              </a:effectLst>
              <a:latin typeface="Tahoma" charset="0"/>
            </a:endParaRPr>
          </a:p>
          <a:p>
            <a:pPr marL="742950" lvl="1" indent="-285750" algn="l" eaLnBrk="1" hangingPunct="1">
              <a:spcBef>
                <a:spcPct val="20000"/>
              </a:spcBef>
              <a:buFont typeface="Tahoma" charset="0"/>
              <a:buChar char="–"/>
            </a:pPr>
            <a:r>
              <a:rPr lang="en-US" sz="2800">
                <a:effectLst>
                  <a:outerShdw blurRad="38100" dist="38100" dir="2700000" algn="tl">
                    <a:srgbClr val="000000"/>
                  </a:outerShdw>
                </a:effectLst>
                <a:latin typeface="Tahoma" charset="0"/>
              </a:rPr>
              <a:t>Limbic vs. Cerebral</a:t>
            </a:r>
          </a:p>
          <a:p>
            <a:pPr marL="1143000" lvl="2" indent="-228600" algn="l" eaLnBrk="1" hangingPunct="1">
              <a:spcBef>
                <a:spcPct val="20000"/>
              </a:spcBef>
              <a:buClr>
                <a:schemeClr val="hlink"/>
              </a:buClr>
              <a:buSzPct val="120000"/>
              <a:buFontTx/>
              <a:buChar char="•"/>
            </a:pPr>
            <a:r>
              <a:rPr lang="en-US" sz="2400">
                <a:effectLst>
                  <a:outerShdw blurRad="38100" dist="38100" dir="2700000" algn="tl">
                    <a:srgbClr val="000000"/>
                  </a:outerShdw>
                </a:effectLst>
                <a:latin typeface="Tahoma" charset="0"/>
              </a:rPr>
              <a:t>Pathological usurpation</a:t>
            </a:r>
          </a:p>
          <a:p>
            <a:pPr marL="1143000" lvl="2" indent="-228600" algn="l" eaLnBrk="1" hangingPunct="1">
              <a:spcBef>
                <a:spcPct val="20000"/>
              </a:spcBef>
              <a:buClr>
                <a:schemeClr val="hlink"/>
              </a:buClr>
              <a:buSzPct val="120000"/>
              <a:buFontTx/>
              <a:buChar char="•"/>
            </a:pPr>
            <a:endParaRPr lang="en-US" sz="1600">
              <a:effectLst>
                <a:outerShdw blurRad="38100" dist="38100" dir="2700000" algn="tl">
                  <a:srgbClr val="000000"/>
                </a:outerShdw>
              </a:effectLst>
              <a:latin typeface="Tahoma"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Rectangle 6"/>
          <p:cNvSpPr>
            <a:spLocks noChangeArrowheads="1"/>
          </p:cNvSpPr>
          <p:nvPr/>
        </p:nvSpPr>
        <p:spPr bwMode="auto">
          <a:xfrm>
            <a:off x="609600" y="2362200"/>
            <a:ext cx="7772400" cy="1736725"/>
          </a:xfrm>
          <a:prstGeom prst="rect">
            <a:avLst/>
          </a:prstGeom>
          <a:noFill/>
          <a:ln w="9525">
            <a:noFill/>
            <a:miter lim="800000"/>
            <a:headEnd/>
            <a:tailEnd/>
          </a:ln>
          <a:effectLst/>
        </p:spPr>
        <p:txBody>
          <a:bodyPr anchor="b" anchorCtr="1"/>
          <a:lstStyle/>
          <a:p>
            <a:pPr eaLnBrk="1" hangingPunct="1"/>
            <a:r>
              <a:rPr lang="en-US" sz="4000">
                <a:solidFill>
                  <a:schemeClr val="tx2"/>
                </a:solidFill>
                <a:effectLst>
                  <a:outerShdw blurRad="38100" dist="38100" dir="2700000" algn="tl">
                    <a:srgbClr val="000000"/>
                  </a:outerShdw>
                </a:effectLst>
                <a:latin typeface="Sylfaen" pitchFamily="18" charset="0"/>
              </a:rPr>
              <a:t>The </a:t>
            </a:r>
            <a:r>
              <a:rPr lang="en-US" sz="4000" i="1">
                <a:solidFill>
                  <a:schemeClr val="tx2"/>
                </a:solidFill>
                <a:effectLst>
                  <a:outerShdw blurRad="38100" dist="38100" dir="2700000" algn="tl">
                    <a:srgbClr val="000000"/>
                  </a:outerShdw>
                </a:effectLst>
                <a:latin typeface="Sylfaen" pitchFamily="18" charset="0"/>
              </a:rPr>
              <a:t>Big Book’s</a:t>
            </a:r>
            <a:r>
              <a:rPr lang="en-US" sz="4000">
                <a:solidFill>
                  <a:schemeClr val="tx2"/>
                </a:solidFill>
                <a:effectLst>
                  <a:outerShdw blurRad="38100" dist="38100" dir="2700000" algn="tl">
                    <a:srgbClr val="000000"/>
                  </a:outerShdw>
                </a:effectLst>
                <a:latin typeface="Sylfaen" pitchFamily="18" charset="0"/>
              </a:rPr>
              <a:t> Been Right All Along</a:t>
            </a:r>
            <a:br>
              <a:rPr lang="en-US" sz="4000">
                <a:solidFill>
                  <a:schemeClr val="tx2"/>
                </a:solidFill>
                <a:effectLst>
                  <a:outerShdw blurRad="38100" dist="38100" dir="2700000" algn="tl">
                    <a:srgbClr val="000000"/>
                  </a:outerShdw>
                </a:effectLst>
                <a:latin typeface="Sylfaen" pitchFamily="18" charset="0"/>
              </a:rPr>
            </a:br>
            <a:r>
              <a:rPr lang="en-US" sz="3200">
                <a:solidFill>
                  <a:schemeClr val="tx2"/>
                </a:solidFill>
                <a:effectLst>
                  <a:outerShdw blurRad="38100" dist="38100" dir="2700000" algn="tl">
                    <a:srgbClr val="000000"/>
                  </a:outerShdw>
                </a:effectLst>
                <a:latin typeface="Sylfaen" pitchFamily="18" charset="0"/>
              </a:rPr>
              <a:t>Anatomy of the Disease</a:t>
            </a:r>
            <a:br>
              <a:rPr lang="en-US" sz="3200">
                <a:solidFill>
                  <a:schemeClr val="tx2"/>
                </a:solidFill>
                <a:effectLst>
                  <a:outerShdw blurRad="38100" dist="38100" dir="2700000" algn="tl">
                    <a:srgbClr val="000000"/>
                  </a:outerShdw>
                </a:effectLst>
                <a:latin typeface="Sylfaen" pitchFamily="18" charset="0"/>
              </a:rPr>
            </a:br>
            <a:r>
              <a:rPr lang="en-US" sz="1600" b="1" i="1">
                <a:solidFill>
                  <a:schemeClr val="tx2"/>
                </a:solidFill>
                <a:effectLst>
                  <a:outerShdw blurRad="38100" dist="38100" dir="2700000" algn="tl">
                    <a:srgbClr val="000000"/>
                  </a:outerShdw>
                </a:effectLst>
                <a:latin typeface="Sylfaen" pitchFamily="18" charset="0"/>
              </a:rPr>
              <a:t>(This doctor’s opinion</a:t>
            </a:r>
            <a:r>
              <a:rPr lang="en-US" sz="1600" b="1" i="1">
                <a:solidFill>
                  <a:schemeClr val="tx2"/>
                </a:solidFill>
                <a:effectLst>
                  <a:outerShdw blurRad="38100" dist="38100" dir="2700000" algn="tl">
                    <a:srgbClr val="000000"/>
                  </a:outerShdw>
                </a:effectLst>
                <a:latin typeface="Haettenschweiler" pitchFamily="34" charset="0"/>
              </a:rPr>
              <a:t>)</a:t>
            </a:r>
            <a:endParaRPr lang="en-US" sz="4000">
              <a:solidFill>
                <a:schemeClr val="tx2"/>
              </a:solidFill>
              <a:effectLst>
                <a:outerShdw blurRad="38100" dist="38100" dir="2700000" algn="tl">
                  <a:srgbClr val="000000"/>
                </a:outerShdw>
              </a:effectLst>
              <a:latin typeface="Haettenschweiler" pitchFamily="34" charset="0"/>
            </a:endParaRPr>
          </a:p>
        </p:txBody>
      </p:sp>
      <p:sp>
        <p:nvSpPr>
          <p:cNvPr id="99335" name="Rectangle 7"/>
          <p:cNvSpPr>
            <a:spLocks noChangeArrowheads="1"/>
          </p:cNvSpPr>
          <p:nvPr/>
        </p:nvSpPr>
        <p:spPr bwMode="auto">
          <a:xfrm>
            <a:off x="4648200" y="5867400"/>
            <a:ext cx="4495800" cy="9906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120000"/>
            </a:pPr>
            <a:r>
              <a:rPr lang="en-US">
                <a:effectLst>
                  <a:outerShdw blurRad="38100" dist="38100" dir="2700000" algn="tl">
                    <a:srgbClr val="000000"/>
                  </a:outerShdw>
                </a:effectLst>
                <a:latin typeface="Sylfaen" pitchFamily="18" charset="0"/>
              </a:rPr>
              <a:t>Melissa Lee Warner MD</a:t>
            </a:r>
          </a:p>
          <a:p>
            <a:pPr marL="342900" indent="-342900" eaLnBrk="1" hangingPunct="1">
              <a:lnSpc>
                <a:spcPct val="90000"/>
              </a:lnSpc>
              <a:spcBef>
                <a:spcPct val="20000"/>
              </a:spcBef>
              <a:buClr>
                <a:schemeClr val="hlink"/>
              </a:buClr>
              <a:buSzPct val="120000"/>
            </a:pPr>
            <a:r>
              <a:rPr lang="en-US">
                <a:effectLst>
                  <a:outerShdw blurRad="38100" dist="38100" dir="2700000" algn="tl">
                    <a:srgbClr val="000000"/>
                  </a:outerShdw>
                </a:effectLst>
                <a:latin typeface="Sylfaen" pitchFamily="18" charset="0"/>
              </a:rPr>
              <a:t>Wm J Farley Center @ Williamsburg Place</a:t>
            </a:r>
          </a:p>
          <a:p>
            <a:pPr marL="342900" indent="-342900" eaLnBrk="1" hangingPunct="1">
              <a:lnSpc>
                <a:spcPct val="90000"/>
              </a:lnSpc>
              <a:spcBef>
                <a:spcPct val="20000"/>
              </a:spcBef>
              <a:buClr>
                <a:schemeClr val="hlink"/>
              </a:buClr>
              <a:buSzPct val="120000"/>
            </a:pPr>
            <a:r>
              <a:rPr lang="en-US">
                <a:effectLst>
                  <a:outerShdw blurRad="38100" dist="38100" dir="2700000" algn="tl">
                    <a:srgbClr val="000000"/>
                  </a:outerShdw>
                </a:effectLst>
                <a:latin typeface="Sylfaen" pitchFamily="18" charset="0"/>
              </a:rPr>
              <a:t>800.582.6066</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nchorCtr="1"/>
          <a:lstStyle/>
          <a:p>
            <a:pPr algn="l" eaLnBrk="1" hangingPunct="1"/>
            <a:r>
              <a:rPr lang="en-US" sz="4400">
                <a:solidFill>
                  <a:schemeClr val="tx2"/>
                </a:solidFill>
                <a:effectLst>
                  <a:outerShdw blurRad="38100" dist="38100" dir="2700000" algn="tl">
                    <a:srgbClr val="000000"/>
                  </a:outerShdw>
                </a:effectLst>
                <a:latin typeface="Tahoma" charset="0"/>
              </a:rPr>
              <a:t>Nuclei of the Mesolimbic System</a:t>
            </a:r>
          </a:p>
        </p:txBody>
      </p:sp>
      <p:sp>
        <p:nvSpPr>
          <p:cNvPr id="116741" name="Rectangle 5"/>
          <p:cNvSpPr>
            <a:spLocks noChangeArrowheads="1"/>
          </p:cNvSpPr>
          <p:nvPr/>
        </p:nvSpPr>
        <p:spPr bwMode="auto">
          <a:xfrm>
            <a:off x="457200" y="1600200"/>
            <a:ext cx="8382000" cy="4495800"/>
          </a:xfrm>
          <a:prstGeom prst="rect">
            <a:avLst/>
          </a:prstGeom>
          <a:noFill/>
          <a:ln w="9525">
            <a:noFill/>
            <a:miter lim="800000"/>
            <a:headEnd/>
            <a:tailEnd/>
          </a:ln>
          <a:effectLst/>
        </p:spPr>
        <p:txBody>
          <a:bodyPr/>
          <a:lstStyle/>
          <a:p>
            <a:pPr marL="342900" indent="-342900" algn="l" eaLnBrk="1" hangingPunct="1">
              <a:lnSpc>
                <a:spcPct val="90000"/>
              </a:lnSpc>
              <a:spcBef>
                <a:spcPct val="20000"/>
              </a:spcBef>
              <a:buClr>
                <a:schemeClr val="hlink"/>
              </a:buClr>
              <a:buSzPct val="120000"/>
              <a:buFontTx/>
              <a:buChar char="•"/>
            </a:pPr>
            <a:r>
              <a:rPr lang="en-US" sz="2800">
                <a:effectLst>
                  <a:outerShdw blurRad="38100" dist="38100" dir="2700000" algn="tl">
                    <a:srgbClr val="000000"/>
                  </a:outerShdw>
                </a:effectLst>
                <a:latin typeface="Tahoma" charset="0"/>
              </a:rPr>
              <a:t>Ventral tegmental area</a:t>
            </a:r>
            <a:r>
              <a:rPr lang="en-US" sz="2400">
                <a:effectLst>
                  <a:outerShdw blurRad="38100" dist="38100" dir="2700000" algn="tl">
                    <a:srgbClr val="000000"/>
                  </a:outerShdw>
                </a:effectLst>
                <a:latin typeface="Tahoma" charset="0"/>
              </a:rPr>
              <a:t>  drug-induced reward (high)</a:t>
            </a:r>
          </a:p>
          <a:p>
            <a:pPr marL="742950" lvl="1" indent="-285750" algn="l" eaLnBrk="1" hangingPunct="1">
              <a:lnSpc>
                <a:spcPct val="90000"/>
              </a:lnSpc>
              <a:spcBef>
                <a:spcPct val="20000"/>
              </a:spcBef>
              <a:buFont typeface="Tahoma" charset="0"/>
              <a:buChar char="–"/>
            </a:pPr>
            <a:r>
              <a:rPr lang="en-US" sz="2400">
                <a:effectLst>
                  <a:outerShdw blurRad="38100" dist="38100" dir="2700000" algn="tl">
                    <a:srgbClr val="000000"/>
                  </a:outerShdw>
                </a:effectLst>
                <a:latin typeface="Tahoma" charset="0"/>
              </a:rPr>
              <a:t>Nucleus accumbens- James Brown nucleus </a:t>
            </a:r>
            <a:r>
              <a:rPr lang="en-US">
                <a:effectLst>
                  <a:outerShdw blurRad="38100" dist="38100" dir="2700000" algn="tl">
                    <a:srgbClr val="000000"/>
                  </a:outerShdw>
                </a:effectLst>
                <a:latin typeface="Tahoma" charset="0"/>
              </a:rPr>
              <a:t>(Sex/Drugs/Rock&amp;Roll)</a:t>
            </a:r>
            <a:endParaRPr lang="en-US" sz="2400">
              <a:effectLst>
                <a:outerShdw blurRad="38100" dist="38100" dir="2700000" algn="tl">
                  <a:srgbClr val="000000"/>
                </a:outerShdw>
              </a:effectLst>
              <a:latin typeface="Tahoma" charset="0"/>
            </a:endParaRPr>
          </a:p>
          <a:p>
            <a:pPr marL="1143000" lvl="2" indent="-228600" algn="l" eaLnBrk="1" hangingPunct="1">
              <a:lnSpc>
                <a:spcPct val="90000"/>
              </a:lnSpc>
              <a:spcBef>
                <a:spcPct val="20000"/>
              </a:spcBef>
              <a:buClr>
                <a:schemeClr val="hlink"/>
              </a:buClr>
              <a:buSzPct val="120000"/>
              <a:buFontTx/>
              <a:buChar char="•"/>
            </a:pPr>
            <a:r>
              <a:rPr lang="en-US" sz="2000">
                <a:effectLst>
                  <a:outerShdw blurRad="38100" dist="38100" dir="2700000" algn="tl">
                    <a:srgbClr val="000000"/>
                  </a:outerShdw>
                </a:effectLst>
                <a:latin typeface="Tahoma" charset="0"/>
              </a:rPr>
              <a:t>Functions to alert and motivate when the opportunity presents itself to obtain something desirable </a:t>
            </a:r>
            <a:r>
              <a:rPr lang="en-US" sz="1400">
                <a:effectLst>
                  <a:outerShdw blurRad="38100" dist="38100" dir="2700000" algn="tl">
                    <a:srgbClr val="000000"/>
                  </a:outerShdw>
                </a:effectLst>
                <a:latin typeface="Tahoma" charset="0"/>
              </a:rPr>
              <a:t>(McCance-Katz)</a:t>
            </a:r>
            <a:endParaRPr lang="en-US" sz="2000">
              <a:effectLst>
                <a:outerShdw blurRad="38100" dist="38100" dir="2700000" algn="tl">
                  <a:srgbClr val="000000"/>
                </a:outerShdw>
              </a:effectLst>
              <a:latin typeface="Tahoma" charset="0"/>
            </a:endParaRPr>
          </a:p>
          <a:p>
            <a:pPr marL="342900" indent="-342900" algn="l" eaLnBrk="1" hangingPunct="1">
              <a:lnSpc>
                <a:spcPct val="90000"/>
              </a:lnSpc>
              <a:spcBef>
                <a:spcPct val="20000"/>
              </a:spcBef>
              <a:buClr>
                <a:schemeClr val="hlink"/>
              </a:buClr>
              <a:buSzPct val="120000"/>
              <a:buFontTx/>
              <a:buChar char="•"/>
            </a:pPr>
            <a:r>
              <a:rPr lang="en-US" sz="2800">
                <a:effectLst>
                  <a:outerShdw blurRad="38100" dist="38100" dir="2700000" algn="tl">
                    <a:srgbClr val="000000"/>
                  </a:outerShdw>
                </a:effectLst>
                <a:latin typeface="Tahoma" charset="0"/>
              </a:rPr>
              <a:t>Orbitofrontal Cortex</a:t>
            </a:r>
          </a:p>
          <a:p>
            <a:pPr marL="1143000" lvl="2" indent="-228600" algn="l" eaLnBrk="1" hangingPunct="1">
              <a:lnSpc>
                <a:spcPct val="90000"/>
              </a:lnSpc>
              <a:spcBef>
                <a:spcPct val="20000"/>
              </a:spcBef>
              <a:buClr>
                <a:schemeClr val="hlink"/>
              </a:buClr>
              <a:buSzPct val="120000"/>
              <a:buFontTx/>
              <a:buChar char="•"/>
            </a:pPr>
            <a:r>
              <a:rPr lang="en-US" sz="2000">
                <a:effectLst>
                  <a:outerShdw blurRad="38100" dist="38100" dir="2700000" algn="tl">
                    <a:srgbClr val="000000"/>
                  </a:outerShdw>
                </a:effectLst>
                <a:latin typeface="Tahoma" charset="0"/>
              </a:rPr>
              <a:t>Controls impulses to seek gratification when they are out of line with overall goals </a:t>
            </a:r>
            <a:r>
              <a:rPr lang="en-US" sz="1400">
                <a:effectLst>
                  <a:outerShdw blurRad="38100" dist="38100" dir="2700000" algn="tl">
                    <a:srgbClr val="000000"/>
                  </a:outerShdw>
                </a:effectLst>
                <a:latin typeface="Tahoma" charset="0"/>
              </a:rPr>
              <a:t>(McCance-Katz)</a:t>
            </a:r>
          </a:p>
          <a:p>
            <a:pPr marL="342900" indent="-342900" algn="l" eaLnBrk="1" hangingPunct="1">
              <a:lnSpc>
                <a:spcPct val="90000"/>
              </a:lnSpc>
              <a:spcBef>
                <a:spcPct val="20000"/>
              </a:spcBef>
              <a:buClr>
                <a:schemeClr val="hlink"/>
              </a:buClr>
              <a:buSzPct val="120000"/>
              <a:buFontTx/>
              <a:buChar char="•"/>
            </a:pPr>
            <a:r>
              <a:rPr lang="en-US" sz="2800" b="1">
                <a:effectLst>
                  <a:outerShdw blurRad="38100" dist="38100" dir="2700000" algn="tl">
                    <a:srgbClr val="000000"/>
                  </a:outerShdw>
                </a:effectLst>
                <a:latin typeface="Tahoma" charset="0"/>
              </a:rPr>
              <a:t>Amygdala</a:t>
            </a:r>
            <a:endParaRPr lang="en-US" sz="2800">
              <a:effectLst>
                <a:outerShdw blurRad="38100" dist="38100" dir="2700000" algn="tl">
                  <a:srgbClr val="000000"/>
                </a:outerShdw>
              </a:effectLst>
              <a:latin typeface="Tahoma" charset="0"/>
            </a:endParaRPr>
          </a:p>
          <a:p>
            <a:pPr marL="1143000" lvl="2" indent="-228600" algn="l" eaLnBrk="1" hangingPunct="1">
              <a:lnSpc>
                <a:spcPct val="90000"/>
              </a:lnSpc>
              <a:spcBef>
                <a:spcPct val="20000"/>
              </a:spcBef>
              <a:buClr>
                <a:schemeClr val="hlink"/>
              </a:buClr>
              <a:buSzPct val="120000"/>
              <a:buFontTx/>
              <a:buChar char="•"/>
            </a:pPr>
            <a:r>
              <a:rPr lang="en-US" sz="2000">
                <a:effectLst>
                  <a:outerShdw blurRad="38100" dist="38100" dir="2700000" algn="tl">
                    <a:srgbClr val="000000"/>
                  </a:outerShdw>
                </a:effectLst>
                <a:latin typeface="Tahoma" charset="0"/>
              </a:rPr>
              <a:t>Establishing learned associations between motivationally relevant events and neutral stimuli that signal events </a:t>
            </a:r>
            <a:r>
              <a:rPr lang="en-US" sz="1400">
                <a:effectLst>
                  <a:outerShdw blurRad="38100" dist="38100" dir="2700000" algn="tl">
                    <a:srgbClr val="000000"/>
                  </a:outerShdw>
                </a:effectLst>
                <a:latin typeface="Tahoma" charset="0"/>
              </a:rPr>
              <a:t>(McCance-Katz) </a:t>
            </a:r>
            <a:endParaRPr lang="en-US" sz="2800">
              <a:effectLst>
                <a:outerShdw blurRad="38100" dist="38100" dir="2700000" algn="tl">
                  <a:srgbClr val="000000"/>
                </a:outerShdw>
              </a:effectLst>
              <a:latin typeface="Tahoma" charset="0"/>
            </a:endParaRPr>
          </a:p>
          <a:p>
            <a:pPr marL="342900" indent="-342900" algn="l" eaLnBrk="1" hangingPunct="1">
              <a:lnSpc>
                <a:spcPct val="90000"/>
              </a:lnSpc>
              <a:spcBef>
                <a:spcPct val="20000"/>
              </a:spcBef>
              <a:buClr>
                <a:schemeClr val="hlink"/>
              </a:buClr>
              <a:buSzPct val="120000"/>
              <a:buFontTx/>
              <a:buChar char="•"/>
            </a:pPr>
            <a:r>
              <a:rPr lang="en-US" sz="2800">
                <a:effectLst>
                  <a:outerShdw blurRad="38100" dist="38100" dir="2700000" algn="tl">
                    <a:srgbClr val="000000"/>
                  </a:outerShdw>
                </a:effectLst>
                <a:latin typeface="Tahoma" charset="0"/>
              </a:rPr>
              <a:t>Locus Coeruleus</a:t>
            </a:r>
          </a:p>
          <a:p>
            <a:pPr marL="1143000" lvl="2" indent="-228600" algn="l" eaLnBrk="1" hangingPunct="1">
              <a:lnSpc>
                <a:spcPct val="90000"/>
              </a:lnSpc>
              <a:spcBef>
                <a:spcPct val="20000"/>
              </a:spcBef>
              <a:buClr>
                <a:schemeClr val="hlink"/>
              </a:buClr>
              <a:buSzPct val="120000"/>
              <a:buFontTx/>
              <a:buChar char="•"/>
            </a:pPr>
            <a:r>
              <a:rPr lang="en-US" sz="2000">
                <a:effectLst>
                  <a:outerShdw blurRad="38100" dist="38100" dir="2700000" algn="tl">
                    <a:srgbClr val="000000"/>
                  </a:outerShdw>
                </a:effectLst>
                <a:latin typeface="Tahoma" charset="0"/>
              </a:rPr>
              <a:t>Physical Dependence/ Withdrawal</a:t>
            </a:r>
          </a:p>
          <a:p>
            <a:pPr marL="342900" indent="-342900" algn="l" eaLnBrk="1" hangingPunct="1">
              <a:lnSpc>
                <a:spcPct val="90000"/>
              </a:lnSpc>
              <a:spcBef>
                <a:spcPct val="20000"/>
              </a:spcBef>
              <a:buClr>
                <a:schemeClr val="hlink"/>
              </a:buClr>
              <a:buSzPct val="120000"/>
            </a:pPr>
            <a:endParaRPr lang="en-US" sz="2800">
              <a:effectLst>
                <a:outerShdw blurRad="38100" dist="38100" dir="2700000" algn="tl">
                  <a:srgbClr val="000000"/>
                </a:outerShdw>
              </a:effectLst>
              <a:latin typeface="Tahoma"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endParaRPr lang="en-US"/>
          </a:p>
        </p:txBody>
      </p:sp>
      <p:sp>
        <p:nvSpPr>
          <p:cNvPr id="120835" name="Rectangle 3"/>
          <p:cNvSpPr>
            <a:spLocks noGrp="1" noChangeArrowheads="1"/>
          </p:cNvSpPr>
          <p:nvPr>
            <p:ph type="body" idx="1"/>
          </p:nvPr>
        </p:nvSpPr>
        <p:spPr/>
        <p:txBody>
          <a:bodyPr/>
          <a:lstStyle/>
          <a:p>
            <a:endParaRPr lang="en-US"/>
          </a:p>
        </p:txBody>
      </p:sp>
      <p:pic>
        <p:nvPicPr>
          <p:cNvPr id="120836" name="Picture 4"/>
          <p:cNvPicPr preferRelativeResize="0">
            <a:picLocks noChangeAspect="1" noChangeArrowheads="1"/>
          </p:cNvPicPr>
          <p:nvPr/>
        </p:nvPicPr>
        <p:blipFill>
          <a:blip r:embed="rId3" cstate="print"/>
          <a:srcRect/>
          <a:stretch>
            <a:fillRect/>
          </a:stretch>
        </p:blipFill>
        <p:spPr bwMode="auto">
          <a:xfrm>
            <a:off x="457200" y="381000"/>
            <a:ext cx="8305800" cy="5943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ChangeArrowheads="1"/>
          </p:cNvSpPr>
          <p:nvPr/>
        </p:nvSpPr>
        <p:spPr bwMode="auto">
          <a:xfrm>
            <a:off x="457200" y="1143000"/>
            <a:ext cx="8229600" cy="4876800"/>
          </a:xfrm>
          <a:prstGeom prst="rect">
            <a:avLst/>
          </a:prstGeom>
          <a:solidFill>
            <a:schemeClr val="tx1"/>
          </a:solidFill>
          <a:ln w="9525">
            <a:solidFill>
              <a:schemeClr val="tx1"/>
            </a:solidFill>
            <a:miter lim="800000"/>
            <a:headEnd/>
            <a:tailEnd/>
          </a:ln>
          <a:effectLst/>
        </p:spPr>
        <p:txBody>
          <a:bodyPr wrap="none" anchor="ctr"/>
          <a:lstStyle/>
          <a:p>
            <a:endParaRPr lang="en-US" sz="2400">
              <a:solidFill>
                <a:schemeClr val="bg1"/>
              </a:solidFill>
              <a:latin typeface="Times" charset="0"/>
            </a:endParaRPr>
          </a:p>
        </p:txBody>
      </p:sp>
      <p:pic>
        <p:nvPicPr>
          <p:cNvPr id="119813" name="Picture 5"/>
          <p:cNvPicPr>
            <a:picLocks noChangeAspect="1" noChangeArrowheads="1"/>
          </p:cNvPicPr>
          <p:nvPr/>
        </p:nvPicPr>
        <p:blipFill>
          <a:blip r:embed="rId2" cstate="print"/>
          <a:srcRect/>
          <a:stretch>
            <a:fillRect/>
          </a:stretch>
        </p:blipFill>
        <p:spPr bwMode="auto">
          <a:xfrm>
            <a:off x="1825625" y="2271713"/>
            <a:ext cx="5492750" cy="2314575"/>
          </a:xfrm>
          <a:prstGeom prst="rect">
            <a:avLst/>
          </a:prstGeom>
          <a:noFill/>
          <a:ln w="9525">
            <a:noFill/>
            <a:miter lim="800000"/>
            <a:headEnd/>
            <a:tailEnd/>
          </a:ln>
          <a:effectLst/>
        </p:spPr>
      </p:pic>
      <p:sp>
        <p:nvSpPr>
          <p:cNvPr id="119814" name="Text Box 6"/>
          <p:cNvSpPr txBox="1">
            <a:spLocks noChangeArrowheads="1"/>
          </p:cNvSpPr>
          <p:nvPr/>
        </p:nvSpPr>
        <p:spPr bwMode="auto">
          <a:xfrm>
            <a:off x="1752600" y="350838"/>
            <a:ext cx="5638800" cy="641350"/>
          </a:xfrm>
          <a:prstGeom prst="rect">
            <a:avLst/>
          </a:prstGeom>
          <a:noFill/>
          <a:ln w="9525">
            <a:noFill/>
            <a:miter lim="800000"/>
            <a:headEnd/>
            <a:tailEnd/>
          </a:ln>
          <a:effectLst/>
        </p:spPr>
        <p:txBody>
          <a:bodyPr>
            <a:spAutoFit/>
          </a:bodyPr>
          <a:lstStyle/>
          <a:p>
            <a:r>
              <a:rPr lang="en-US" sz="3600" b="1">
                <a:effectLst>
                  <a:outerShdw blurRad="38100" dist="38100" dir="2700000" algn="tl">
                    <a:srgbClr val="000000"/>
                  </a:outerShdw>
                </a:effectLst>
                <a:latin typeface="Helvetica" charset="0"/>
              </a:rPr>
              <a:t>The Memory of Drugs</a:t>
            </a:r>
            <a:endParaRPr lang="en-US" sz="3600">
              <a:effectLst>
                <a:outerShdw blurRad="38100" dist="38100" dir="2700000" algn="tl">
                  <a:srgbClr val="000000"/>
                </a:outerShdw>
              </a:effectLst>
              <a:latin typeface="Arial" charset="0"/>
            </a:endParaRPr>
          </a:p>
        </p:txBody>
      </p:sp>
      <p:sp>
        <p:nvSpPr>
          <p:cNvPr id="119815" name="Text Box 7"/>
          <p:cNvSpPr txBox="1">
            <a:spLocks noChangeArrowheads="1"/>
          </p:cNvSpPr>
          <p:nvPr/>
        </p:nvSpPr>
        <p:spPr bwMode="auto">
          <a:xfrm>
            <a:off x="1981200" y="4572000"/>
            <a:ext cx="1751013" cy="396875"/>
          </a:xfrm>
          <a:prstGeom prst="rect">
            <a:avLst/>
          </a:prstGeom>
          <a:noFill/>
          <a:ln w="9525">
            <a:noFill/>
            <a:miter lim="800000"/>
            <a:headEnd/>
            <a:tailEnd/>
          </a:ln>
          <a:effectLst/>
        </p:spPr>
        <p:txBody>
          <a:bodyPr wrap="none">
            <a:spAutoFit/>
          </a:bodyPr>
          <a:lstStyle/>
          <a:p>
            <a:r>
              <a:rPr lang="en-US" sz="2000" b="1">
                <a:solidFill>
                  <a:srgbClr val="FFEA18"/>
                </a:solidFill>
                <a:effectLst>
                  <a:outerShdw blurRad="38100" dist="38100" dir="2700000" algn="tl">
                    <a:srgbClr val="000000"/>
                  </a:outerShdw>
                </a:effectLst>
                <a:latin typeface="Helvetica" charset="0"/>
              </a:rPr>
              <a:t>Nature Video</a:t>
            </a:r>
            <a:endParaRPr lang="en-US" sz="2400">
              <a:latin typeface="Times" charset="0"/>
            </a:endParaRPr>
          </a:p>
        </p:txBody>
      </p:sp>
      <p:sp>
        <p:nvSpPr>
          <p:cNvPr id="119816" name="Text Box 8"/>
          <p:cNvSpPr txBox="1">
            <a:spLocks noChangeArrowheads="1"/>
          </p:cNvSpPr>
          <p:nvPr/>
        </p:nvSpPr>
        <p:spPr bwMode="auto">
          <a:xfrm>
            <a:off x="5243513" y="4572000"/>
            <a:ext cx="1935162" cy="396875"/>
          </a:xfrm>
          <a:prstGeom prst="rect">
            <a:avLst/>
          </a:prstGeom>
          <a:noFill/>
          <a:ln w="9525">
            <a:noFill/>
            <a:miter lim="800000"/>
            <a:headEnd/>
            <a:tailEnd/>
          </a:ln>
          <a:effectLst/>
        </p:spPr>
        <p:txBody>
          <a:bodyPr wrap="none">
            <a:spAutoFit/>
          </a:bodyPr>
          <a:lstStyle/>
          <a:p>
            <a:r>
              <a:rPr lang="en-US" sz="2000" b="1">
                <a:solidFill>
                  <a:srgbClr val="FFEA18"/>
                </a:solidFill>
                <a:effectLst>
                  <a:outerShdw blurRad="38100" dist="38100" dir="2700000" algn="tl">
                    <a:srgbClr val="000000"/>
                  </a:outerShdw>
                </a:effectLst>
                <a:latin typeface="Helvetica" charset="0"/>
              </a:rPr>
              <a:t>Cocaine Video</a:t>
            </a:r>
            <a:endParaRPr lang="en-US" sz="2400">
              <a:latin typeface="Times" charset="0"/>
            </a:endParaRPr>
          </a:p>
        </p:txBody>
      </p:sp>
      <p:sp>
        <p:nvSpPr>
          <p:cNvPr id="119817" name="Text Box 9"/>
          <p:cNvSpPr txBox="1">
            <a:spLocks noChangeArrowheads="1"/>
          </p:cNvSpPr>
          <p:nvPr/>
        </p:nvSpPr>
        <p:spPr bwMode="auto">
          <a:xfrm>
            <a:off x="885825" y="2128838"/>
            <a:ext cx="1355725" cy="304800"/>
          </a:xfrm>
          <a:prstGeom prst="rect">
            <a:avLst/>
          </a:prstGeom>
          <a:noFill/>
          <a:ln w="9525">
            <a:noFill/>
            <a:miter lim="800000"/>
            <a:headEnd/>
            <a:tailEnd/>
          </a:ln>
          <a:effectLst/>
        </p:spPr>
        <p:txBody>
          <a:bodyPr wrap="none">
            <a:spAutoFit/>
          </a:bodyPr>
          <a:lstStyle/>
          <a:p>
            <a:r>
              <a:rPr lang="en-US" sz="1400" b="1">
                <a:solidFill>
                  <a:schemeClr val="bg1"/>
                </a:solidFill>
                <a:effectLst>
                  <a:outerShdw blurRad="38100" dist="38100" dir="2700000" algn="tl">
                    <a:srgbClr val="000000"/>
                  </a:outerShdw>
                </a:effectLst>
                <a:latin typeface="Helvetica" charset="0"/>
              </a:rPr>
              <a:t>Front of Brain</a:t>
            </a:r>
            <a:endParaRPr lang="en-US" sz="1400">
              <a:solidFill>
                <a:schemeClr val="bg1"/>
              </a:solidFill>
              <a:latin typeface="Times" charset="0"/>
            </a:endParaRPr>
          </a:p>
        </p:txBody>
      </p:sp>
      <p:sp>
        <p:nvSpPr>
          <p:cNvPr id="119818" name="Text Box 10"/>
          <p:cNvSpPr txBox="1">
            <a:spLocks noChangeArrowheads="1"/>
          </p:cNvSpPr>
          <p:nvPr/>
        </p:nvSpPr>
        <p:spPr bwMode="auto">
          <a:xfrm>
            <a:off x="852488" y="4114800"/>
            <a:ext cx="1327150" cy="304800"/>
          </a:xfrm>
          <a:prstGeom prst="rect">
            <a:avLst/>
          </a:prstGeom>
          <a:noFill/>
          <a:ln w="9525">
            <a:noFill/>
            <a:miter lim="800000"/>
            <a:headEnd/>
            <a:tailEnd/>
          </a:ln>
          <a:effectLst/>
        </p:spPr>
        <p:txBody>
          <a:bodyPr wrap="none">
            <a:spAutoFit/>
          </a:bodyPr>
          <a:lstStyle/>
          <a:p>
            <a:r>
              <a:rPr lang="en-US" sz="1400" b="1">
                <a:solidFill>
                  <a:schemeClr val="bg1"/>
                </a:solidFill>
                <a:effectLst>
                  <a:outerShdw blurRad="38100" dist="38100" dir="2700000" algn="tl">
                    <a:srgbClr val="000000"/>
                  </a:outerShdw>
                </a:effectLst>
                <a:latin typeface="Helvetica" charset="0"/>
              </a:rPr>
              <a:t>Back of Brain</a:t>
            </a:r>
            <a:endParaRPr lang="en-US" sz="1400">
              <a:solidFill>
                <a:schemeClr val="bg1"/>
              </a:solidFill>
              <a:latin typeface="Times" charset="0"/>
            </a:endParaRPr>
          </a:p>
        </p:txBody>
      </p:sp>
      <p:sp>
        <p:nvSpPr>
          <p:cNvPr id="119819" name="Text Box 11"/>
          <p:cNvSpPr txBox="1">
            <a:spLocks noChangeArrowheads="1"/>
          </p:cNvSpPr>
          <p:nvPr/>
        </p:nvSpPr>
        <p:spPr bwMode="auto">
          <a:xfrm>
            <a:off x="3657600" y="1676400"/>
            <a:ext cx="1276350" cy="641350"/>
          </a:xfrm>
          <a:prstGeom prst="rect">
            <a:avLst/>
          </a:prstGeom>
          <a:noFill/>
          <a:ln w="9525">
            <a:noFill/>
            <a:miter lim="800000"/>
            <a:headEnd/>
            <a:tailEnd/>
          </a:ln>
          <a:effectLst/>
        </p:spPr>
        <p:txBody>
          <a:bodyPr wrap="none">
            <a:spAutoFit/>
          </a:bodyPr>
          <a:lstStyle/>
          <a:p>
            <a:r>
              <a:rPr lang="en-US" b="1">
                <a:solidFill>
                  <a:srgbClr val="FFEA18"/>
                </a:solidFill>
                <a:effectLst>
                  <a:outerShdw blurRad="38100" dist="38100" dir="2700000" algn="tl">
                    <a:srgbClr val="000000"/>
                  </a:outerShdw>
                </a:effectLst>
                <a:latin typeface="Helvetica" charset="0"/>
              </a:rPr>
              <a:t>Amygdala</a:t>
            </a:r>
            <a:br>
              <a:rPr lang="en-US" b="1">
                <a:solidFill>
                  <a:srgbClr val="FFEA18"/>
                </a:solidFill>
                <a:effectLst>
                  <a:outerShdw blurRad="38100" dist="38100" dir="2700000" algn="tl">
                    <a:srgbClr val="000000"/>
                  </a:outerShdw>
                </a:effectLst>
                <a:latin typeface="Helvetica" charset="0"/>
              </a:rPr>
            </a:br>
            <a:r>
              <a:rPr lang="en-US" b="1">
                <a:solidFill>
                  <a:srgbClr val="FFEA18"/>
                </a:solidFill>
                <a:effectLst>
                  <a:outerShdw blurRad="38100" dist="38100" dir="2700000" algn="tl">
                    <a:srgbClr val="000000"/>
                  </a:outerShdw>
                </a:effectLst>
                <a:latin typeface="Helvetica" charset="0"/>
              </a:rPr>
              <a:t>not lit up</a:t>
            </a:r>
            <a:endParaRPr lang="en-US" sz="2400">
              <a:latin typeface="Times" charset="0"/>
            </a:endParaRPr>
          </a:p>
        </p:txBody>
      </p:sp>
      <p:sp>
        <p:nvSpPr>
          <p:cNvPr id="119820" name="Text Box 12"/>
          <p:cNvSpPr txBox="1">
            <a:spLocks noChangeArrowheads="1"/>
          </p:cNvSpPr>
          <p:nvPr/>
        </p:nvSpPr>
        <p:spPr bwMode="auto">
          <a:xfrm>
            <a:off x="7162800" y="1752600"/>
            <a:ext cx="1276350" cy="641350"/>
          </a:xfrm>
          <a:prstGeom prst="rect">
            <a:avLst/>
          </a:prstGeom>
          <a:noFill/>
          <a:ln w="9525">
            <a:noFill/>
            <a:miter lim="800000"/>
            <a:headEnd/>
            <a:tailEnd/>
          </a:ln>
          <a:effectLst/>
        </p:spPr>
        <p:txBody>
          <a:bodyPr wrap="none">
            <a:spAutoFit/>
          </a:bodyPr>
          <a:lstStyle/>
          <a:p>
            <a:r>
              <a:rPr lang="en-US" b="1">
                <a:solidFill>
                  <a:srgbClr val="FFEA18"/>
                </a:solidFill>
                <a:effectLst>
                  <a:outerShdw blurRad="38100" dist="38100" dir="2700000" algn="tl">
                    <a:srgbClr val="000000"/>
                  </a:outerShdw>
                </a:effectLst>
                <a:latin typeface="Helvetica" charset="0"/>
              </a:rPr>
              <a:t>Amygdala</a:t>
            </a:r>
            <a:br>
              <a:rPr lang="en-US" b="1">
                <a:solidFill>
                  <a:srgbClr val="FFEA18"/>
                </a:solidFill>
                <a:effectLst>
                  <a:outerShdw blurRad="38100" dist="38100" dir="2700000" algn="tl">
                    <a:srgbClr val="000000"/>
                  </a:outerShdw>
                </a:effectLst>
                <a:latin typeface="Helvetica" charset="0"/>
              </a:rPr>
            </a:br>
            <a:r>
              <a:rPr lang="en-US" b="1">
                <a:solidFill>
                  <a:srgbClr val="FFEA18"/>
                </a:solidFill>
                <a:effectLst>
                  <a:outerShdw blurRad="38100" dist="38100" dir="2700000" algn="tl">
                    <a:srgbClr val="000000"/>
                  </a:outerShdw>
                </a:effectLst>
                <a:latin typeface="Helvetica" charset="0"/>
              </a:rPr>
              <a:t>activated</a:t>
            </a:r>
            <a:endParaRPr lang="en-US" sz="2400">
              <a:latin typeface="Times" charset="0"/>
            </a:endParaRPr>
          </a:p>
        </p:txBody>
      </p:sp>
      <p:sp>
        <p:nvSpPr>
          <p:cNvPr id="119821" name="Oval 13"/>
          <p:cNvSpPr>
            <a:spLocks noChangeArrowheads="1"/>
          </p:cNvSpPr>
          <p:nvPr/>
        </p:nvSpPr>
        <p:spPr bwMode="auto">
          <a:xfrm>
            <a:off x="6149975" y="3135313"/>
            <a:ext cx="304800" cy="304800"/>
          </a:xfrm>
          <a:prstGeom prst="ellipse">
            <a:avLst/>
          </a:prstGeom>
          <a:noFill/>
          <a:ln w="19050">
            <a:solidFill>
              <a:srgbClr val="FFEA18"/>
            </a:solidFill>
            <a:round/>
            <a:headEnd/>
            <a:tailEnd/>
          </a:ln>
          <a:effectLst/>
        </p:spPr>
        <p:txBody>
          <a:bodyPr wrap="none" anchor="ctr"/>
          <a:lstStyle/>
          <a:p>
            <a:endParaRPr lang="en-US"/>
          </a:p>
        </p:txBody>
      </p:sp>
      <p:sp>
        <p:nvSpPr>
          <p:cNvPr id="119822" name="Oval 14"/>
          <p:cNvSpPr>
            <a:spLocks noChangeArrowheads="1"/>
          </p:cNvSpPr>
          <p:nvPr/>
        </p:nvSpPr>
        <p:spPr bwMode="auto">
          <a:xfrm>
            <a:off x="2860675" y="3124200"/>
            <a:ext cx="304800" cy="304800"/>
          </a:xfrm>
          <a:prstGeom prst="ellipse">
            <a:avLst/>
          </a:prstGeom>
          <a:noFill/>
          <a:ln w="19050">
            <a:solidFill>
              <a:srgbClr val="FFEA18"/>
            </a:solidFill>
            <a:round/>
            <a:headEnd/>
            <a:tailEnd/>
          </a:ln>
          <a:effectLst/>
        </p:spPr>
        <p:txBody>
          <a:bodyPr wrap="none" anchor="ctr"/>
          <a:lstStyle/>
          <a:p>
            <a:endParaRPr lang="en-US"/>
          </a:p>
        </p:txBody>
      </p:sp>
      <p:sp>
        <p:nvSpPr>
          <p:cNvPr id="119823" name="Line 15"/>
          <p:cNvSpPr>
            <a:spLocks noChangeShapeType="1"/>
          </p:cNvSpPr>
          <p:nvPr/>
        </p:nvSpPr>
        <p:spPr bwMode="auto">
          <a:xfrm flipV="1">
            <a:off x="3094038" y="2290763"/>
            <a:ext cx="650875" cy="846137"/>
          </a:xfrm>
          <a:prstGeom prst="line">
            <a:avLst/>
          </a:prstGeom>
          <a:noFill/>
          <a:ln w="19050">
            <a:solidFill>
              <a:srgbClr val="FFEA18"/>
            </a:solidFill>
            <a:round/>
            <a:headEnd/>
            <a:tailEnd/>
          </a:ln>
          <a:effectLst/>
        </p:spPr>
        <p:txBody>
          <a:bodyPr wrap="none" anchor="ctr"/>
          <a:lstStyle/>
          <a:p>
            <a:endParaRPr lang="en-US"/>
          </a:p>
        </p:txBody>
      </p:sp>
      <p:sp>
        <p:nvSpPr>
          <p:cNvPr id="119824" name="Line 16"/>
          <p:cNvSpPr>
            <a:spLocks noChangeShapeType="1"/>
          </p:cNvSpPr>
          <p:nvPr/>
        </p:nvSpPr>
        <p:spPr bwMode="auto">
          <a:xfrm flipV="1">
            <a:off x="6415088" y="2333625"/>
            <a:ext cx="771525" cy="836613"/>
          </a:xfrm>
          <a:prstGeom prst="line">
            <a:avLst/>
          </a:prstGeom>
          <a:noFill/>
          <a:ln w="19050">
            <a:solidFill>
              <a:srgbClr val="FFEA18"/>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ChangeArrowheads="1"/>
          </p:cNvSpPr>
          <p:nvPr/>
        </p:nvSpPr>
        <p:spPr bwMode="auto">
          <a:xfrm>
            <a:off x="1066800" y="0"/>
            <a:ext cx="7239000" cy="6253163"/>
          </a:xfrm>
          <a:prstGeom prst="rect">
            <a:avLst/>
          </a:prstGeom>
          <a:noFill/>
          <a:ln w="9525">
            <a:noFill/>
            <a:miter lim="800000"/>
            <a:headEnd/>
            <a:tailEnd/>
          </a:ln>
          <a:effectLst/>
        </p:spPr>
        <p:txBody>
          <a:bodyPr>
            <a:spAutoFit/>
          </a:bodyPr>
          <a:lstStyle/>
          <a:p>
            <a:pPr lvl="2" algn="l"/>
            <a:r>
              <a:rPr lang="en-US" sz="4000">
                <a:solidFill>
                  <a:srgbClr val="FF0066"/>
                </a:solidFill>
                <a:effectLst>
                  <a:outerShdw blurRad="38100" dist="38100" dir="2700000" algn="tl">
                    <a:srgbClr val="000000"/>
                  </a:outerShdw>
                </a:effectLst>
                <a:latin typeface="Sylfaen" pitchFamily="18" charset="0"/>
              </a:rPr>
              <a:t>Craving incubates with the passage of time </a:t>
            </a:r>
            <a:r>
              <a:rPr lang="en-US">
                <a:effectLst>
                  <a:outerShdw blurRad="38100" dist="38100" dir="2700000" algn="tl">
                    <a:srgbClr val="000000"/>
                  </a:outerShdw>
                </a:effectLst>
                <a:latin typeface="Sylfaen" pitchFamily="18" charset="0"/>
              </a:rPr>
              <a:t>(Eliot L Gardner PhD, NIDA</a:t>
            </a:r>
            <a:r>
              <a:rPr lang="en-US">
                <a:effectLst>
                  <a:outerShdw blurRad="38100" dist="38100" dir="2700000" algn="tl">
                    <a:srgbClr val="000000"/>
                  </a:outerShdw>
                </a:effectLst>
              </a:rPr>
              <a:t>)</a:t>
            </a:r>
            <a:endParaRPr lang="en-US" sz="4000">
              <a:solidFill>
                <a:srgbClr val="FF0066"/>
              </a:solidFill>
              <a:effectLst>
                <a:outerShdw blurRad="38100" dist="38100" dir="2700000" algn="tl">
                  <a:srgbClr val="000000"/>
                </a:outerShdw>
              </a:effectLst>
            </a:endParaRPr>
          </a:p>
          <a:p>
            <a:pPr lvl="2" algn="l"/>
            <a:endParaRPr lang="en-US" sz="4000">
              <a:solidFill>
                <a:srgbClr val="FF0066"/>
              </a:solidFill>
              <a:effectLst>
                <a:outerShdw blurRad="38100" dist="38100" dir="2700000" algn="tl">
                  <a:srgbClr val="000000"/>
                </a:outerShdw>
              </a:effectLst>
            </a:endParaRPr>
          </a:p>
          <a:p>
            <a:pPr lvl="3" algn="l"/>
            <a:r>
              <a:rPr lang="en-US" sz="2800">
                <a:effectLst>
                  <a:outerShdw blurRad="38100" dist="38100" dir="2700000" algn="tl">
                    <a:srgbClr val="000000"/>
                  </a:outerShdw>
                </a:effectLst>
                <a:latin typeface="Sylfaen" pitchFamily="18" charset="0"/>
              </a:rPr>
              <a:t>It is easy to let up on the spiritual program of action and </a:t>
            </a:r>
            <a:r>
              <a:rPr lang="en-US" sz="2800">
                <a:solidFill>
                  <a:srgbClr val="FF0066"/>
                </a:solidFill>
                <a:effectLst>
                  <a:outerShdw blurRad="38100" dist="38100" dir="2700000" algn="tl">
                    <a:srgbClr val="000000"/>
                  </a:outerShdw>
                </a:effectLst>
                <a:latin typeface="Sylfaen" pitchFamily="18" charset="0"/>
              </a:rPr>
              <a:t>rest on our laurels.</a:t>
            </a:r>
            <a:r>
              <a:rPr lang="en-US" sz="2800">
                <a:effectLst>
                  <a:outerShdw blurRad="38100" dist="38100" dir="2700000" algn="tl">
                    <a:srgbClr val="000000"/>
                  </a:outerShdw>
                </a:effectLst>
                <a:latin typeface="Sylfaen" pitchFamily="18" charset="0"/>
              </a:rPr>
              <a:t> We are headed for trouble if we do, for alcohol is a subtle foe. We are not cured of alcoholism. What we really have is a daily reprieve contingent on the maintenance of our spiritual condition. </a:t>
            </a:r>
            <a:r>
              <a:rPr lang="en-US" sz="2800">
                <a:solidFill>
                  <a:schemeClr val="tx2"/>
                </a:solidFill>
                <a:effectLst>
                  <a:outerShdw blurRad="38100" dist="38100" dir="2700000" algn="tl">
                    <a:srgbClr val="000000"/>
                  </a:outerShdw>
                </a:effectLst>
                <a:latin typeface="Sylfaen" pitchFamily="18" charset="0"/>
              </a:rPr>
              <a:t>(AA; p.85)</a:t>
            </a:r>
            <a:endParaRPr lang="en-US" sz="2800">
              <a:solidFill>
                <a:srgbClr val="FF0066"/>
              </a:solidFill>
              <a:effectLst>
                <a:outerShdw blurRad="38100" dist="38100" dir="2700000" algn="tl">
                  <a:srgbClr val="000000"/>
                </a:outerShdw>
              </a:effectLst>
              <a:latin typeface="Sylfaen" pitchFamily="18" charset="0"/>
            </a:endParaRPr>
          </a:p>
          <a:p>
            <a:pPr lvl="3" algn="l" eaLnBrk="1" hangingPunct="1">
              <a:spcBef>
                <a:spcPct val="50000"/>
              </a:spcBef>
              <a:buFontTx/>
              <a:buChar char="–"/>
            </a:pPr>
            <a:endParaRPr lang="en-US" sz="2800">
              <a:solidFill>
                <a:srgbClr val="FF0066"/>
              </a:solidFill>
              <a:effectLst>
                <a:outerShdw blurRad="38100" dist="38100" dir="2700000" algn="tl">
                  <a:srgbClr val="000000"/>
                </a:outerShdw>
              </a:effectLst>
              <a:latin typeface="Sylfae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ctrTitle"/>
          </p:nvPr>
        </p:nvSpPr>
        <p:spPr/>
        <p:txBody>
          <a:bodyPr/>
          <a:lstStyle/>
          <a:p>
            <a:r>
              <a:rPr lang="en-US">
                <a:latin typeface="Sylfaen" pitchFamily="18" charset="0"/>
              </a:rPr>
              <a:t>Brain disease with a Spiritual solution</a:t>
            </a:r>
          </a:p>
        </p:txBody>
      </p:sp>
      <p:sp>
        <p:nvSpPr>
          <p:cNvPr id="133125" name="Rectangle 5"/>
          <p:cNvSpPr>
            <a:spLocks noGrp="1" noChangeArrowheads="1"/>
          </p:cNvSpPr>
          <p:nvPr>
            <p:ph type="subTitle" idx="1"/>
          </p:nvPr>
        </p:nvSpPr>
        <p:spPr/>
        <p:txBody>
          <a:bodyPr/>
          <a:lstStyle/>
          <a:p>
            <a:pPr algn="l"/>
            <a:r>
              <a:rPr lang="en-US">
                <a:latin typeface="Sylfaen" pitchFamily="18" charset="0"/>
              </a:rPr>
              <a:t>Having had a spiritual awakening as</a:t>
            </a:r>
          </a:p>
          <a:p>
            <a:pPr algn="l"/>
            <a:r>
              <a:rPr lang="en-US" b="1">
                <a:solidFill>
                  <a:schemeClr val="accent2"/>
                </a:solidFill>
                <a:latin typeface="Sylfaen" pitchFamily="18" charset="0"/>
              </a:rPr>
              <a:t>the </a:t>
            </a:r>
            <a:r>
              <a:rPr lang="en-US" b="1">
                <a:latin typeface="Sylfaen" pitchFamily="18" charset="0"/>
              </a:rPr>
              <a:t>result of these steps…. </a:t>
            </a:r>
            <a:r>
              <a:rPr lang="en-US" sz="2000" b="1">
                <a:latin typeface="Sylfaen" pitchFamily="18" charset="0"/>
              </a:rPr>
              <a:t>(StepXXII)</a:t>
            </a:r>
            <a:endParaRPr lang="en-US" b="1">
              <a:solidFill>
                <a:schemeClr val="accent2"/>
              </a:solidFill>
              <a:latin typeface="Sylfae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nchorCtr="1"/>
          <a:lstStyle/>
          <a:p>
            <a:pPr algn="l" eaLnBrk="1" hangingPunct="1"/>
            <a:r>
              <a:rPr lang="en-US" sz="4400">
                <a:solidFill>
                  <a:schemeClr val="tx2"/>
                </a:solidFill>
                <a:effectLst>
                  <a:outerShdw blurRad="38100" dist="38100" dir="2700000" algn="tl">
                    <a:srgbClr val="000000"/>
                  </a:outerShdw>
                </a:effectLst>
                <a:latin typeface="Tahoma" charset="0"/>
              </a:rPr>
              <a:t>Spiritual Remedy</a:t>
            </a:r>
            <a:br>
              <a:rPr lang="en-US" sz="4400">
                <a:solidFill>
                  <a:schemeClr val="tx2"/>
                </a:solidFill>
                <a:effectLst>
                  <a:outerShdw blurRad="38100" dist="38100" dir="2700000" algn="tl">
                    <a:srgbClr val="000000"/>
                  </a:outerShdw>
                </a:effectLst>
                <a:latin typeface="Tahoma" charset="0"/>
              </a:rPr>
            </a:br>
            <a:r>
              <a:rPr lang="en-US" sz="2000">
                <a:solidFill>
                  <a:schemeClr val="tx2"/>
                </a:solidFill>
                <a:effectLst>
                  <a:outerShdw blurRad="38100" dist="38100" dir="2700000" algn="tl">
                    <a:srgbClr val="000000"/>
                  </a:outerShdw>
                </a:effectLst>
                <a:latin typeface="Tahoma" charset="0"/>
              </a:rPr>
              <a:t>(</a:t>
            </a:r>
            <a:r>
              <a:rPr lang="en-US" i="1">
                <a:solidFill>
                  <a:schemeClr val="tx2"/>
                </a:solidFill>
                <a:effectLst>
                  <a:outerShdw blurRad="38100" dist="38100" dir="2700000" algn="tl">
                    <a:srgbClr val="000000"/>
                  </a:outerShdw>
                </a:effectLst>
                <a:latin typeface="Tahoma" charset="0"/>
              </a:rPr>
              <a:t>AA;</a:t>
            </a:r>
            <a:r>
              <a:rPr lang="en-US">
                <a:solidFill>
                  <a:schemeClr val="tx2"/>
                </a:solidFill>
                <a:effectLst>
                  <a:outerShdw blurRad="38100" dist="38100" dir="2700000" algn="tl">
                    <a:srgbClr val="000000"/>
                  </a:outerShdw>
                </a:effectLst>
                <a:latin typeface="Tahoma" charset="0"/>
              </a:rPr>
              <a:t> p. 39)</a:t>
            </a:r>
            <a:endParaRPr lang="en-US" i="1">
              <a:solidFill>
                <a:schemeClr val="tx2"/>
              </a:solidFill>
              <a:effectLst>
                <a:outerShdw blurRad="38100" dist="38100" dir="2700000" algn="tl">
                  <a:srgbClr val="000000"/>
                </a:outerShdw>
              </a:effectLst>
              <a:latin typeface="Tahoma" charset="0"/>
            </a:endParaRPr>
          </a:p>
        </p:txBody>
      </p:sp>
      <p:sp>
        <p:nvSpPr>
          <p:cNvPr id="124933" name="Rectangle 5"/>
          <p:cNvSpPr>
            <a:spLocks noChangeArrowheads="1"/>
          </p:cNvSpPr>
          <p:nvPr/>
        </p:nvSpPr>
        <p:spPr bwMode="auto">
          <a:xfrm>
            <a:off x="457200" y="1600200"/>
            <a:ext cx="8229600" cy="4495800"/>
          </a:xfrm>
          <a:prstGeom prst="rect">
            <a:avLst/>
          </a:prstGeom>
          <a:noFill/>
          <a:ln w="9525">
            <a:noFill/>
            <a:miter lim="800000"/>
            <a:headEnd/>
            <a:tailEnd/>
          </a:ln>
          <a:effectLst/>
        </p:spPr>
        <p:txBody>
          <a:bodyPr/>
          <a:lstStyle/>
          <a:p>
            <a:pPr marL="342900" indent="-342900" algn="l" eaLnBrk="1" hangingPunct="1">
              <a:lnSpc>
                <a:spcPct val="90000"/>
              </a:lnSpc>
              <a:spcBef>
                <a:spcPct val="20000"/>
              </a:spcBef>
              <a:buClr>
                <a:schemeClr val="hlink"/>
              </a:buClr>
              <a:buSzPct val="120000"/>
              <a:buFontTx/>
              <a:buChar char="•"/>
            </a:pPr>
            <a:r>
              <a:rPr lang="en-US" sz="2800">
                <a:effectLst>
                  <a:outerShdw blurRad="38100" dist="38100" dir="2700000" algn="tl">
                    <a:srgbClr val="000000"/>
                  </a:outerShdw>
                </a:effectLst>
                <a:latin typeface="Tahoma" charset="0"/>
              </a:rPr>
              <a:t>To be doomed to an alcoholic death or live on a spiritual basis are not always easy alternatives to face</a:t>
            </a:r>
            <a:r>
              <a:rPr lang="en-US">
                <a:effectLst>
                  <a:outerShdw blurRad="38100" dist="38100" dir="2700000" algn="tl">
                    <a:srgbClr val="000000"/>
                  </a:outerShdw>
                </a:effectLst>
                <a:latin typeface="Tahoma" charset="0"/>
              </a:rPr>
              <a:t>. </a:t>
            </a:r>
            <a:r>
              <a:rPr lang="en-US" sz="1600">
                <a:effectLst>
                  <a:outerShdw blurRad="38100" dist="38100" dir="2700000" algn="tl">
                    <a:srgbClr val="000000"/>
                  </a:outerShdw>
                </a:effectLst>
                <a:latin typeface="Tahoma" charset="0"/>
              </a:rPr>
              <a:t>(AA; We Agnostics)</a:t>
            </a:r>
            <a:r>
              <a:rPr lang="en-US" sz="2800">
                <a:effectLst>
                  <a:outerShdw blurRad="38100" dist="38100" dir="2700000" algn="tl">
                    <a:srgbClr val="000000"/>
                  </a:outerShdw>
                </a:effectLst>
                <a:latin typeface="Tahoma" charset="0"/>
              </a:rPr>
              <a:t> </a:t>
            </a:r>
          </a:p>
          <a:p>
            <a:pPr marL="342900" indent="-342900" algn="l" eaLnBrk="1" hangingPunct="1">
              <a:lnSpc>
                <a:spcPct val="90000"/>
              </a:lnSpc>
              <a:spcBef>
                <a:spcPct val="20000"/>
              </a:spcBef>
              <a:buClr>
                <a:schemeClr val="hlink"/>
              </a:buClr>
              <a:buSzPct val="120000"/>
              <a:buFontTx/>
              <a:buChar char="•"/>
            </a:pPr>
            <a:r>
              <a:rPr lang="en-US" sz="2800">
                <a:effectLst>
                  <a:outerShdw blurRad="38100" dist="38100" dir="2700000" algn="tl">
                    <a:srgbClr val="000000"/>
                  </a:outerShdw>
                </a:effectLst>
                <a:latin typeface="Tahoma" charset="0"/>
              </a:rPr>
              <a:t>But after a while we have to face the fact that we must find a spiritual basis of life- or else. </a:t>
            </a:r>
            <a:r>
              <a:rPr lang="en-US" i="1">
                <a:effectLst>
                  <a:outerShdw blurRad="38100" dist="38100" dir="2700000" algn="tl">
                    <a:srgbClr val="000000"/>
                  </a:outerShdw>
                </a:effectLst>
                <a:latin typeface="Tahoma" charset="0"/>
              </a:rPr>
              <a:t>(AA; </a:t>
            </a:r>
            <a:r>
              <a:rPr lang="en-US">
                <a:effectLst>
                  <a:outerShdw blurRad="38100" dist="38100" dir="2700000" algn="tl">
                    <a:srgbClr val="000000"/>
                  </a:outerShdw>
                </a:effectLst>
                <a:latin typeface="Tahoma" charset="0"/>
              </a:rPr>
              <a:t>We Agnostics</a:t>
            </a:r>
            <a:r>
              <a:rPr lang="en-US" i="1">
                <a:effectLst>
                  <a:outerShdw blurRad="38100" dist="38100" dir="2700000" algn="tl">
                    <a:srgbClr val="000000"/>
                  </a:outerShdw>
                </a:effectLst>
                <a:latin typeface="Tahoma" charset="0"/>
              </a:rPr>
              <a:t>)</a:t>
            </a:r>
            <a:endParaRPr lang="en-US" sz="2800">
              <a:effectLst>
                <a:outerShdw blurRad="38100" dist="38100" dir="2700000" algn="tl">
                  <a:srgbClr val="000000"/>
                </a:outerShdw>
              </a:effectLst>
              <a:latin typeface="Tahoma" charset="0"/>
            </a:endParaRPr>
          </a:p>
          <a:p>
            <a:pPr marL="342900" indent="-342900" algn="l" eaLnBrk="1" hangingPunct="1">
              <a:lnSpc>
                <a:spcPct val="90000"/>
              </a:lnSpc>
              <a:spcBef>
                <a:spcPct val="20000"/>
              </a:spcBef>
              <a:buClr>
                <a:schemeClr val="hlink"/>
              </a:buClr>
              <a:buSzPct val="120000"/>
              <a:buFontTx/>
              <a:buChar char="•"/>
            </a:pPr>
            <a:r>
              <a:rPr lang="en-US" sz="2800">
                <a:effectLst>
                  <a:outerShdw blurRad="38100" dist="38100" dir="2700000" algn="tl">
                    <a:srgbClr val="000000"/>
                  </a:outerShdw>
                </a:effectLst>
                <a:latin typeface="Tahoma" charset="0"/>
              </a:rPr>
              <a:t>For most cases, there is virtually no other solution </a:t>
            </a:r>
            <a:r>
              <a:rPr lang="en-US" sz="1400">
                <a:effectLst>
                  <a:outerShdw blurRad="38100" dist="38100" dir="2700000" algn="tl">
                    <a:srgbClr val="000000"/>
                  </a:outerShdw>
                </a:effectLst>
                <a:latin typeface="Tahoma" charset="0"/>
              </a:rPr>
              <a:t>(</a:t>
            </a:r>
            <a:r>
              <a:rPr lang="en-US" sz="1600" i="1">
                <a:effectLst>
                  <a:outerShdw blurRad="38100" dist="38100" dir="2700000" algn="tl">
                    <a:srgbClr val="000000"/>
                  </a:outerShdw>
                </a:effectLst>
                <a:latin typeface="Tahoma" charset="0"/>
              </a:rPr>
              <a:t>AA;</a:t>
            </a:r>
            <a:r>
              <a:rPr lang="en-US" sz="1600">
                <a:effectLst>
                  <a:outerShdw blurRad="38100" dist="38100" dir="2700000" algn="tl">
                    <a:srgbClr val="000000"/>
                  </a:outerShdw>
                </a:effectLst>
                <a:latin typeface="Tahoma" charset="0"/>
              </a:rPr>
              <a:t> p.43)</a:t>
            </a:r>
          </a:p>
          <a:p>
            <a:pPr marL="342900" indent="-342900" algn="l" eaLnBrk="1" hangingPunct="1">
              <a:lnSpc>
                <a:spcPct val="90000"/>
              </a:lnSpc>
              <a:spcBef>
                <a:spcPct val="20000"/>
              </a:spcBef>
              <a:buClr>
                <a:schemeClr val="hlink"/>
              </a:buClr>
              <a:buSzPct val="120000"/>
              <a:buFontTx/>
              <a:buChar char="•"/>
            </a:pPr>
            <a:r>
              <a:rPr lang="en-US" sz="2800">
                <a:effectLst>
                  <a:outerShdw blurRad="38100" dist="38100" dir="2700000" algn="tl">
                    <a:srgbClr val="000000"/>
                  </a:outerShdw>
                </a:effectLst>
                <a:latin typeface="Tahoma" charset="0"/>
              </a:rPr>
              <a:t>…unless this person can experience an entire psychic change there is little hope of his recovery.</a:t>
            </a:r>
            <a:r>
              <a:rPr lang="en-US" sz="1600">
                <a:effectLst>
                  <a:outerShdw blurRad="38100" dist="38100" dir="2700000" algn="tl">
                    <a:srgbClr val="000000"/>
                  </a:outerShdw>
                </a:effectLst>
                <a:latin typeface="Tahoma" charset="0"/>
              </a:rPr>
              <a:t>(</a:t>
            </a:r>
            <a:r>
              <a:rPr lang="en-US" sz="1600" i="1">
                <a:effectLst>
                  <a:outerShdw blurRad="38100" dist="38100" dir="2700000" algn="tl">
                    <a:srgbClr val="000000"/>
                  </a:outerShdw>
                </a:effectLst>
                <a:latin typeface="Tahoma" charset="0"/>
              </a:rPr>
              <a:t>AA;</a:t>
            </a:r>
            <a:r>
              <a:rPr lang="en-US" sz="1600">
                <a:effectLst>
                  <a:outerShdw blurRad="38100" dist="38100" dir="2700000" algn="tl">
                    <a:srgbClr val="000000"/>
                  </a:outerShdw>
                </a:effectLst>
                <a:latin typeface="Tahoma" charset="0"/>
              </a:rPr>
              <a:t> The Doctors Opinion)</a:t>
            </a:r>
            <a:endParaRPr lang="en-US" sz="2800">
              <a:effectLst>
                <a:outerShdw blurRad="38100" dist="38100" dir="2700000" algn="tl">
                  <a:srgbClr val="000000"/>
                </a:outerShdw>
              </a:effectLst>
              <a:latin typeface="Tahoma" charset="0"/>
            </a:endParaRPr>
          </a:p>
          <a:p>
            <a:pPr marL="1143000" lvl="2" indent="-228600" algn="l" eaLnBrk="1" hangingPunct="1">
              <a:lnSpc>
                <a:spcPct val="90000"/>
              </a:lnSpc>
              <a:spcBef>
                <a:spcPct val="20000"/>
              </a:spcBef>
              <a:buClr>
                <a:schemeClr val="hlink"/>
              </a:buClr>
              <a:buSzPct val="120000"/>
              <a:buFontTx/>
              <a:buChar char="•"/>
            </a:pPr>
            <a:endParaRPr lang="en-US" sz="2000">
              <a:effectLst>
                <a:outerShdw blurRad="38100" dist="38100" dir="2700000" algn="tl">
                  <a:srgbClr val="000000"/>
                </a:outerShdw>
              </a:effectLst>
              <a:latin typeface="Tahoma" charset="0"/>
            </a:endParaRPr>
          </a:p>
          <a:p>
            <a:pPr marL="342900" indent="-342900" algn="l" eaLnBrk="1" hangingPunct="1">
              <a:lnSpc>
                <a:spcPct val="90000"/>
              </a:lnSpc>
              <a:spcBef>
                <a:spcPct val="20000"/>
              </a:spcBef>
              <a:buClr>
                <a:schemeClr val="hlink"/>
              </a:buClr>
              <a:buSzPct val="120000"/>
              <a:buFontTx/>
              <a:buChar char="•"/>
            </a:pPr>
            <a:endParaRPr lang="en-US" sz="2800">
              <a:effectLst>
                <a:outerShdw blurRad="38100" dist="38100" dir="2700000" algn="tl">
                  <a:srgbClr val="000000"/>
                </a:outerShdw>
              </a:effectLst>
              <a:latin typeface="Tahoma"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nchorCtr="1"/>
          <a:lstStyle/>
          <a:p>
            <a:pPr algn="l" eaLnBrk="1" hangingPunct="1"/>
            <a:r>
              <a:rPr lang="en-US" sz="4400">
                <a:solidFill>
                  <a:schemeClr val="tx2"/>
                </a:solidFill>
                <a:effectLst>
                  <a:outerShdw blurRad="38100" dist="38100" dir="2700000" algn="tl">
                    <a:srgbClr val="000000"/>
                  </a:outerShdw>
                </a:effectLst>
                <a:latin typeface="Tahoma" charset="0"/>
              </a:rPr>
              <a:t>Spiritual Experience</a:t>
            </a:r>
          </a:p>
        </p:txBody>
      </p:sp>
      <p:sp>
        <p:nvSpPr>
          <p:cNvPr id="128005" name="Rectangle 5"/>
          <p:cNvSpPr>
            <a:spLocks noChangeArrowheads="1"/>
          </p:cNvSpPr>
          <p:nvPr/>
        </p:nvSpPr>
        <p:spPr bwMode="auto">
          <a:xfrm>
            <a:off x="457200" y="1600200"/>
            <a:ext cx="8229600" cy="4495800"/>
          </a:xfrm>
          <a:prstGeom prst="rect">
            <a:avLst/>
          </a:prstGeom>
          <a:noFill/>
          <a:ln w="9525">
            <a:noFill/>
            <a:miter lim="800000"/>
            <a:headEnd/>
            <a:tailEnd/>
          </a:ln>
          <a:effectLst/>
        </p:spPr>
        <p:txBody>
          <a:bodyPr/>
          <a:lstStyle/>
          <a:p>
            <a:pPr marL="342900" indent="-342900" algn="l" eaLnBrk="1" hangingPunct="1">
              <a:lnSpc>
                <a:spcPct val="80000"/>
              </a:lnSpc>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…relieved of his drink obsession by a sudden spiritual experience </a:t>
            </a:r>
            <a:r>
              <a:rPr lang="en-US">
                <a:effectLst>
                  <a:outerShdw blurRad="38100" dist="38100" dir="2700000" algn="tl">
                    <a:srgbClr val="000000"/>
                  </a:outerShdw>
                </a:effectLst>
                <a:latin typeface="Tahoma" charset="0"/>
              </a:rPr>
              <a:t>(</a:t>
            </a:r>
            <a:r>
              <a:rPr lang="en-US" i="1">
                <a:effectLst>
                  <a:outerShdw blurRad="38100" dist="38100" dir="2700000" algn="tl">
                    <a:srgbClr val="000000"/>
                  </a:outerShdw>
                </a:effectLst>
                <a:latin typeface="Tahoma" charset="0"/>
              </a:rPr>
              <a:t>AA; </a:t>
            </a:r>
            <a:r>
              <a:rPr lang="en-US">
                <a:effectLst>
                  <a:outerShdw blurRad="38100" dist="38100" dir="2700000" algn="tl">
                    <a:srgbClr val="000000"/>
                  </a:outerShdw>
                </a:effectLst>
                <a:latin typeface="Tahoma" charset="0"/>
              </a:rPr>
              <a:t>Forward to Second Edition)</a:t>
            </a:r>
          </a:p>
          <a:p>
            <a:pPr marL="342900" indent="-342900" algn="l" eaLnBrk="1" hangingPunct="1">
              <a:lnSpc>
                <a:spcPct val="80000"/>
              </a:lnSpc>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…vital spiritual experiences….in the nature of huge emotional displacements and rearrangements (Carl Jung)</a:t>
            </a:r>
            <a:r>
              <a:rPr lang="en-US" sz="2400" i="1">
                <a:effectLst>
                  <a:outerShdw blurRad="38100" dist="38100" dir="2700000" algn="tl">
                    <a:srgbClr val="000000"/>
                  </a:outerShdw>
                </a:effectLst>
                <a:latin typeface="Tahoma" charset="0"/>
              </a:rPr>
              <a:t>(</a:t>
            </a:r>
            <a:r>
              <a:rPr lang="en-US" i="1">
                <a:effectLst>
                  <a:outerShdw blurRad="38100" dist="38100" dir="2700000" algn="tl">
                    <a:srgbClr val="000000"/>
                  </a:outerShdw>
                </a:effectLst>
                <a:latin typeface="Tahoma" charset="0"/>
              </a:rPr>
              <a:t>AA; p. 27)</a:t>
            </a:r>
          </a:p>
          <a:p>
            <a:pPr marL="342900" indent="-342900" algn="l" eaLnBrk="1" hangingPunct="1">
              <a:lnSpc>
                <a:spcPct val="80000"/>
              </a:lnSpc>
              <a:spcBef>
                <a:spcPct val="20000"/>
              </a:spcBef>
              <a:buClr>
                <a:schemeClr val="hlink"/>
              </a:buClr>
              <a:buSzPct val="120000"/>
              <a:buFontTx/>
              <a:buChar char="•"/>
            </a:pPr>
            <a:r>
              <a:rPr lang="en-US" sz="2800">
                <a:effectLst>
                  <a:outerShdw blurRad="38100" dist="38100" dir="2700000" algn="tl">
                    <a:srgbClr val="000000"/>
                  </a:outerShdw>
                </a:effectLst>
                <a:latin typeface="Tahoma" charset="0"/>
              </a:rPr>
              <a:t>…he has undergone a profound alteration in his reaction to life</a:t>
            </a:r>
          </a:p>
          <a:p>
            <a:pPr marL="342900" indent="-342900" algn="l" eaLnBrk="1" hangingPunct="1">
              <a:lnSpc>
                <a:spcPct val="80000"/>
              </a:lnSpc>
              <a:spcBef>
                <a:spcPct val="20000"/>
              </a:spcBef>
              <a:buClr>
                <a:schemeClr val="hlink"/>
              </a:buClr>
              <a:buSzPct val="120000"/>
              <a:buFontTx/>
              <a:buChar char="•"/>
            </a:pPr>
            <a:r>
              <a:rPr lang="en-US" sz="2800">
                <a:effectLst>
                  <a:outerShdw blurRad="38100" dist="38100" dir="2700000" algn="tl">
                    <a:srgbClr val="000000"/>
                  </a:outerShdw>
                </a:effectLst>
                <a:latin typeface="Tahoma" charset="0"/>
              </a:rPr>
              <a:t>…tapped an unsuspected inner resource</a:t>
            </a:r>
          </a:p>
          <a:p>
            <a:pPr marL="342900" indent="-342900" algn="l" eaLnBrk="1" hangingPunct="1">
              <a:lnSpc>
                <a:spcPct val="80000"/>
              </a:lnSpc>
              <a:spcBef>
                <a:spcPct val="20000"/>
              </a:spcBef>
              <a:buClr>
                <a:schemeClr val="hlink"/>
              </a:buClr>
              <a:buSzPct val="120000"/>
              <a:buFontTx/>
              <a:buChar char="•"/>
            </a:pPr>
            <a:r>
              <a:rPr lang="en-US" sz="2800">
                <a:effectLst>
                  <a:outerShdw blurRad="38100" dist="38100" dir="2700000" algn="tl">
                    <a:srgbClr val="000000"/>
                  </a:outerShdw>
                </a:effectLst>
                <a:latin typeface="Tahoma" charset="0"/>
              </a:rPr>
              <a:t>…awareness of a power greater than ourselves is the essence of the spiritual experience</a:t>
            </a:r>
          </a:p>
          <a:p>
            <a:pPr marL="2057400" lvl="4" indent="-228600" algn="l" eaLnBrk="1" hangingPunct="1">
              <a:lnSpc>
                <a:spcPct val="80000"/>
              </a:lnSpc>
              <a:spcBef>
                <a:spcPct val="20000"/>
              </a:spcBef>
              <a:buClr>
                <a:schemeClr val="hlink"/>
              </a:buClr>
              <a:buSzPct val="80000"/>
              <a:buFont typeface="Wingdings" pitchFamily="2" charset="2"/>
              <a:buChar char="v"/>
            </a:pPr>
            <a:r>
              <a:rPr lang="en-US">
                <a:effectLst>
                  <a:outerShdw blurRad="38100" dist="38100" dir="2700000" algn="tl">
                    <a:srgbClr val="000000"/>
                  </a:outerShdw>
                </a:effectLst>
                <a:latin typeface="Tahoma" charset="0"/>
              </a:rPr>
              <a:t>(</a:t>
            </a:r>
            <a:r>
              <a:rPr lang="en-US" i="1">
                <a:effectLst>
                  <a:outerShdw blurRad="38100" dist="38100" dir="2700000" algn="tl">
                    <a:srgbClr val="000000"/>
                  </a:outerShdw>
                </a:effectLst>
                <a:latin typeface="Tahoma" charset="0"/>
              </a:rPr>
              <a:t>AA</a:t>
            </a:r>
            <a:r>
              <a:rPr lang="en-US">
                <a:effectLst>
                  <a:outerShdw blurRad="38100" dist="38100" dir="2700000" algn="tl">
                    <a:srgbClr val="000000"/>
                  </a:outerShdw>
                </a:effectLst>
                <a:latin typeface="Tahoma" charset="0"/>
              </a:rPr>
              <a:t>; Appendix II)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nchorCtr="1"/>
          <a:lstStyle/>
          <a:p>
            <a:pPr algn="l" eaLnBrk="1" hangingPunct="1"/>
            <a:r>
              <a:rPr lang="en-US" sz="4400">
                <a:solidFill>
                  <a:schemeClr val="tx2"/>
                </a:solidFill>
                <a:effectLst>
                  <a:outerShdw blurRad="38100" dist="38100" dir="2700000" algn="tl">
                    <a:srgbClr val="000000"/>
                  </a:outerShdw>
                </a:effectLst>
                <a:latin typeface="Tahoma" charset="0"/>
              </a:rPr>
              <a:t>Spiritual Experience (con’t)</a:t>
            </a:r>
          </a:p>
        </p:txBody>
      </p:sp>
      <p:sp>
        <p:nvSpPr>
          <p:cNvPr id="154629" name="Rectangle 5"/>
          <p:cNvSpPr>
            <a:spLocks noChangeArrowheads="1"/>
          </p:cNvSpPr>
          <p:nvPr/>
        </p:nvSpPr>
        <p:spPr bwMode="auto">
          <a:xfrm>
            <a:off x="457200" y="1600200"/>
            <a:ext cx="8229600" cy="44958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120000"/>
              <a:buFontTx/>
              <a:buChar char="•"/>
            </a:pPr>
            <a:r>
              <a:rPr lang="en-US" sz="2800">
                <a:effectLst>
                  <a:outerShdw blurRad="38100" dist="38100" dir="2700000" algn="tl">
                    <a:srgbClr val="000000"/>
                  </a:outerShdw>
                </a:effectLst>
                <a:latin typeface="Tahoma" charset="0"/>
              </a:rPr>
              <a:t>…we have had deep and effective spiritual experiences which have revolutionized our whole attitude toward life, toward our fellows and towards God’s universe</a:t>
            </a:r>
          </a:p>
          <a:p>
            <a:pPr marL="2057400" lvl="4" indent="-228600" algn="l" eaLnBrk="1" hangingPunct="1">
              <a:spcBef>
                <a:spcPct val="20000"/>
              </a:spcBef>
              <a:buClr>
                <a:schemeClr val="hlink"/>
              </a:buClr>
              <a:buSzPct val="80000"/>
              <a:buFont typeface="Wingdings" pitchFamily="2" charset="2"/>
              <a:buChar char="v"/>
            </a:pPr>
            <a:r>
              <a:rPr lang="en-US">
                <a:effectLst>
                  <a:outerShdw blurRad="38100" dist="38100" dir="2700000" algn="tl">
                    <a:srgbClr val="000000"/>
                  </a:outerShdw>
                </a:effectLst>
                <a:latin typeface="Tahoma" charset="0"/>
              </a:rPr>
              <a:t>(</a:t>
            </a:r>
            <a:r>
              <a:rPr lang="en-US" i="1">
                <a:effectLst>
                  <a:outerShdw blurRad="38100" dist="38100" dir="2700000" algn="tl">
                    <a:srgbClr val="000000"/>
                  </a:outerShdw>
                </a:effectLst>
                <a:latin typeface="Tahoma" charset="0"/>
              </a:rPr>
              <a:t>AA; p. 25, </a:t>
            </a:r>
            <a:r>
              <a:rPr lang="en-US">
                <a:effectLst>
                  <a:outerShdw blurRad="38100" dist="38100" dir="2700000" algn="tl">
                    <a:srgbClr val="000000"/>
                  </a:outerShdw>
                </a:effectLst>
                <a:latin typeface="Tahoma" charset="0"/>
              </a:rPr>
              <a:t>There is a Solution)</a:t>
            </a:r>
          </a:p>
          <a:p>
            <a:pPr marL="342900" indent="-342900" algn="l" eaLnBrk="1" hangingPunct="1">
              <a:spcBef>
                <a:spcPct val="20000"/>
              </a:spcBef>
              <a:buClr>
                <a:schemeClr val="hlink"/>
              </a:buClr>
              <a:buSzPct val="120000"/>
              <a:buFontTx/>
              <a:buChar char="•"/>
            </a:pPr>
            <a:r>
              <a:rPr lang="en-US" sz="2800">
                <a:effectLst>
                  <a:outerShdw blurRad="38100" dist="38100" dir="2700000" algn="tl">
                    <a:srgbClr val="000000"/>
                  </a:outerShdw>
                </a:effectLst>
                <a:latin typeface="Tahoma" charset="0"/>
              </a:rPr>
              <a:t>…but now we begin to have a spiritual experience….We feel we are on the Broad Highway, walking hand in hand with the Spirit of the Universe. </a:t>
            </a:r>
            <a:r>
              <a:rPr lang="en-US">
                <a:effectLst>
                  <a:outerShdw blurRad="38100" dist="38100" dir="2700000" algn="tl">
                    <a:srgbClr val="000000"/>
                  </a:outerShdw>
                </a:effectLst>
                <a:latin typeface="Tahoma" charset="0"/>
              </a:rPr>
              <a:t>(</a:t>
            </a:r>
            <a:r>
              <a:rPr lang="en-US" i="1">
                <a:effectLst>
                  <a:outerShdw blurRad="38100" dist="38100" dir="2700000" algn="tl">
                    <a:srgbClr val="000000"/>
                  </a:outerShdw>
                </a:effectLst>
                <a:latin typeface="Tahoma" charset="0"/>
              </a:rPr>
              <a:t>AA;</a:t>
            </a:r>
            <a:r>
              <a:rPr lang="en-US">
                <a:effectLst>
                  <a:outerShdw blurRad="38100" dist="38100" dir="2700000" algn="tl">
                    <a:srgbClr val="000000"/>
                  </a:outerShdw>
                </a:effectLst>
                <a:latin typeface="Tahoma" charset="0"/>
              </a:rPr>
              <a:t> p. 75)</a:t>
            </a:r>
          </a:p>
          <a:p>
            <a:pPr marL="742950" lvl="1" indent="-285750" algn="l" eaLnBrk="1" hangingPunct="1">
              <a:spcBef>
                <a:spcPct val="20000"/>
              </a:spcBef>
              <a:buFont typeface="Tahoma" charset="0"/>
              <a:buChar char="–"/>
            </a:pPr>
            <a:r>
              <a:rPr lang="en-US" sz="2400">
                <a:effectLst>
                  <a:outerShdw blurRad="38100" dist="38100" dir="2700000" algn="tl">
                    <a:srgbClr val="000000"/>
                  </a:outerShdw>
                </a:effectLst>
                <a:latin typeface="Tahoma" charset="0"/>
              </a:rPr>
              <a:t>Step V promises</a:t>
            </a:r>
          </a:p>
          <a:p>
            <a:pPr marL="342900" indent="-342900" algn="l" eaLnBrk="1" hangingPunct="1">
              <a:spcBef>
                <a:spcPct val="20000"/>
              </a:spcBef>
              <a:buClr>
                <a:schemeClr val="hlink"/>
              </a:buClr>
              <a:buSzPct val="120000"/>
              <a:buFontTx/>
              <a:buChar char="•"/>
            </a:pPr>
            <a:endParaRPr lang="en-US" sz="2800">
              <a:effectLst>
                <a:outerShdw blurRad="38100" dist="38100" dir="2700000" algn="tl">
                  <a:srgbClr val="000000"/>
                </a:outerShdw>
              </a:effectLst>
              <a:latin typeface="Tahoma"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ChangeArrowheads="1"/>
          </p:cNvSpPr>
          <p:nvPr/>
        </p:nvSpPr>
        <p:spPr bwMode="auto">
          <a:xfrm>
            <a:off x="1066800" y="304800"/>
            <a:ext cx="7543800" cy="1431925"/>
          </a:xfrm>
          <a:prstGeom prst="rect">
            <a:avLst/>
          </a:prstGeom>
          <a:noFill/>
          <a:ln w="9525">
            <a:noFill/>
            <a:miter lim="800000"/>
            <a:headEnd/>
            <a:tailEnd/>
          </a:ln>
          <a:effectLst/>
        </p:spPr>
        <p:txBody>
          <a:bodyPr anchor="ctr"/>
          <a:lstStyle/>
          <a:p>
            <a:pPr algn="l" eaLnBrk="1" hangingPunct="1"/>
            <a:r>
              <a:rPr lang="en-US" sz="4400">
                <a:solidFill>
                  <a:schemeClr val="tx2"/>
                </a:solidFill>
                <a:effectLst>
                  <a:outerShdw blurRad="38100" dist="38100" dir="2700000" algn="tl">
                    <a:srgbClr val="000000"/>
                  </a:outerShdw>
                </a:effectLst>
                <a:latin typeface="Sylfaen" pitchFamily="18" charset="0"/>
              </a:rPr>
              <a:t>1</a:t>
            </a:r>
            <a:r>
              <a:rPr lang="en-US" sz="4400" baseline="30000">
                <a:solidFill>
                  <a:schemeClr val="tx2"/>
                </a:solidFill>
                <a:effectLst>
                  <a:outerShdw blurRad="38100" dist="38100" dir="2700000" algn="tl">
                    <a:srgbClr val="000000"/>
                  </a:outerShdw>
                </a:effectLst>
                <a:latin typeface="Sylfaen" pitchFamily="18" charset="0"/>
              </a:rPr>
              <a:t>st</a:t>
            </a:r>
            <a:r>
              <a:rPr lang="en-US" sz="4400">
                <a:solidFill>
                  <a:schemeClr val="tx2"/>
                </a:solidFill>
                <a:effectLst>
                  <a:outerShdw blurRad="38100" dist="38100" dir="2700000" algn="tl">
                    <a:srgbClr val="000000"/>
                  </a:outerShdw>
                </a:effectLst>
                <a:latin typeface="Sylfaen" pitchFamily="18" charset="0"/>
              </a:rPr>
              <a:t> Step Concern: Powerlessness</a:t>
            </a:r>
          </a:p>
        </p:txBody>
      </p:sp>
      <p:sp>
        <p:nvSpPr>
          <p:cNvPr id="137221" name="Rectangle 5"/>
          <p:cNvSpPr>
            <a:spLocks noChangeArrowheads="1"/>
          </p:cNvSpPr>
          <p:nvPr/>
        </p:nvSpPr>
        <p:spPr bwMode="auto">
          <a:xfrm>
            <a:off x="1066800" y="1981200"/>
            <a:ext cx="7543800" cy="41148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Sylfaen" pitchFamily="18" charset="0"/>
              </a:rPr>
              <a:t>Individuals getting sober for the first time are, by definition, unable to know how incredibly difficult it is to maintain long-term sobriety. </a:t>
            </a:r>
            <a:r>
              <a:rPr lang="en-US" sz="2800">
                <a:effectLst>
                  <a:outerShdw blurRad="38100" dist="38100" dir="2700000" algn="tl">
                    <a:srgbClr val="000000"/>
                  </a:outerShdw>
                </a:effectLst>
                <a:latin typeface="Sylfaen" pitchFamily="18" charset="0"/>
              </a:rPr>
              <a:t>(Particularly if detected in the earlier stages.)</a:t>
            </a:r>
            <a:endParaRPr lang="en-US" sz="3200">
              <a:effectLst>
                <a:outerShdw blurRad="38100" dist="38100" dir="2700000" algn="tl">
                  <a:srgbClr val="000000"/>
                </a:outerShdw>
              </a:effectLst>
              <a:latin typeface="Sylfaen" pitchFamily="18" charset="0"/>
            </a:endParaRP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Sylfaen" pitchFamily="18" charset="0"/>
              </a:rPr>
              <a:t>Highly competent individuals are at risk to believe that they will be able to conquer addiction once they </a:t>
            </a:r>
            <a:r>
              <a:rPr lang="en-US" sz="3200">
                <a:solidFill>
                  <a:schemeClr val="accent1"/>
                </a:solidFill>
                <a:effectLst>
                  <a:outerShdw blurRad="38100" dist="38100" dir="2700000" algn="tl">
                    <a:srgbClr val="000000"/>
                  </a:outerShdw>
                </a:effectLst>
                <a:latin typeface="Sylfaen" pitchFamily="18" charset="0"/>
              </a:rPr>
              <a:t>intend to.</a:t>
            </a:r>
          </a:p>
          <a:p>
            <a:pPr marL="342900" indent="-342900" algn="l" eaLnBrk="1" hangingPunct="1">
              <a:spcBef>
                <a:spcPct val="20000"/>
              </a:spcBef>
              <a:buClr>
                <a:schemeClr val="hlink"/>
              </a:buClr>
              <a:buSzPct val="120000"/>
              <a:buFontTx/>
              <a:buChar char="•"/>
            </a:pPr>
            <a:endParaRPr lang="en-US" sz="3200">
              <a:effectLst>
                <a:outerShdw blurRad="38100" dist="38100" dir="2700000" algn="tl">
                  <a:srgbClr val="000000"/>
                </a:outerShdw>
              </a:effectLst>
              <a:latin typeface="Sylfaen" pitchFamily="18" charset="0"/>
            </a:endParaRPr>
          </a:p>
          <a:p>
            <a:pPr marL="342900" indent="-342900" algn="l" eaLnBrk="1" hangingPunct="1">
              <a:spcBef>
                <a:spcPct val="20000"/>
              </a:spcBef>
              <a:buClr>
                <a:schemeClr val="hlink"/>
              </a:buClr>
              <a:buSzPct val="120000"/>
              <a:buFontTx/>
              <a:buChar char="•"/>
            </a:pPr>
            <a:endParaRPr lang="en-US" sz="3200">
              <a:effectLst>
                <a:outerShdw blurRad="38100" dist="38100" dir="2700000" algn="tl">
                  <a:srgbClr val="000000"/>
                </a:outerShdw>
              </a:effectLst>
              <a:latin typeface="Sylfaen" pitchFamily="18" charset="0"/>
            </a:endParaRPr>
          </a:p>
          <a:p>
            <a:pPr marL="342900" indent="-342900" algn="l" eaLnBrk="1" hangingPunct="1">
              <a:spcBef>
                <a:spcPct val="20000"/>
              </a:spcBef>
              <a:buClr>
                <a:schemeClr val="hlink"/>
              </a:buClr>
              <a:buSzPct val="120000"/>
              <a:buFontTx/>
              <a:buChar char="•"/>
            </a:pPr>
            <a:endParaRPr lang="en-US" sz="3200">
              <a:effectLst>
                <a:outerShdw blurRad="38100" dist="38100" dir="2700000" algn="tl">
                  <a:srgbClr val="000000"/>
                </a:outerShdw>
              </a:effectLst>
              <a:latin typeface="Sylfaen" pitchFamily="18" charset="0"/>
            </a:endParaRPr>
          </a:p>
          <a:p>
            <a:pPr marL="342900" indent="-342900" algn="l" eaLnBrk="1" hangingPunct="1">
              <a:spcBef>
                <a:spcPct val="20000"/>
              </a:spcBef>
              <a:buClr>
                <a:schemeClr val="hlink"/>
              </a:buClr>
              <a:buSzPct val="120000"/>
              <a:buFontTx/>
              <a:buChar char="•"/>
            </a:pPr>
            <a:endParaRPr lang="en-US" sz="3200">
              <a:effectLst>
                <a:outerShdw blurRad="38100" dist="38100" dir="2700000" algn="tl">
                  <a:srgbClr val="000000"/>
                </a:outerShdw>
              </a:effectLst>
              <a:latin typeface="Sylfae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endParaRPr lang="en-US"/>
          </a:p>
        </p:txBody>
      </p:sp>
      <p:pic>
        <p:nvPicPr>
          <p:cNvPr id="125955" name="Picture 3" descr="Cartoon"/>
          <p:cNvPicPr>
            <a:picLocks noGrp="1" noChangeAspect="1" noChangeArrowheads="1"/>
          </p:cNvPicPr>
          <p:nvPr>
            <p:ph idx="1"/>
          </p:nvPr>
        </p:nvPicPr>
        <p:blipFill>
          <a:blip r:embed="rId3" cstate="print"/>
          <a:srcRect/>
          <a:stretch>
            <a:fillRect/>
          </a:stretch>
        </p:blipFill>
        <p:spPr>
          <a:xfrm>
            <a:off x="0" y="0"/>
            <a:ext cx="9144000" cy="6831013"/>
          </a:xfrm>
          <a:noFill/>
          <a:ln/>
        </p:spPr>
      </p:pic>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descr="scan001001"/>
          <p:cNvPicPr>
            <a:picLocks noChangeAspect="1" noChangeArrowheads="1"/>
          </p:cNvPicPr>
          <p:nvPr/>
        </p:nvPicPr>
        <p:blipFill>
          <a:blip r:embed="rId2" cstate="print"/>
          <a:srcRect/>
          <a:stretch>
            <a:fillRect/>
          </a:stretch>
        </p:blipFill>
        <p:spPr bwMode="auto">
          <a:xfrm>
            <a:off x="0" y="0"/>
            <a:ext cx="9296400" cy="10841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ChangeArrowheads="1"/>
          </p:cNvSpPr>
          <p:nvPr/>
        </p:nvSpPr>
        <p:spPr bwMode="auto">
          <a:xfrm>
            <a:off x="1066800" y="304800"/>
            <a:ext cx="7543800" cy="1431925"/>
          </a:xfrm>
          <a:prstGeom prst="rect">
            <a:avLst/>
          </a:prstGeom>
          <a:noFill/>
          <a:ln w="9525">
            <a:noFill/>
            <a:miter lim="800000"/>
            <a:headEnd/>
            <a:tailEnd/>
          </a:ln>
          <a:effectLst/>
        </p:spPr>
        <p:txBody>
          <a:bodyPr anchor="ctr"/>
          <a:lstStyle/>
          <a:p>
            <a:pPr algn="l" eaLnBrk="1" hangingPunct="1"/>
            <a:r>
              <a:rPr lang="en-US" sz="4000" i="1">
                <a:solidFill>
                  <a:schemeClr val="tx2"/>
                </a:solidFill>
                <a:effectLst>
                  <a:outerShdw blurRad="38100" dist="38100" dir="2700000" algn="tl">
                    <a:srgbClr val="000000"/>
                  </a:outerShdw>
                </a:effectLst>
                <a:latin typeface="Sylfaen" pitchFamily="18" charset="0"/>
              </a:rPr>
              <a:t>Alcoholics Anonymous, </a:t>
            </a:r>
            <a:r>
              <a:rPr lang="en-US" sz="3200">
                <a:solidFill>
                  <a:schemeClr val="tx2"/>
                </a:solidFill>
                <a:effectLst>
                  <a:outerShdw blurRad="38100" dist="38100" dir="2700000" algn="tl">
                    <a:srgbClr val="000000"/>
                  </a:outerShdw>
                </a:effectLst>
                <a:latin typeface="Sylfaen" pitchFamily="18" charset="0"/>
              </a:rPr>
              <a:t>Foreward to Second Ed, xvi. </a:t>
            </a:r>
            <a:r>
              <a:rPr lang="en-US" sz="2400">
                <a:solidFill>
                  <a:schemeClr val="tx2"/>
                </a:solidFill>
                <a:effectLst>
                  <a:outerShdw blurRad="38100" dist="38100" dir="2700000" algn="tl">
                    <a:srgbClr val="000000"/>
                  </a:outerShdw>
                </a:effectLst>
                <a:latin typeface="Sylfaen" pitchFamily="18" charset="0"/>
              </a:rPr>
              <a:t>{The miracle}</a:t>
            </a:r>
            <a:r>
              <a:rPr lang="en-US" sz="3200">
                <a:solidFill>
                  <a:schemeClr val="tx2"/>
                </a:solidFill>
                <a:effectLst>
                  <a:outerShdw blurRad="38100" dist="38100" dir="2700000" algn="tl">
                    <a:srgbClr val="000000"/>
                  </a:outerShdw>
                </a:effectLst>
                <a:latin typeface="Sylfaen" pitchFamily="18" charset="0"/>
              </a:rPr>
              <a:t> </a:t>
            </a:r>
            <a:endParaRPr lang="en-US" sz="4000" i="1">
              <a:solidFill>
                <a:schemeClr val="tx2"/>
              </a:solidFill>
              <a:effectLst>
                <a:outerShdw blurRad="38100" dist="38100" dir="2700000" algn="tl">
                  <a:srgbClr val="000000"/>
                </a:outerShdw>
              </a:effectLst>
              <a:latin typeface="Sylfaen" pitchFamily="18" charset="0"/>
            </a:endParaRPr>
          </a:p>
        </p:txBody>
      </p:sp>
      <p:sp>
        <p:nvSpPr>
          <p:cNvPr id="96261" name="Rectangle 5"/>
          <p:cNvSpPr>
            <a:spLocks noChangeArrowheads="1"/>
          </p:cNvSpPr>
          <p:nvPr/>
        </p:nvSpPr>
        <p:spPr bwMode="auto">
          <a:xfrm>
            <a:off x="1066800" y="1981200"/>
            <a:ext cx="7543800" cy="4114800"/>
          </a:xfrm>
          <a:prstGeom prst="rect">
            <a:avLst/>
          </a:prstGeom>
          <a:noFill/>
          <a:ln w="9525">
            <a:noFill/>
            <a:miter lim="800000"/>
            <a:headEnd/>
            <a:tailEnd/>
          </a:ln>
          <a:effectLst/>
        </p:spPr>
        <p:txBody>
          <a:bodyPr/>
          <a:lstStyle/>
          <a:p>
            <a:pPr marL="342900" indent="-342900" algn="l" eaLnBrk="1" hangingPunct="1">
              <a:lnSpc>
                <a:spcPct val="90000"/>
              </a:lnSpc>
              <a:spcBef>
                <a:spcPct val="20000"/>
              </a:spcBef>
              <a:buClr>
                <a:schemeClr val="hlink"/>
              </a:buClr>
              <a:buSzPct val="120000"/>
              <a:buFontTx/>
              <a:buChar char="•"/>
            </a:pPr>
            <a:r>
              <a:rPr lang="en-US" sz="2800">
                <a:effectLst>
                  <a:outerShdw blurRad="38100" dist="38100" dir="2700000" algn="tl">
                    <a:srgbClr val="000000"/>
                  </a:outerShdw>
                </a:effectLst>
                <a:latin typeface="Sylfaen" pitchFamily="18" charset="0"/>
              </a:rPr>
              <a:t>From this</a:t>
            </a:r>
            <a:r>
              <a:rPr lang="en-US" sz="2800">
                <a:effectLst>
                  <a:outerShdw blurRad="38100" dist="38100" dir="2700000" algn="tl">
                    <a:srgbClr val="000000"/>
                  </a:outerShdw>
                </a:effectLst>
                <a:latin typeface="Tahoma" charset="0"/>
              </a:rPr>
              <a:t> </a:t>
            </a:r>
            <a:r>
              <a:rPr lang="en-US" sz="2800">
                <a:effectLst>
                  <a:outerShdw blurRad="38100" dist="38100" dir="2700000" algn="tl">
                    <a:srgbClr val="000000"/>
                  </a:outerShdw>
                </a:effectLst>
                <a:latin typeface="Sylfaen" pitchFamily="18" charset="0"/>
              </a:rPr>
              <a:t>doctor (Silkworth,) the broker (Bill Wilson) had learned the </a:t>
            </a:r>
            <a:r>
              <a:rPr lang="en-US" sz="2800">
                <a:solidFill>
                  <a:schemeClr val="folHlink"/>
                </a:solidFill>
                <a:effectLst>
                  <a:outerShdw blurRad="38100" dist="38100" dir="2700000" algn="tl">
                    <a:srgbClr val="000000"/>
                  </a:outerShdw>
                </a:effectLst>
                <a:latin typeface="Sylfaen" pitchFamily="18" charset="0"/>
              </a:rPr>
              <a:t>grave nature</a:t>
            </a:r>
            <a:r>
              <a:rPr lang="en-US" sz="2800">
                <a:effectLst>
                  <a:outerShdw blurRad="38100" dist="38100" dir="2700000" algn="tl">
                    <a:srgbClr val="000000"/>
                  </a:outerShdw>
                </a:effectLst>
                <a:latin typeface="Sylfaen" pitchFamily="18" charset="0"/>
              </a:rPr>
              <a:t> of Alcoholism.</a:t>
            </a:r>
          </a:p>
          <a:p>
            <a:pPr marL="342900" indent="-342900" algn="l" eaLnBrk="1" hangingPunct="1">
              <a:lnSpc>
                <a:spcPct val="90000"/>
              </a:lnSpc>
              <a:spcBef>
                <a:spcPct val="20000"/>
              </a:spcBef>
              <a:buClr>
                <a:schemeClr val="hlink"/>
              </a:buClr>
              <a:buSzPct val="120000"/>
              <a:buFontTx/>
              <a:buChar char="•"/>
            </a:pPr>
            <a:r>
              <a:rPr lang="en-US" sz="2800">
                <a:effectLst>
                  <a:outerShdw blurRad="38100" dist="38100" dir="2700000" algn="tl">
                    <a:srgbClr val="000000"/>
                  </a:outerShdw>
                </a:effectLst>
                <a:latin typeface="Sylfaen" pitchFamily="18" charset="0"/>
              </a:rPr>
              <a:t>But when the broker gave him (Bob Smith) Dr. Silkworth’s description of alcoholism and </a:t>
            </a:r>
            <a:r>
              <a:rPr lang="en-US" sz="2800">
                <a:solidFill>
                  <a:schemeClr val="folHlink"/>
                </a:solidFill>
                <a:effectLst>
                  <a:outerShdw blurRad="38100" dist="38100" dir="2700000" algn="tl">
                    <a:srgbClr val="000000"/>
                  </a:outerShdw>
                </a:effectLst>
                <a:latin typeface="Sylfaen" pitchFamily="18" charset="0"/>
              </a:rPr>
              <a:t>its hopelessness</a:t>
            </a:r>
            <a:r>
              <a:rPr lang="en-US" sz="2800">
                <a:effectLst>
                  <a:outerShdw blurRad="38100" dist="38100" dir="2700000" algn="tl">
                    <a:srgbClr val="000000"/>
                  </a:outerShdw>
                </a:effectLst>
                <a:latin typeface="Sylfaen" pitchFamily="18" charset="0"/>
              </a:rPr>
              <a:t>, the physician (Dr Bob Smith) began to pursue the spiritual remedy for his malady with a willingness he had never before been able to muster. He sobered, never to drink again up to the moment of his death….</a:t>
            </a:r>
            <a:endParaRPr lang="en-US" sz="2800">
              <a:effectLst>
                <a:outerShdw blurRad="38100" dist="38100" dir="2700000" algn="tl">
                  <a:srgbClr val="000000"/>
                </a:outerShdw>
              </a:effectLst>
              <a:latin typeface="Tahoma"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gn="ctr"/>
            <a:r>
              <a:rPr lang="en-US" i="1">
                <a:latin typeface="Sylfaen" pitchFamily="18" charset="0"/>
              </a:rPr>
              <a:t>Working With Others</a:t>
            </a:r>
          </a:p>
        </p:txBody>
      </p:sp>
      <p:sp>
        <p:nvSpPr>
          <p:cNvPr id="142339" name="Rectangle 3"/>
          <p:cNvSpPr>
            <a:spLocks noGrp="1" noChangeArrowheads="1"/>
          </p:cNvSpPr>
          <p:nvPr>
            <p:ph type="body" idx="1"/>
          </p:nvPr>
        </p:nvSpPr>
        <p:spPr/>
        <p:txBody>
          <a:bodyPr/>
          <a:lstStyle/>
          <a:p>
            <a:r>
              <a:rPr lang="en-US">
                <a:latin typeface="Sylfaen" pitchFamily="18" charset="0"/>
              </a:rPr>
              <a:t>…begin to dwell on the </a:t>
            </a:r>
            <a:r>
              <a:rPr lang="en-US">
                <a:solidFill>
                  <a:schemeClr val="accent2"/>
                </a:solidFill>
                <a:latin typeface="Sylfaen" pitchFamily="18" charset="0"/>
              </a:rPr>
              <a:t>hopeless </a:t>
            </a:r>
            <a:r>
              <a:rPr lang="en-US">
                <a:latin typeface="Sylfaen" pitchFamily="18" charset="0"/>
              </a:rPr>
              <a:t>feature of the malady.</a:t>
            </a:r>
          </a:p>
          <a:p>
            <a:r>
              <a:rPr lang="en-US">
                <a:latin typeface="Sylfaen" pitchFamily="18" charset="0"/>
              </a:rPr>
              <a:t>…talk to him about the </a:t>
            </a:r>
            <a:r>
              <a:rPr lang="en-US">
                <a:solidFill>
                  <a:schemeClr val="accent2"/>
                </a:solidFill>
                <a:latin typeface="Sylfaen" pitchFamily="18" charset="0"/>
              </a:rPr>
              <a:t>hopelessness </a:t>
            </a:r>
            <a:r>
              <a:rPr lang="en-US">
                <a:latin typeface="Sylfaen" pitchFamily="18" charset="0"/>
              </a:rPr>
              <a:t>of alcoholism.</a:t>
            </a:r>
          </a:p>
          <a:p>
            <a:r>
              <a:rPr lang="en-US">
                <a:latin typeface="Sylfaen" pitchFamily="18" charset="0"/>
              </a:rPr>
              <a:t>…the more </a:t>
            </a:r>
            <a:r>
              <a:rPr lang="en-US">
                <a:solidFill>
                  <a:schemeClr val="accent2"/>
                </a:solidFill>
                <a:latin typeface="Sylfaen" pitchFamily="18" charset="0"/>
              </a:rPr>
              <a:t>hopeless </a:t>
            </a:r>
            <a:r>
              <a:rPr lang="en-US">
                <a:latin typeface="Sylfaen" pitchFamily="18" charset="0"/>
              </a:rPr>
              <a:t>he feels the better.</a:t>
            </a:r>
            <a:r>
              <a:rPr lang="en-US"/>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z="4000" i="1">
                <a:latin typeface="Sylfaen" pitchFamily="18" charset="0"/>
              </a:rPr>
              <a:t>Alcoholics Anonymous, </a:t>
            </a:r>
            <a:r>
              <a:rPr lang="en-US" sz="3200">
                <a:latin typeface="Sylfaen" pitchFamily="18" charset="0"/>
              </a:rPr>
              <a:t>Foreward to Third Ed, xxii. </a:t>
            </a:r>
            <a:endParaRPr lang="en-US" sz="2400">
              <a:latin typeface="Sylfaen" pitchFamily="18" charset="0"/>
            </a:endParaRPr>
          </a:p>
        </p:txBody>
      </p:sp>
      <p:sp>
        <p:nvSpPr>
          <p:cNvPr id="138243" name="Rectangle 3"/>
          <p:cNvSpPr>
            <a:spLocks noGrp="1" noChangeArrowheads="1"/>
          </p:cNvSpPr>
          <p:nvPr>
            <p:ph type="body" idx="1"/>
          </p:nvPr>
        </p:nvSpPr>
        <p:spPr/>
        <p:txBody>
          <a:bodyPr/>
          <a:lstStyle/>
          <a:p>
            <a:r>
              <a:rPr lang="en-US">
                <a:latin typeface="Sylfaen" pitchFamily="18" charset="0"/>
              </a:rPr>
              <a:t>…at its core it remains simple and personal. Each day, somewhere in the world, recovery begins when one alcoholic talks with another alcoholic, sharing experience, strength and hope.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gn="ctr"/>
            <a:r>
              <a:rPr lang="en-US" i="1">
                <a:latin typeface="Sylfaen" pitchFamily="18" charset="0"/>
              </a:rPr>
              <a:t>How It Works</a:t>
            </a:r>
          </a:p>
        </p:txBody>
      </p:sp>
      <p:sp>
        <p:nvSpPr>
          <p:cNvPr id="144387" name="Rectangle 3"/>
          <p:cNvSpPr>
            <a:spLocks noGrp="1" noChangeArrowheads="1"/>
          </p:cNvSpPr>
          <p:nvPr>
            <p:ph type="body" idx="1"/>
          </p:nvPr>
        </p:nvSpPr>
        <p:spPr/>
        <p:txBody>
          <a:bodyPr/>
          <a:lstStyle/>
          <a:p>
            <a:r>
              <a:rPr lang="en-US">
                <a:latin typeface="Sylfaen" pitchFamily="18" charset="0"/>
              </a:rPr>
              <a:t>If you have decided you want what we have </a:t>
            </a:r>
            <a:r>
              <a:rPr lang="en-US">
                <a:solidFill>
                  <a:schemeClr val="accent2"/>
                </a:solidFill>
                <a:latin typeface="Sylfaen" pitchFamily="18" charset="0"/>
              </a:rPr>
              <a:t>and are willing to go to any length to get it….</a:t>
            </a:r>
            <a:endParaRPr lang="en-US">
              <a:latin typeface="Sylfae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lgn="ctr"/>
            <a:r>
              <a:rPr lang="en-US">
                <a:solidFill>
                  <a:schemeClr val="tx1"/>
                </a:solidFill>
                <a:latin typeface="Sylfaen" pitchFamily="18" charset="0"/>
              </a:rPr>
              <a:t>Two Brains</a:t>
            </a:r>
          </a:p>
        </p:txBody>
      </p:sp>
      <p:sp>
        <p:nvSpPr>
          <p:cNvPr id="145411" name="Rectangle 3"/>
          <p:cNvSpPr>
            <a:spLocks noGrp="1" noChangeArrowheads="1"/>
          </p:cNvSpPr>
          <p:nvPr>
            <p:ph type="body" idx="1"/>
          </p:nvPr>
        </p:nvSpPr>
        <p:spPr>
          <a:xfrm>
            <a:off x="457200" y="2286000"/>
            <a:ext cx="8229600" cy="3733800"/>
          </a:xfrm>
        </p:spPr>
        <p:txBody>
          <a:bodyPr/>
          <a:lstStyle/>
          <a:p>
            <a:r>
              <a:rPr lang="en-US">
                <a:latin typeface="Sylfaen" pitchFamily="18" charset="0"/>
              </a:rPr>
              <a:t>Cortex=&gt; Thinking Brain</a:t>
            </a:r>
          </a:p>
          <a:p>
            <a:r>
              <a:rPr lang="en-US">
                <a:latin typeface="Sylfaen" pitchFamily="18" charset="0"/>
              </a:rPr>
              <a:t>Limbic=&gt; Reptile Brain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ctrTitle"/>
          </p:nvPr>
        </p:nvSpPr>
        <p:spPr/>
        <p:txBody>
          <a:bodyPr/>
          <a:lstStyle/>
          <a:p>
            <a:r>
              <a:rPr lang="en-US">
                <a:latin typeface="Sylfaen" pitchFamily="18" charset="0"/>
              </a:rPr>
              <a:t>Quieting the Thinking Brain</a:t>
            </a:r>
          </a:p>
        </p:txBody>
      </p:sp>
      <p:sp>
        <p:nvSpPr>
          <p:cNvPr id="146437" name="Rectangle 5"/>
          <p:cNvSpPr>
            <a:spLocks noGrp="1" noChangeArrowheads="1"/>
          </p:cNvSpPr>
          <p:nvPr>
            <p:ph type="subTitle" idx="1"/>
          </p:nvPr>
        </p:nvSpPr>
        <p:spPr/>
        <p:txBody>
          <a:bodyPr/>
          <a:lstStyle/>
          <a:p>
            <a:r>
              <a:rPr lang="en-US">
                <a:latin typeface="Sylfaen" pitchFamily="18" charset="0"/>
              </a:rPr>
              <a:t>Serenity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a:r>
              <a:rPr lang="en-US" sz="4000">
                <a:latin typeface="Sylfaen" pitchFamily="18" charset="0"/>
              </a:rPr>
              <a:t>Abraham Lincoln</a:t>
            </a:r>
          </a:p>
        </p:txBody>
      </p:sp>
      <p:sp>
        <p:nvSpPr>
          <p:cNvPr id="92163" name="Rectangle 3"/>
          <p:cNvSpPr>
            <a:spLocks noGrp="1" noChangeArrowheads="1"/>
          </p:cNvSpPr>
          <p:nvPr>
            <p:ph type="body" idx="1"/>
          </p:nvPr>
        </p:nvSpPr>
        <p:spPr/>
        <p:txBody>
          <a:bodyPr/>
          <a:lstStyle/>
          <a:p>
            <a:r>
              <a:rPr lang="en-US">
                <a:latin typeface="Sylfaen" pitchFamily="18" charset="0"/>
              </a:rPr>
              <a:t>Pain is inevitable, </a:t>
            </a:r>
            <a:r>
              <a:rPr lang="en-US">
                <a:solidFill>
                  <a:schemeClr val="accent2"/>
                </a:solidFill>
                <a:latin typeface="Sylfaen" pitchFamily="18" charset="0"/>
              </a:rPr>
              <a:t>suffering</a:t>
            </a:r>
            <a:r>
              <a:rPr lang="en-US">
                <a:latin typeface="Sylfaen" pitchFamily="18" charset="0"/>
              </a:rPr>
              <a:t> is optional</a:t>
            </a:r>
          </a:p>
          <a:p>
            <a:pPr lvl="1"/>
            <a:r>
              <a:rPr lang="en-US">
                <a:latin typeface="Sylfaen" pitchFamily="18" charset="0"/>
              </a:rPr>
              <a:t>Thinking Brain</a:t>
            </a:r>
          </a:p>
          <a:p>
            <a:pPr lvl="2"/>
            <a:r>
              <a:rPr lang="en-US">
                <a:latin typeface="Sylfaen" pitchFamily="18" charset="0"/>
              </a:rPr>
              <a:t>Worst possible case scenario=&gt; suffering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gn="ctr"/>
            <a:r>
              <a:rPr lang="en-US" sz="3600">
                <a:latin typeface="Sylfaen" pitchFamily="18" charset="0"/>
              </a:rPr>
              <a:t>Thich Nhat Hanh</a:t>
            </a:r>
          </a:p>
        </p:txBody>
      </p:sp>
      <p:sp>
        <p:nvSpPr>
          <p:cNvPr id="155651" name="Rectangle 3"/>
          <p:cNvSpPr>
            <a:spLocks noGrp="1" noChangeArrowheads="1"/>
          </p:cNvSpPr>
          <p:nvPr>
            <p:ph type="body" idx="1"/>
          </p:nvPr>
        </p:nvSpPr>
        <p:spPr/>
        <p:txBody>
          <a:bodyPr/>
          <a:lstStyle/>
          <a:p>
            <a:r>
              <a:rPr lang="en-US">
                <a:latin typeface="Sylfaen" pitchFamily="18" charset="0"/>
              </a:rPr>
              <a:t>“Whether the ground beneath our feet is heaven or hell depends entirely on our way of seeing and walking.“</a:t>
            </a:r>
          </a:p>
          <a:p>
            <a:pPr lvl="1"/>
            <a:r>
              <a:rPr lang="en-US">
                <a:latin typeface="Sylfaen" pitchFamily="18" charset="0"/>
              </a:rPr>
              <a:t>Mindfulness</a:t>
            </a:r>
          </a:p>
          <a:p>
            <a:r>
              <a:rPr lang="en-US"/>
              <a:t> </a:t>
            </a:r>
          </a:p>
          <a:p>
            <a:endParaRPr lang="en-US"/>
          </a:p>
          <a:p>
            <a:r>
              <a:rPr lang="en-US"/>
              <a:t> </a:t>
            </a:r>
          </a:p>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304800"/>
            <a:ext cx="8229600" cy="1384300"/>
          </a:xfrm>
        </p:spPr>
        <p:txBody>
          <a:bodyPr/>
          <a:lstStyle/>
          <a:p>
            <a:pPr algn="ctr"/>
            <a:r>
              <a:rPr lang="en-US" sz="4000" b="1" i="1">
                <a:latin typeface="Sylfaen" pitchFamily="18" charset="0"/>
              </a:rPr>
              <a:t>Bill’s Story</a:t>
            </a:r>
          </a:p>
        </p:txBody>
      </p:sp>
      <p:sp>
        <p:nvSpPr>
          <p:cNvPr id="139267" name="Rectangle 3"/>
          <p:cNvSpPr>
            <a:spLocks noGrp="1" noChangeArrowheads="1"/>
          </p:cNvSpPr>
          <p:nvPr>
            <p:ph type="body" idx="1"/>
          </p:nvPr>
        </p:nvSpPr>
        <p:spPr/>
        <p:txBody>
          <a:bodyPr/>
          <a:lstStyle/>
          <a:p>
            <a:r>
              <a:rPr lang="en-US">
                <a:latin typeface="Sylfaen" pitchFamily="18" charset="0"/>
              </a:rPr>
              <a:t>Simple, but not easy; a price had to be paid. It meant destruction of </a:t>
            </a:r>
            <a:r>
              <a:rPr lang="en-US" b="1">
                <a:solidFill>
                  <a:schemeClr val="accent2"/>
                </a:solidFill>
                <a:latin typeface="Sylfaen" pitchFamily="18" charset="0"/>
              </a:rPr>
              <a:t>self</a:t>
            </a:r>
            <a:r>
              <a:rPr lang="en-US" b="1">
                <a:latin typeface="Sylfaen" pitchFamily="18" charset="0"/>
              </a:rPr>
              <a:t>-centeredness.</a:t>
            </a:r>
            <a:r>
              <a:rPr lang="en-US" b="1">
                <a:solidFill>
                  <a:schemeClr val="accent2"/>
                </a:solidFill>
                <a:latin typeface="Sylfaen" pitchFamily="18" charset="0"/>
              </a:rPr>
              <a:t> </a:t>
            </a:r>
            <a:r>
              <a:rPr lang="en-US">
                <a:latin typeface="Sylfaen" pitchFamily="18" charset="0"/>
              </a:rPr>
              <a:t>I must turn </a:t>
            </a:r>
            <a:r>
              <a:rPr lang="en-US" b="1">
                <a:solidFill>
                  <a:schemeClr val="accent2"/>
                </a:solidFill>
                <a:latin typeface="Sylfaen" pitchFamily="18" charset="0"/>
              </a:rPr>
              <a:t>in all things </a:t>
            </a:r>
            <a:r>
              <a:rPr lang="en-US">
                <a:latin typeface="Sylfaen" pitchFamily="18" charset="0"/>
              </a:rPr>
              <a:t>to the Father of Light who presides over us all.</a:t>
            </a:r>
          </a:p>
          <a:p>
            <a:r>
              <a:rPr lang="en-US">
                <a:latin typeface="Sylfaen" pitchFamily="18" charset="0"/>
              </a:rPr>
              <a:t>… followed by such a peace and serenity as I had never known….</a:t>
            </a:r>
            <a:r>
              <a:rPr lang="en-US" b="1">
                <a:solidFill>
                  <a:schemeClr val="accent2"/>
                </a:solidFill>
                <a:latin typeface="Sylfaen" pitchFamily="18" charset="0"/>
              </a:rPr>
              <a:t> I felt lifted up, as though the great clean wind of a mountain top blew through and through.</a:t>
            </a:r>
            <a:endParaRPr lang="en-US">
              <a:latin typeface="Sylfae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ctr"/>
            <a:r>
              <a:rPr lang="en-US" sz="4000" i="1">
                <a:latin typeface="Sylfaen" pitchFamily="18" charset="0"/>
              </a:rPr>
              <a:t>How It Works</a:t>
            </a:r>
            <a:br>
              <a:rPr lang="en-US" sz="4000" i="1">
                <a:latin typeface="Sylfaen" pitchFamily="18" charset="0"/>
              </a:rPr>
            </a:br>
            <a:r>
              <a:rPr lang="en-US" sz="4000">
                <a:latin typeface="Sylfaen" pitchFamily="18" charset="0"/>
              </a:rPr>
              <a:t>Step III</a:t>
            </a:r>
          </a:p>
        </p:txBody>
      </p:sp>
      <p:sp>
        <p:nvSpPr>
          <p:cNvPr id="94211" name="Rectangle 3"/>
          <p:cNvSpPr>
            <a:spLocks noGrp="1" noChangeArrowheads="1"/>
          </p:cNvSpPr>
          <p:nvPr>
            <p:ph type="body" idx="1"/>
          </p:nvPr>
        </p:nvSpPr>
        <p:spPr/>
        <p:txBody>
          <a:bodyPr/>
          <a:lstStyle/>
          <a:p>
            <a:pPr>
              <a:lnSpc>
                <a:spcPct val="90000"/>
              </a:lnSpc>
            </a:pPr>
            <a:r>
              <a:rPr lang="en-US" sz="2800">
                <a:latin typeface="Sylfaen" pitchFamily="18" charset="0"/>
              </a:rPr>
              <a:t>Selfishness - </a:t>
            </a:r>
            <a:r>
              <a:rPr lang="en-US" sz="2800">
                <a:solidFill>
                  <a:schemeClr val="accent2"/>
                </a:solidFill>
                <a:latin typeface="Sylfaen" pitchFamily="18" charset="0"/>
              </a:rPr>
              <a:t>self</a:t>
            </a:r>
            <a:r>
              <a:rPr lang="en-US" sz="2800">
                <a:latin typeface="Sylfaen" pitchFamily="18" charset="0"/>
              </a:rPr>
              <a:t>-centeredness! That, we think, is the root of our troubles….</a:t>
            </a:r>
          </a:p>
          <a:p>
            <a:pPr>
              <a:lnSpc>
                <a:spcPct val="90000"/>
              </a:lnSpc>
            </a:pPr>
            <a:r>
              <a:rPr lang="en-US" sz="2800">
                <a:latin typeface="Sylfaen" pitchFamily="18" charset="0"/>
              </a:rPr>
              <a:t>As we felt new power flow in, as we enjoyed </a:t>
            </a:r>
            <a:r>
              <a:rPr lang="en-US" sz="2800">
                <a:solidFill>
                  <a:schemeClr val="accent2"/>
                </a:solidFill>
                <a:latin typeface="Sylfaen" pitchFamily="18" charset="0"/>
              </a:rPr>
              <a:t>peace of mind</a:t>
            </a:r>
            <a:r>
              <a:rPr lang="en-US" sz="2800">
                <a:latin typeface="Sylfaen" pitchFamily="18" charset="0"/>
              </a:rPr>
              <a:t>….</a:t>
            </a:r>
          </a:p>
          <a:p>
            <a:pPr>
              <a:lnSpc>
                <a:spcPct val="90000"/>
              </a:lnSpc>
            </a:pPr>
            <a:r>
              <a:rPr lang="en-US" sz="2800">
                <a:latin typeface="Sylfaen" pitchFamily="18" charset="0"/>
              </a:rPr>
              <a:t>…as we </a:t>
            </a:r>
            <a:r>
              <a:rPr lang="en-US" sz="2800">
                <a:solidFill>
                  <a:schemeClr val="accent2"/>
                </a:solidFill>
                <a:latin typeface="Sylfaen" pitchFamily="18" charset="0"/>
              </a:rPr>
              <a:t>became conscious </a:t>
            </a:r>
            <a:r>
              <a:rPr lang="en-US" sz="2800">
                <a:latin typeface="Sylfaen" pitchFamily="18" charset="0"/>
              </a:rPr>
              <a:t>of His presence, we began to lose our fear of today, tomorrow or the hereafter.</a:t>
            </a:r>
          </a:p>
          <a:p>
            <a:pPr lvl="2">
              <a:lnSpc>
                <a:spcPct val="90000"/>
              </a:lnSpc>
            </a:pPr>
            <a:r>
              <a:rPr lang="en-US" sz="2000">
                <a:latin typeface="Sylfaen" pitchFamily="18" charset="0"/>
              </a:rPr>
              <a:t>{Yesterday is history, tomorrow’s a mystery, today is a gift. That’s why we call it The Present}</a:t>
            </a:r>
          </a:p>
          <a:p>
            <a:pPr lvl="2">
              <a:lnSpc>
                <a:spcPct val="90000"/>
              </a:lnSpc>
            </a:pPr>
            <a:r>
              <a:rPr lang="en-US" sz="2000">
                <a:latin typeface="Sylfaen" pitchFamily="18" charset="0"/>
              </a:rPr>
              <a:t>Mindfulness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0" name="Rectangle 6"/>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l" eaLnBrk="1" hangingPunct="1"/>
            <a:r>
              <a:rPr lang="en-US" sz="4400">
                <a:solidFill>
                  <a:schemeClr val="tx2"/>
                </a:solidFill>
                <a:effectLst>
                  <a:outerShdw blurRad="38100" dist="38100" dir="2700000" algn="tl">
                    <a:srgbClr val="000000"/>
                  </a:outerShdw>
                </a:effectLst>
                <a:latin typeface="Tahoma" charset="0"/>
              </a:rPr>
              <a:t>Addiction Is </a:t>
            </a:r>
          </a:p>
        </p:txBody>
      </p:sp>
      <p:sp>
        <p:nvSpPr>
          <p:cNvPr id="98311" name="Rectangle 7"/>
          <p:cNvSpPr>
            <a:spLocks noChangeArrowheads="1"/>
          </p:cNvSpPr>
          <p:nvPr/>
        </p:nvSpPr>
        <p:spPr bwMode="auto">
          <a:xfrm>
            <a:off x="685800" y="1981200"/>
            <a:ext cx="7772400" cy="41148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Brain disease </a:t>
            </a:r>
            <a:r>
              <a:rPr lang="en-US" sz="2400">
                <a:effectLst>
                  <a:outerShdw blurRad="38100" dist="38100" dir="2700000" algn="tl">
                    <a:srgbClr val="000000"/>
                  </a:outerShdw>
                </a:effectLst>
                <a:latin typeface="Tahoma" charset="0"/>
              </a:rPr>
              <a:t>(NIH)</a:t>
            </a:r>
          </a:p>
          <a:p>
            <a:pPr marL="742950" lvl="1" indent="-285750" algn="l" eaLnBrk="1" hangingPunct="1">
              <a:spcBef>
                <a:spcPct val="20000"/>
              </a:spcBef>
              <a:buFont typeface="Tahoma" charset="0"/>
              <a:buChar char="–"/>
            </a:pPr>
            <a:r>
              <a:rPr lang="en-US" sz="2000">
                <a:effectLst>
                  <a:outerShdw blurRad="38100" dist="38100" dir="2700000" algn="tl">
                    <a:srgbClr val="000000"/>
                  </a:outerShdw>
                </a:effectLst>
                <a:latin typeface="Tahoma" charset="0"/>
              </a:rPr>
              <a:t>Primary</a:t>
            </a: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Characterized by dysregulation of specific neurochemical mechanisms in </a:t>
            </a:r>
            <a:r>
              <a:rPr lang="en-US" sz="3200">
                <a:solidFill>
                  <a:srgbClr val="FF00FF"/>
                </a:solidFill>
                <a:effectLst>
                  <a:outerShdw blurRad="38100" dist="38100" dir="2700000" algn="tl">
                    <a:srgbClr val="000000"/>
                  </a:outerShdw>
                </a:effectLst>
                <a:latin typeface="Tahoma" charset="0"/>
              </a:rPr>
              <a:t>reward</a:t>
            </a:r>
            <a:r>
              <a:rPr lang="en-US" sz="3200">
                <a:effectLst>
                  <a:outerShdw blurRad="38100" dist="38100" dir="2700000" algn="tl">
                    <a:srgbClr val="000000"/>
                  </a:outerShdw>
                </a:effectLst>
                <a:latin typeface="Tahoma" charset="0"/>
              </a:rPr>
              <a:t> and </a:t>
            </a:r>
            <a:r>
              <a:rPr lang="en-US" sz="3200">
                <a:solidFill>
                  <a:srgbClr val="FF00FF"/>
                </a:solidFill>
                <a:effectLst>
                  <a:outerShdw blurRad="38100" dist="38100" dir="2700000" algn="tl">
                    <a:srgbClr val="000000"/>
                  </a:outerShdw>
                </a:effectLst>
                <a:latin typeface="Tahoma" charset="0"/>
              </a:rPr>
              <a:t>stress</a:t>
            </a:r>
            <a:r>
              <a:rPr lang="en-US" sz="3200">
                <a:effectLst>
                  <a:outerShdw blurRad="38100" dist="38100" dir="2700000" algn="tl">
                    <a:srgbClr val="000000"/>
                  </a:outerShdw>
                </a:effectLst>
                <a:latin typeface="Tahoma" charset="0"/>
              </a:rPr>
              <a:t> circuits</a:t>
            </a:r>
          </a:p>
          <a:p>
            <a:pPr marL="742950" lvl="1" indent="-285750" algn="l" eaLnBrk="1" hangingPunct="1">
              <a:spcBef>
                <a:spcPct val="20000"/>
              </a:spcBef>
              <a:buFont typeface="Tahoma" charset="0"/>
              <a:buChar char="–"/>
            </a:pPr>
            <a:r>
              <a:rPr lang="en-US" sz="2000">
                <a:effectLst>
                  <a:outerShdw blurRad="38100" dist="38100" dir="2700000" algn="tl">
                    <a:srgbClr val="000000"/>
                  </a:outerShdw>
                </a:effectLst>
                <a:latin typeface="Tahoma" charset="0"/>
              </a:rPr>
              <a:t>(Barthwell; FSAM 2006)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lgn="ctr"/>
            <a:r>
              <a:rPr lang="en-US" sz="4000" i="1">
                <a:latin typeface="Sylfaen" pitchFamily="18" charset="0"/>
              </a:rPr>
              <a:t>How It Works</a:t>
            </a:r>
            <a:br>
              <a:rPr lang="en-US" sz="4000" i="1">
                <a:latin typeface="Sylfaen" pitchFamily="18" charset="0"/>
              </a:rPr>
            </a:br>
            <a:r>
              <a:rPr lang="en-US" sz="4000">
                <a:latin typeface="Sylfaen" pitchFamily="18" charset="0"/>
              </a:rPr>
              <a:t>Step IV</a:t>
            </a:r>
          </a:p>
        </p:txBody>
      </p:sp>
      <p:sp>
        <p:nvSpPr>
          <p:cNvPr id="148483" name="Rectangle 3"/>
          <p:cNvSpPr>
            <a:spLocks noGrp="1" noChangeArrowheads="1"/>
          </p:cNvSpPr>
          <p:nvPr>
            <p:ph type="body" idx="1"/>
          </p:nvPr>
        </p:nvSpPr>
        <p:spPr/>
        <p:txBody>
          <a:bodyPr/>
          <a:lstStyle/>
          <a:p>
            <a:r>
              <a:rPr lang="en-US">
                <a:latin typeface="Sylfaen" pitchFamily="18" charset="0"/>
              </a:rPr>
              <a:t>Resentment is the “number one” offender. It destroys more alcoholics than anything else. From it stem all forms of spiritual disease </a:t>
            </a:r>
            <a:r>
              <a:rPr lang="en-US" sz="2000">
                <a:solidFill>
                  <a:schemeClr val="accent2"/>
                </a:solidFill>
                <a:latin typeface="Sylfaen" pitchFamily="18" charset="0"/>
              </a:rPr>
              <a:t>(suffering.)</a:t>
            </a:r>
          </a:p>
          <a:p>
            <a:r>
              <a:rPr lang="en-US">
                <a:latin typeface="Sylfaen" pitchFamily="18" charset="0"/>
              </a:rPr>
              <a:t>…leads only to futility and unhappiness </a:t>
            </a:r>
            <a:r>
              <a:rPr lang="en-US" sz="2000">
                <a:solidFill>
                  <a:schemeClr val="accent2"/>
                </a:solidFill>
                <a:latin typeface="Sylfaen" pitchFamily="18" charset="0"/>
              </a:rPr>
              <a:t>(suffering.)</a:t>
            </a:r>
          </a:p>
          <a:p>
            <a:r>
              <a:rPr lang="en-US">
                <a:latin typeface="Sylfaen" pitchFamily="18" charset="0"/>
              </a:rPr>
              <a:t>When harboring such feeling, we shut ourselves off from the </a:t>
            </a:r>
            <a:r>
              <a:rPr lang="en-US">
                <a:solidFill>
                  <a:schemeClr val="accent2"/>
                </a:solidFill>
                <a:latin typeface="Sylfaen" pitchFamily="18" charset="0"/>
              </a:rPr>
              <a:t>sunlight of the Spirit.</a:t>
            </a:r>
            <a:endParaRPr lang="en-US">
              <a:latin typeface="Sylfaen" pitchFamily="18" charset="0"/>
            </a:endParaRPr>
          </a:p>
          <a:p>
            <a:endParaRPr lang="en-US" sz="2000">
              <a:solidFill>
                <a:schemeClr val="accent2"/>
              </a:solidFill>
              <a:latin typeface="Sylfaen" pitchFamily="18" charset="0"/>
            </a:endParaRPr>
          </a:p>
          <a:p>
            <a:endParaRPr lang="en-US">
              <a:latin typeface="Sylfae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lgn="ctr"/>
            <a:r>
              <a:rPr lang="en-US" sz="4000" b="1" i="1">
                <a:latin typeface="Sylfaen" pitchFamily="18" charset="0"/>
              </a:rPr>
              <a:t>Freedom From Bondage</a:t>
            </a:r>
            <a:br>
              <a:rPr lang="en-US" sz="4000" b="1" i="1">
                <a:latin typeface="Sylfaen" pitchFamily="18" charset="0"/>
              </a:rPr>
            </a:br>
            <a:r>
              <a:rPr lang="en-US" sz="3200" b="1" i="1">
                <a:latin typeface="Sylfaen" pitchFamily="18" charset="0"/>
              </a:rPr>
              <a:t>“If you have a resentment you want to be free of,…pray….”</a:t>
            </a:r>
            <a:endParaRPr lang="en-US" sz="4000" b="1" i="1">
              <a:latin typeface="Sylfaen" pitchFamily="18" charset="0"/>
            </a:endParaRPr>
          </a:p>
        </p:txBody>
      </p:sp>
      <p:sp>
        <p:nvSpPr>
          <p:cNvPr id="149507" name="Rectangle 3"/>
          <p:cNvSpPr>
            <a:spLocks noGrp="1" noChangeArrowheads="1"/>
          </p:cNvSpPr>
          <p:nvPr>
            <p:ph type="body" idx="1"/>
          </p:nvPr>
        </p:nvSpPr>
        <p:spPr/>
        <p:txBody>
          <a:bodyPr/>
          <a:lstStyle/>
          <a:p>
            <a:pPr>
              <a:lnSpc>
                <a:spcPct val="90000"/>
              </a:lnSpc>
            </a:pPr>
            <a:r>
              <a:rPr lang="en-US" sz="2400">
                <a:latin typeface="Sylfaen" pitchFamily="18" charset="0"/>
              </a:rPr>
              <a:t>I pray for___ </a:t>
            </a:r>
          </a:p>
          <a:p>
            <a:pPr lvl="1">
              <a:lnSpc>
                <a:spcPct val="90000"/>
              </a:lnSpc>
            </a:pPr>
            <a:r>
              <a:rPr lang="en-US" sz="2000">
                <a:latin typeface="Sylfaen" pitchFamily="18" charset="0"/>
              </a:rPr>
              <a:t>“…you will be free.”</a:t>
            </a:r>
          </a:p>
          <a:p>
            <a:pPr>
              <a:lnSpc>
                <a:spcPct val="90000"/>
              </a:lnSpc>
            </a:pPr>
            <a:r>
              <a:rPr lang="en-US" sz="2400">
                <a:latin typeface="Sylfaen" pitchFamily="18" charset="0"/>
              </a:rPr>
              <a:t>I ask that everything I want for myself be given to them</a:t>
            </a:r>
          </a:p>
          <a:p>
            <a:pPr lvl="1">
              <a:lnSpc>
                <a:spcPct val="90000"/>
              </a:lnSpc>
            </a:pPr>
            <a:r>
              <a:rPr lang="en-US" sz="2000">
                <a:latin typeface="Sylfaen" pitchFamily="18" charset="0"/>
              </a:rPr>
              <a:t>“…you will be free.”</a:t>
            </a:r>
          </a:p>
          <a:p>
            <a:pPr>
              <a:lnSpc>
                <a:spcPct val="90000"/>
              </a:lnSpc>
            </a:pPr>
            <a:r>
              <a:rPr lang="en-US" sz="2400">
                <a:latin typeface="Sylfaen" pitchFamily="18" charset="0"/>
              </a:rPr>
              <a:t>I ask for their health, their prosperity, their happiness</a:t>
            </a:r>
          </a:p>
          <a:p>
            <a:pPr lvl="1">
              <a:lnSpc>
                <a:spcPct val="90000"/>
              </a:lnSpc>
            </a:pPr>
            <a:r>
              <a:rPr lang="en-US" sz="2000">
                <a:latin typeface="Sylfaen" pitchFamily="18" charset="0"/>
              </a:rPr>
              <a:t>“ and you will be free.”</a:t>
            </a:r>
          </a:p>
          <a:p>
            <a:pPr>
              <a:lnSpc>
                <a:spcPct val="90000"/>
              </a:lnSpc>
            </a:pPr>
            <a:r>
              <a:rPr lang="en-US" sz="2400">
                <a:latin typeface="Sylfaen" pitchFamily="18" charset="0"/>
              </a:rPr>
              <a:t>“Even when you don’t really want it for them, and your prayers are only words and you don’t really mean it, go ahead and do it anyway.”</a:t>
            </a:r>
          </a:p>
          <a:p>
            <a:pPr lvl="2">
              <a:lnSpc>
                <a:spcPct val="90000"/>
              </a:lnSpc>
            </a:pPr>
            <a:r>
              <a:rPr lang="en-US" sz="1800">
                <a:solidFill>
                  <a:schemeClr val="accent2"/>
                </a:solidFill>
                <a:latin typeface="Sylfaen" pitchFamily="18" charset="0"/>
              </a:rPr>
              <a:t>{End your suffering}</a:t>
            </a:r>
          </a:p>
          <a:p>
            <a:pPr lvl="1">
              <a:lnSpc>
                <a:spcPct val="90000"/>
              </a:lnSpc>
            </a:pPr>
            <a:endParaRPr lang="en-US" sz="2000">
              <a:latin typeface="Sylfaen" pitchFamily="18" charset="0"/>
            </a:endParaRPr>
          </a:p>
          <a:p>
            <a:pPr lvl="1">
              <a:lnSpc>
                <a:spcPct val="90000"/>
              </a:lnSpc>
            </a:pPr>
            <a:endParaRPr lang="en-US" sz="2000">
              <a:latin typeface="Sylfaen" pitchFamily="18" charset="0"/>
            </a:endParaRPr>
          </a:p>
          <a:p>
            <a:pPr lvl="1">
              <a:lnSpc>
                <a:spcPct val="90000"/>
              </a:lnSpc>
            </a:pPr>
            <a:endParaRPr lang="en-US" sz="2000">
              <a:latin typeface="Sylfae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a:r>
              <a:rPr lang="en-US" sz="4000">
                <a:latin typeface="Sylfaen" pitchFamily="18" charset="0"/>
              </a:rPr>
              <a:t>Into Action</a:t>
            </a:r>
            <a:br>
              <a:rPr lang="en-US" sz="4000">
                <a:latin typeface="Sylfaen" pitchFamily="18" charset="0"/>
              </a:rPr>
            </a:br>
            <a:r>
              <a:rPr lang="en-US" sz="4000">
                <a:latin typeface="Sylfaen" pitchFamily="18" charset="0"/>
              </a:rPr>
              <a:t>Step IX</a:t>
            </a:r>
          </a:p>
        </p:txBody>
      </p:sp>
      <p:sp>
        <p:nvSpPr>
          <p:cNvPr id="141315" name="Rectangle 3"/>
          <p:cNvSpPr>
            <a:spLocks noGrp="1" noChangeArrowheads="1"/>
          </p:cNvSpPr>
          <p:nvPr>
            <p:ph type="body" idx="1"/>
          </p:nvPr>
        </p:nvSpPr>
        <p:spPr/>
        <p:txBody>
          <a:bodyPr/>
          <a:lstStyle/>
          <a:p>
            <a:pPr>
              <a:lnSpc>
                <a:spcPct val="90000"/>
              </a:lnSpc>
            </a:pPr>
            <a:r>
              <a:rPr lang="en-US" sz="2400">
                <a:latin typeface="Sylfaen" pitchFamily="18" charset="0"/>
              </a:rPr>
              <a:t>“How can I best serve thee- Thy will (not mine) be done” </a:t>
            </a:r>
            <a:r>
              <a:rPr lang="en-US" sz="1400">
                <a:solidFill>
                  <a:schemeClr val="accent2"/>
                </a:solidFill>
                <a:latin typeface="Sylfaen" pitchFamily="18" charset="0"/>
              </a:rPr>
              <a:t>(Prayer)</a:t>
            </a:r>
          </a:p>
          <a:p>
            <a:pPr>
              <a:lnSpc>
                <a:spcPct val="90000"/>
              </a:lnSpc>
            </a:pPr>
            <a:r>
              <a:rPr lang="en-US" sz="2400">
                <a:latin typeface="Sylfaen" pitchFamily="18" charset="0"/>
              </a:rPr>
              <a:t>Those are the </a:t>
            </a:r>
            <a:r>
              <a:rPr lang="en-US" sz="2400">
                <a:solidFill>
                  <a:schemeClr val="accent2"/>
                </a:solidFill>
                <a:latin typeface="Sylfaen" pitchFamily="18" charset="0"/>
              </a:rPr>
              <a:t>thoughts </a:t>
            </a:r>
            <a:r>
              <a:rPr lang="en-US" sz="2400">
                <a:latin typeface="Sylfaen" pitchFamily="18" charset="0"/>
              </a:rPr>
              <a:t>which must go with us </a:t>
            </a:r>
            <a:r>
              <a:rPr lang="en-US" sz="2400">
                <a:solidFill>
                  <a:schemeClr val="accent2"/>
                </a:solidFill>
                <a:latin typeface="Sylfaen" pitchFamily="18" charset="0"/>
              </a:rPr>
              <a:t>constantly </a:t>
            </a:r>
            <a:r>
              <a:rPr lang="en-US" sz="1600">
                <a:latin typeface="Sylfaen" pitchFamily="18" charset="0"/>
              </a:rPr>
              <a:t>{directions.}</a:t>
            </a:r>
            <a:r>
              <a:rPr lang="en-US" sz="2400">
                <a:solidFill>
                  <a:schemeClr val="accent2"/>
                </a:solidFill>
                <a:latin typeface="Sylfaen" pitchFamily="18" charset="0"/>
              </a:rPr>
              <a:t> </a:t>
            </a:r>
          </a:p>
          <a:p>
            <a:pPr>
              <a:lnSpc>
                <a:spcPct val="90000"/>
              </a:lnSpc>
            </a:pPr>
            <a:r>
              <a:rPr lang="en-US" sz="2400">
                <a:latin typeface="Sylfaen" pitchFamily="18" charset="0"/>
              </a:rPr>
              <a:t>…we ask God </a:t>
            </a:r>
            <a:r>
              <a:rPr lang="en-US" sz="1400">
                <a:solidFill>
                  <a:schemeClr val="accent2"/>
                </a:solidFill>
                <a:latin typeface="Sylfaen" pitchFamily="18" charset="0"/>
              </a:rPr>
              <a:t>(Prayer) </a:t>
            </a:r>
            <a:r>
              <a:rPr lang="en-US" sz="2400">
                <a:latin typeface="Sylfaen" pitchFamily="18" charset="0"/>
              </a:rPr>
              <a:t>to direct our </a:t>
            </a:r>
            <a:r>
              <a:rPr lang="en-US" sz="2400">
                <a:solidFill>
                  <a:schemeClr val="accent2"/>
                </a:solidFill>
                <a:latin typeface="Sylfaen" pitchFamily="18" charset="0"/>
              </a:rPr>
              <a:t>thinking</a:t>
            </a:r>
            <a:r>
              <a:rPr lang="en-US" sz="2400">
                <a:latin typeface="Sylfaen" pitchFamily="18" charset="0"/>
              </a:rPr>
              <a:t>, especially asking that it be divorced from </a:t>
            </a:r>
            <a:r>
              <a:rPr lang="en-US" sz="2400">
                <a:solidFill>
                  <a:schemeClr val="accent2"/>
                </a:solidFill>
                <a:latin typeface="Sylfaen" pitchFamily="18" charset="0"/>
              </a:rPr>
              <a:t>self</a:t>
            </a:r>
            <a:r>
              <a:rPr lang="en-US" sz="2400">
                <a:latin typeface="Sylfaen" pitchFamily="18" charset="0"/>
              </a:rPr>
              <a:t>-pity, dishonest or self-seeking motives.</a:t>
            </a:r>
          </a:p>
          <a:p>
            <a:pPr>
              <a:lnSpc>
                <a:spcPct val="90000"/>
              </a:lnSpc>
            </a:pPr>
            <a:r>
              <a:rPr lang="en-US" sz="2400">
                <a:latin typeface="Sylfaen" pitchFamily="18" charset="0"/>
              </a:rPr>
              <a:t>We ask </a:t>
            </a:r>
            <a:r>
              <a:rPr lang="en-US" sz="1400">
                <a:solidFill>
                  <a:schemeClr val="accent2"/>
                </a:solidFill>
                <a:latin typeface="Sylfaen" pitchFamily="18" charset="0"/>
              </a:rPr>
              <a:t>(Pray) </a:t>
            </a:r>
            <a:r>
              <a:rPr lang="en-US" sz="2400">
                <a:latin typeface="Sylfaen" pitchFamily="18" charset="0"/>
              </a:rPr>
              <a:t>especially for freedom from </a:t>
            </a:r>
            <a:r>
              <a:rPr lang="en-US" sz="2400">
                <a:solidFill>
                  <a:schemeClr val="accent2"/>
                </a:solidFill>
                <a:latin typeface="Sylfaen" pitchFamily="18" charset="0"/>
              </a:rPr>
              <a:t>self</a:t>
            </a:r>
            <a:r>
              <a:rPr lang="en-US" sz="2400">
                <a:latin typeface="Sylfaen" pitchFamily="18" charset="0"/>
              </a:rPr>
              <a:t>-will.</a:t>
            </a:r>
          </a:p>
          <a:p>
            <a:pPr>
              <a:lnSpc>
                <a:spcPct val="90000"/>
              </a:lnSpc>
            </a:pPr>
            <a:r>
              <a:rPr lang="en-US" sz="2400">
                <a:latin typeface="Sylfaen" pitchFamily="18" charset="0"/>
              </a:rPr>
              <a:t>As we go through the day we pause, when agitated or doubtful, and ask </a:t>
            </a:r>
            <a:r>
              <a:rPr lang="en-US" sz="1400">
                <a:solidFill>
                  <a:schemeClr val="accent2"/>
                </a:solidFill>
                <a:latin typeface="Sylfaen" pitchFamily="18" charset="0"/>
              </a:rPr>
              <a:t>(Pray) </a:t>
            </a:r>
            <a:r>
              <a:rPr lang="en-US" sz="2400">
                <a:latin typeface="Sylfaen" pitchFamily="18" charset="0"/>
              </a:rPr>
              <a:t>for the right thought or action.</a:t>
            </a:r>
          </a:p>
          <a:p>
            <a:pPr>
              <a:lnSpc>
                <a:spcPct val="90000"/>
              </a:lnSpc>
            </a:pPr>
            <a:r>
              <a:rPr lang="en-US" sz="2400">
                <a:latin typeface="Sylfaen" pitchFamily="18" charset="0"/>
              </a:rPr>
              <a:t>Step IX promise: </a:t>
            </a:r>
            <a:r>
              <a:rPr lang="en-US" sz="2800">
                <a:latin typeface="Sylfaen" pitchFamily="18" charset="0"/>
              </a:rPr>
              <a:t>…we will know </a:t>
            </a:r>
            <a:r>
              <a:rPr lang="en-US" sz="2800">
                <a:solidFill>
                  <a:schemeClr val="accent2"/>
                </a:solidFill>
                <a:latin typeface="Sylfaen" pitchFamily="18" charset="0"/>
              </a:rPr>
              <a:t>peace.</a:t>
            </a:r>
            <a:endParaRPr lang="en-US" sz="2400">
              <a:latin typeface="Sylfaen" pitchFamily="18" charset="0"/>
            </a:endParaRPr>
          </a:p>
          <a:p>
            <a:pPr>
              <a:lnSpc>
                <a:spcPct val="90000"/>
              </a:lnSpc>
              <a:buFontTx/>
              <a:buNone/>
            </a:pPr>
            <a:endParaRPr lang="en-US" sz="1400">
              <a:latin typeface="Sylfaen" pitchFamily="18" charset="0"/>
            </a:endParaRPr>
          </a:p>
          <a:p>
            <a:pPr>
              <a:lnSpc>
                <a:spcPct val="90000"/>
              </a:lnSpc>
            </a:pPr>
            <a:endParaRPr lang="en-US" sz="2400">
              <a:latin typeface="Sylfaen" pitchFamily="18" charset="0"/>
            </a:endParaRPr>
          </a:p>
          <a:p>
            <a:pPr>
              <a:lnSpc>
                <a:spcPct val="90000"/>
              </a:lnSpc>
            </a:pPr>
            <a:endParaRPr lang="en-US" sz="1400">
              <a:latin typeface="Sylfae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gn="ctr"/>
            <a:r>
              <a:rPr lang="en-US" sz="4000">
                <a:latin typeface="Sylfaen" pitchFamily="18" charset="0"/>
              </a:rPr>
              <a:t>Into Action</a:t>
            </a:r>
            <a:br>
              <a:rPr lang="en-US" sz="4000">
                <a:latin typeface="Sylfaen" pitchFamily="18" charset="0"/>
              </a:rPr>
            </a:br>
            <a:r>
              <a:rPr lang="en-US" sz="3200">
                <a:latin typeface="Sylfaen" pitchFamily="18" charset="0"/>
              </a:rPr>
              <a:t>Step X</a:t>
            </a:r>
            <a:br>
              <a:rPr lang="en-US" sz="3200">
                <a:latin typeface="Sylfaen" pitchFamily="18" charset="0"/>
              </a:rPr>
            </a:br>
            <a:r>
              <a:rPr lang="en-US" sz="3200">
                <a:latin typeface="Sylfaen" pitchFamily="18" charset="0"/>
              </a:rPr>
              <a:t>We have entered the world of the Spirit</a:t>
            </a:r>
            <a:endParaRPr lang="en-US" sz="4000">
              <a:latin typeface="Sylfaen" pitchFamily="18" charset="0"/>
            </a:endParaRPr>
          </a:p>
        </p:txBody>
      </p:sp>
      <p:sp>
        <p:nvSpPr>
          <p:cNvPr id="140291" name="Rectangle 3"/>
          <p:cNvSpPr>
            <a:spLocks noGrp="1" noChangeArrowheads="1"/>
          </p:cNvSpPr>
          <p:nvPr>
            <p:ph type="body" idx="1"/>
          </p:nvPr>
        </p:nvSpPr>
        <p:spPr/>
        <p:txBody>
          <a:bodyPr/>
          <a:lstStyle/>
          <a:p>
            <a:pPr>
              <a:lnSpc>
                <a:spcPct val="80000"/>
              </a:lnSpc>
            </a:pPr>
            <a:r>
              <a:rPr lang="en-US" sz="2800">
                <a:latin typeface="Sylfaen" pitchFamily="18" charset="0"/>
              </a:rPr>
              <a:t>Continue to watch for selfishness, dishonesty, resentment and fear</a:t>
            </a:r>
          </a:p>
          <a:p>
            <a:pPr>
              <a:lnSpc>
                <a:spcPct val="80000"/>
              </a:lnSpc>
            </a:pPr>
            <a:r>
              <a:rPr lang="en-US" sz="2800">
                <a:latin typeface="Sylfaen" pitchFamily="18" charset="0"/>
              </a:rPr>
              <a:t>When these crop up we ask God at once to remove them</a:t>
            </a:r>
            <a:r>
              <a:rPr lang="en-US" sz="1800">
                <a:latin typeface="Sylfaen" pitchFamily="18" charset="0"/>
              </a:rPr>
              <a:t>.</a:t>
            </a:r>
            <a:r>
              <a:rPr lang="en-US" sz="1800">
                <a:solidFill>
                  <a:schemeClr val="accent2"/>
                </a:solidFill>
                <a:latin typeface="Sylfaen" pitchFamily="18" charset="0"/>
              </a:rPr>
              <a:t>(Pray)</a:t>
            </a:r>
          </a:p>
          <a:p>
            <a:pPr>
              <a:lnSpc>
                <a:spcPct val="80000"/>
              </a:lnSpc>
            </a:pPr>
            <a:r>
              <a:rPr lang="en-US" sz="2800">
                <a:latin typeface="Sylfaen" pitchFamily="18" charset="0"/>
              </a:rPr>
              <a:t>We discuss them with someone immediately and make amends quickly if we have harmed anyone.</a:t>
            </a:r>
          </a:p>
          <a:p>
            <a:pPr>
              <a:lnSpc>
                <a:spcPct val="80000"/>
              </a:lnSpc>
            </a:pPr>
            <a:r>
              <a:rPr lang="en-US" sz="2800">
                <a:latin typeface="Sylfaen" pitchFamily="18" charset="0"/>
              </a:rPr>
              <a:t>Then we resolutely turn our </a:t>
            </a:r>
            <a:r>
              <a:rPr lang="en-US" sz="2800">
                <a:solidFill>
                  <a:schemeClr val="accent2"/>
                </a:solidFill>
                <a:latin typeface="Sylfaen" pitchFamily="18" charset="0"/>
              </a:rPr>
              <a:t>thoughts </a:t>
            </a:r>
            <a:r>
              <a:rPr lang="en-US" sz="2800">
                <a:latin typeface="Sylfaen" pitchFamily="18" charset="0"/>
              </a:rPr>
              <a:t>to someone we can help.</a:t>
            </a:r>
          </a:p>
          <a:p>
            <a:pPr>
              <a:lnSpc>
                <a:spcPct val="80000"/>
              </a:lnSpc>
            </a:pPr>
            <a:r>
              <a:rPr lang="en-US" sz="2800">
                <a:latin typeface="Sylfaen" pitchFamily="18" charset="0"/>
              </a:rPr>
              <a:t>Step X promise: And we have ceased fighting anything or anyone….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gn="ctr"/>
            <a:r>
              <a:rPr lang="en-US">
                <a:latin typeface="Sylfaen" pitchFamily="18" charset="0"/>
              </a:rPr>
              <a:t>Quiet your Brain</a:t>
            </a:r>
            <a:br>
              <a:rPr lang="en-US">
                <a:latin typeface="Sylfaen" pitchFamily="18" charset="0"/>
              </a:rPr>
            </a:br>
            <a:r>
              <a:rPr lang="en-US" sz="3600">
                <a:latin typeface="Sylfaen" pitchFamily="18" charset="0"/>
              </a:rPr>
              <a:t>Other Prayers</a:t>
            </a:r>
            <a:endParaRPr lang="en-US">
              <a:latin typeface="Sylfaen" pitchFamily="18" charset="0"/>
            </a:endParaRPr>
          </a:p>
        </p:txBody>
      </p:sp>
      <p:sp>
        <p:nvSpPr>
          <p:cNvPr id="118787" name="Rectangle 3"/>
          <p:cNvSpPr>
            <a:spLocks noGrp="1" noChangeArrowheads="1"/>
          </p:cNvSpPr>
          <p:nvPr>
            <p:ph type="body" idx="1"/>
          </p:nvPr>
        </p:nvSpPr>
        <p:spPr/>
        <p:txBody>
          <a:bodyPr/>
          <a:lstStyle/>
          <a:p>
            <a:endParaRPr lang="en-US">
              <a:latin typeface="Sylfaen" pitchFamily="18" charset="0"/>
            </a:endParaRPr>
          </a:p>
          <a:p>
            <a:r>
              <a:rPr lang="en-US">
                <a:latin typeface="Sylfaen" pitchFamily="18" charset="0"/>
              </a:rPr>
              <a:t>Step III, VII &amp; XI</a:t>
            </a:r>
          </a:p>
          <a:p>
            <a:r>
              <a:rPr lang="en-US">
                <a:latin typeface="Sylfaen" pitchFamily="18" charset="0"/>
              </a:rPr>
              <a:t>Serenity</a:t>
            </a:r>
          </a:p>
          <a:p>
            <a:r>
              <a:rPr lang="en-US">
                <a:latin typeface="Sylfaen" pitchFamily="18" charset="0"/>
              </a:rPr>
              <a:t>Dear Lord; It’s Your’s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ctrTitle"/>
          </p:nvPr>
        </p:nvSpPr>
        <p:spPr/>
        <p:txBody>
          <a:bodyPr/>
          <a:lstStyle/>
          <a:p>
            <a:r>
              <a:rPr lang="en-US" sz="3600">
                <a:latin typeface="Sylfaen" pitchFamily="18" charset="0"/>
              </a:rPr>
              <a:t>…praying </a:t>
            </a:r>
            <a:r>
              <a:rPr lang="en-US" sz="3600" b="1">
                <a:solidFill>
                  <a:schemeClr val="accent2"/>
                </a:solidFill>
                <a:latin typeface="Sylfaen" pitchFamily="18" charset="0"/>
              </a:rPr>
              <a:t>only </a:t>
            </a:r>
            <a:r>
              <a:rPr lang="en-US" sz="3600">
                <a:solidFill>
                  <a:schemeClr val="tx1"/>
                </a:solidFill>
                <a:latin typeface="Sylfaen" pitchFamily="18" charset="0"/>
              </a:rPr>
              <a:t>for knowledge of His will for us and the power to carry that out. </a:t>
            </a:r>
            <a:r>
              <a:rPr lang="en-US" sz="2400">
                <a:solidFill>
                  <a:schemeClr val="tx1"/>
                </a:solidFill>
                <a:latin typeface="Sylfaen" pitchFamily="18" charset="0"/>
              </a:rPr>
              <a:t>(Step XI)</a:t>
            </a:r>
            <a:r>
              <a:rPr lang="en-US" sz="3600"/>
              <a:t> </a:t>
            </a:r>
          </a:p>
        </p:txBody>
      </p:sp>
      <p:sp>
        <p:nvSpPr>
          <p:cNvPr id="135173" name="Rectangle 5"/>
          <p:cNvSpPr>
            <a:spLocks noGrp="1" noChangeArrowheads="1"/>
          </p:cNvSpPr>
          <p:nvPr>
            <p:ph type="subTitle" idx="1"/>
          </p:nvPr>
        </p:nvSpPr>
        <p:spPr/>
        <p:txBody>
          <a:bodyPr/>
          <a:lstStyle/>
          <a:p>
            <a:pPr algn="l"/>
            <a:r>
              <a:rPr lang="en-US">
                <a:latin typeface="Sylfaen" pitchFamily="18" charset="0"/>
              </a:rPr>
              <a:t>“ Thy will (not mine) be done” </a:t>
            </a:r>
            <a:r>
              <a:rPr lang="en-US" sz="2000">
                <a:latin typeface="Sylfaen" pitchFamily="18" charset="0"/>
              </a:rPr>
              <a:t>(Twelve and Twelve Step II)</a:t>
            </a:r>
            <a:endParaRPr lang="en-US">
              <a:latin typeface="Sylfaen" pitchFamily="18" charset="0"/>
            </a:endParaRPr>
          </a:p>
          <a:p>
            <a:pPr algn="l"/>
            <a:endParaRPr lang="en-US">
              <a:latin typeface="Sylfaen" pitchFamily="18" charset="0"/>
            </a:endParaRPr>
          </a:p>
          <a:p>
            <a:pPr algn="l"/>
            <a:endParaRPr lang="en-US">
              <a:latin typeface="Sylfae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algn="ctr"/>
            <a:r>
              <a:rPr lang="en-US" b="1" i="1">
                <a:latin typeface="Sylfaen" pitchFamily="18" charset="0"/>
              </a:rPr>
              <a:t>Doctor, Alcoholic, Addict</a:t>
            </a:r>
          </a:p>
        </p:txBody>
      </p:sp>
      <p:sp>
        <p:nvSpPr>
          <p:cNvPr id="150531" name="Rectangle 3"/>
          <p:cNvSpPr>
            <a:spLocks noGrp="1" noChangeArrowheads="1"/>
          </p:cNvSpPr>
          <p:nvPr>
            <p:ph type="body" idx="1"/>
          </p:nvPr>
        </p:nvSpPr>
        <p:spPr/>
        <p:txBody>
          <a:bodyPr/>
          <a:lstStyle/>
          <a:p>
            <a:r>
              <a:rPr lang="en-US">
                <a:latin typeface="Sylfaen" pitchFamily="18" charset="0"/>
              </a:rPr>
              <a:t> Perhaps the best thing of all for me is to remember that </a:t>
            </a:r>
            <a:r>
              <a:rPr lang="en-US">
                <a:solidFill>
                  <a:schemeClr val="accent2"/>
                </a:solidFill>
                <a:latin typeface="Sylfaen" pitchFamily="18" charset="0"/>
              </a:rPr>
              <a:t>my serenity is inversely proportional to my expectations.</a:t>
            </a:r>
            <a:endParaRPr lang="en-US">
              <a:latin typeface="Sylfae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algn="ctr"/>
            <a:r>
              <a:rPr lang="en-US" b="1" i="1">
                <a:latin typeface="Sylfaen" pitchFamily="18" charset="0"/>
              </a:rPr>
              <a:t>Doctor, Alcoholic, Addict</a:t>
            </a:r>
          </a:p>
        </p:txBody>
      </p:sp>
      <p:sp>
        <p:nvSpPr>
          <p:cNvPr id="151555" name="Rectangle 3"/>
          <p:cNvSpPr>
            <a:spLocks noGrp="1" noChangeArrowheads="1"/>
          </p:cNvSpPr>
          <p:nvPr>
            <p:ph type="body" idx="1"/>
          </p:nvPr>
        </p:nvSpPr>
        <p:spPr/>
        <p:txBody>
          <a:bodyPr/>
          <a:lstStyle/>
          <a:p>
            <a:pPr>
              <a:lnSpc>
                <a:spcPct val="80000"/>
              </a:lnSpc>
            </a:pPr>
            <a:r>
              <a:rPr lang="en-US" sz="2400">
                <a:latin typeface="Sylfaen" pitchFamily="18" charset="0"/>
              </a:rPr>
              <a:t>And acceptance is the answer to </a:t>
            </a:r>
            <a:r>
              <a:rPr lang="en-US" sz="2400" b="1" i="1">
                <a:latin typeface="Sylfaen" pitchFamily="18" charset="0"/>
              </a:rPr>
              <a:t>all </a:t>
            </a:r>
            <a:r>
              <a:rPr lang="en-US" sz="2400">
                <a:latin typeface="Sylfaen" pitchFamily="18" charset="0"/>
              </a:rPr>
              <a:t>my problems today. When I am disturbed, it is because I find some person, place, thing, or situation- some fact of my life- unacceptable to me, and I can find no serenity until I accept that person, place, thing, or situation as being exactly the way it is supposed to be at this moment. Nothing, absolutely nothing happens in God’s world by mistake. Until I could accept my alcoholism, I could not stay sober; unless I accept life completely on life’s terms, I cannot be happy. I need to concentrate not so much on what needs to be changed in the world as on what needs to be changed in me and in my attitudes.</a:t>
            </a:r>
          </a:p>
          <a:p>
            <a:pPr lvl="1">
              <a:lnSpc>
                <a:spcPct val="80000"/>
              </a:lnSpc>
            </a:pPr>
            <a:r>
              <a:rPr lang="en-US" sz="2400">
                <a:latin typeface="Sylfaen" pitchFamily="18" charset="0"/>
              </a:rPr>
              <a:t>{I hope the problem is me.}</a:t>
            </a:r>
          </a:p>
          <a:p>
            <a:pPr>
              <a:lnSpc>
                <a:spcPct val="80000"/>
              </a:lnSpc>
            </a:pPr>
            <a:r>
              <a:rPr lang="en-US" sz="2400">
                <a:latin typeface="Sylfaen" pitchFamily="18" charset="0"/>
              </a:rPr>
              <a:t>Acceptance= Respond favorably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lgn="ctr"/>
            <a:r>
              <a:rPr lang="en-US" b="1" i="1">
                <a:latin typeface="Sylfaen" pitchFamily="18" charset="0"/>
              </a:rPr>
              <a:t>Working With Others</a:t>
            </a:r>
            <a:br>
              <a:rPr lang="en-US" b="1" i="1">
                <a:latin typeface="Sylfaen" pitchFamily="18" charset="0"/>
              </a:rPr>
            </a:br>
            <a:r>
              <a:rPr lang="en-US" sz="3600" b="1" i="1">
                <a:latin typeface="Sylfaen" pitchFamily="18" charset="0"/>
              </a:rPr>
              <a:t>Step XII</a:t>
            </a:r>
            <a:endParaRPr lang="en-US" b="1" i="1">
              <a:latin typeface="Sylfaen" pitchFamily="18" charset="0"/>
            </a:endParaRPr>
          </a:p>
        </p:txBody>
      </p:sp>
      <p:sp>
        <p:nvSpPr>
          <p:cNvPr id="152579" name="Rectangle 3"/>
          <p:cNvSpPr>
            <a:spLocks noGrp="1" noChangeArrowheads="1"/>
          </p:cNvSpPr>
          <p:nvPr>
            <p:ph type="body" idx="1"/>
          </p:nvPr>
        </p:nvSpPr>
        <p:spPr>
          <a:xfrm>
            <a:off x="457200" y="2514600"/>
            <a:ext cx="8229600" cy="3505200"/>
          </a:xfrm>
        </p:spPr>
        <p:txBody>
          <a:bodyPr/>
          <a:lstStyle/>
          <a:p>
            <a:r>
              <a:rPr lang="en-US" b="1" i="1">
                <a:latin typeface="Sylfaen" pitchFamily="18" charset="0"/>
              </a:rPr>
              <a:t> …</a:t>
            </a:r>
            <a:r>
              <a:rPr lang="en-US" sz="2000">
                <a:latin typeface="Sylfaen" pitchFamily="18" charset="0"/>
              </a:rPr>
              <a:t>{italics} </a:t>
            </a:r>
            <a:r>
              <a:rPr lang="en-US" b="1" i="1">
                <a:latin typeface="Sylfaen" pitchFamily="18" charset="0"/>
              </a:rPr>
              <a:t>we have stopped fighting anybody or anything. We have to!</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ctr"/>
            <a:r>
              <a:rPr lang="en-US" sz="4000" i="1">
                <a:latin typeface="Sylfaen" pitchFamily="18" charset="0"/>
              </a:rPr>
              <a:t>How It Works</a:t>
            </a:r>
            <a:br>
              <a:rPr lang="en-US" sz="4000" i="1">
                <a:latin typeface="Sylfaen" pitchFamily="18" charset="0"/>
              </a:rPr>
            </a:br>
            <a:r>
              <a:rPr lang="en-US" sz="4000">
                <a:latin typeface="Sylfaen" pitchFamily="18" charset="0"/>
              </a:rPr>
              <a:t>Step III </a:t>
            </a:r>
            <a:r>
              <a:rPr lang="en-US" sz="3200">
                <a:latin typeface="Sylfaen" pitchFamily="18" charset="0"/>
              </a:rPr>
              <a:t>Prayer</a:t>
            </a:r>
            <a:endParaRPr lang="en-US" sz="4000" i="1">
              <a:latin typeface="Sylfaen" pitchFamily="18" charset="0"/>
            </a:endParaRPr>
          </a:p>
        </p:txBody>
      </p:sp>
      <p:sp>
        <p:nvSpPr>
          <p:cNvPr id="93187" name="Rectangle 3"/>
          <p:cNvSpPr>
            <a:spLocks noGrp="1" noChangeArrowheads="1"/>
          </p:cNvSpPr>
          <p:nvPr>
            <p:ph type="body" idx="1"/>
          </p:nvPr>
        </p:nvSpPr>
        <p:spPr/>
        <p:txBody>
          <a:bodyPr/>
          <a:lstStyle/>
          <a:p>
            <a:r>
              <a:rPr lang="en-US">
                <a:latin typeface="Sylfaen" pitchFamily="18" charset="0"/>
              </a:rPr>
              <a:t>Relieve me of the bondage of </a:t>
            </a:r>
            <a:r>
              <a:rPr lang="en-US">
                <a:solidFill>
                  <a:schemeClr val="accent2"/>
                </a:solidFill>
                <a:latin typeface="Sylfaen" pitchFamily="18" charset="0"/>
              </a:rPr>
              <a:t>self</a:t>
            </a:r>
            <a:r>
              <a:rPr lang="en-US">
                <a:latin typeface="Sylfaen" pitchFamily="18" charset="0"/>
              </a:rPr>
              <a:t>…</a:t>
            </a:r>
          </a:p>
          <a:p>
            <a:pPr lvl="2"/>
            <a:r>
              <a:rPr lang="en-US">
                <a:latin typeface="Sylfaen" pitchFamily="18" charset="0"/>
              </a:rPr>
              <a:t>Suffering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nchorCtr="1"/>
          <a:lstStyle/>
          <a:p>
            <a:pPr algn="l" eaLnBrk="1" hangingPunct="1"/>
            <a:r>
              <a:rPr lang="en-US" sz="2400">
                <a:solidFill>
                  <a:schemeClr val="tx2"/>
                </a:solidFill>
                <a:effectLst>
                  <a:outerShdw blurRad="38100" dist="38100" dir="2700000" algn="tl">
                    <a:srgbClr val="000000"/>
                  </a:outerShdw>
                </a:effectLst>
                <a:latin typeface="Tahoma" charset="0"/>
              </a:rPr>
              <a:t>The doctor’s theory that we have an allergy to alcohol interests us.</a:t>
            </a:r>
            <a:br>
              <a:rPr lang="en-US" sz="2400">
                <a:solidFill>
                  <a:schemeClr val="tx2"/>
                </a:solidFill>
                <a:effectLst>
                  <a:outerShdw blurRad="38100" dist="38100" dir="2700000" algn="tl">
                    <a:srgbClr val="000000"/>
                  </a:outerShdw>
                </a:effectLst>
                <a:latin typeface="Tahoma" charset="0"/>
              </a:rPr>
            </a:br>
            <a:r>
              <a:rPr lang="en-US" sz="2400">
                <a:solidFill>
                  <a:schemeClr val="tx2"/>
                </a:solidFill>
                <a:effectLst>
                  <a:outerShdw blurRad="38100" dist="38100" dir="2700000" algn="tl">
                    <a:srgbClr val="000000"/>
                  </a:outerShdw>
                </a:effectLst>
                <a:latin typeface="Tahoma" charset="0"/>
              </a:rPr>
              <a:t>(</a:t>
            </a:r>
            <a:r>
              <a:rPr lang="en-US" sz="2400" i="1">
                <a:solidFill>
                  <a:schemeClr val="tx2"/>
                </a:solidFill>
                <a:effectLst>
                  <a:outerShdw blurRad="38100" dist="38100" dir="2700000" algn="tl">
                    <a:srgbClr val="000000"/>
                  </a:outerShdw>
                </a:effectLst>
                <a:latin typeface="Tahoma" charset="0"/>
              </a:rPr>
              <a:t>AA; </a:t>
            </a:r>
            <a:r>
              <a:rPr lang="en-US" sz="2400">
                <a:solidFill>
                  <a:schemeClr val="tx2"/>
                </a:solidFill>
                <a:effectLst>
                  <a:outerShdw blurRad="38100" dist="38100" dir="2700000" algn="tl">
                    <a:srgbClr val="000000"/>
                  </a:outerShdw>
                </a:effectLst>
                <a:latin typeface="Tahoma" charset="0"/>
              </a:rPr>
              <a:t>The Doctor’s Opinion)</a:t>
            </a:r>
          </a:p>
        </p:txBody>
      </p:sp>
      <p:sp>
        <p:nvSpPr>
          <p:cNvPr id="101381" name="Rectangle 5"/>
          <p:cNvSpPr>
            <a:spLocks noChangeArrowheads="1"/>
          </p:cNvSpPr>
          <p:nvPr/>
        </p:nvSpPr>
        <p:spPr bwMode="auto">
          <a:xfrm>
            <a:off x="457200" y="1600200"/>
            <a:ext cx="8229600" cy="44958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…the action of alcohol on these chronic alcoholics is a manifestation of an </a:t>
            </a:r>
            <a:r>
              <a:rPr lang="en-US" sz="3200">
                <a:solidFill>
                  <a:schemeClr val="tx2"/>
                </a:solidFill>
                <a:effectLst>
                  <a:outerShdw blurRad="38100" dist="38100" dir="2700000" algn="tl">
                    <a:srgbClr val="000000"/>
                  </a:outerShdw>
                </a:effectLst>
                <a:latin typeface="Tahoma" charset="0"/>
              </a:rPr>
              <a:t>allergy</a:t>
            </a:r>
            <a:r>
              <a:rPr lang="en-US" sz="3200">
                <a:effectLst>
                  <a:outerShdw blurRad="38100" dist="38100" dir="2700000" algn="tl">
                    <a:srgbClr val="000000"/>
                  </a:outerShdw>
                </a:effectLst>
                <a:latin typeface="Tahoma" charset="0"/>
              </a:rPr>
              <a:t>…the phenomenon of craving is limited to this class and never occurs in the average temperate drinker</a:t>
            </a:r>
          </a:p>
          <a:p>
            <a:pPr marL="742950" lvl="1" indent="-285750" algn="l" eaLnBrk="1" hangingPunct="1">
              <a:spcBef>
                <a:spcPct val="20000"/>
              </a:spcBef>
              <a:buFont typeface="Tahoma" charset="0"/>
              <a:buChar char="–"/>
            </a:pPr>
            <a:r>
              <a:rPr lang="en-US">
                <a:effectLst>
                  <a:outerShdw blurRad="38100" dist="38100" dir="2700000" algn="tl">
                    <a:srgbClr val="000000"/>
                  </a:outerShdw>
                </a:effectLst>
                <a:latin typeface="Tahoma" charset="0"/>
              </a:rPr>
              <a:t>(Doctor’s Opinion)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p:cNvPicPr>
            <a:picLocks noChangeAspect="1" noChangeArrowheads="1"/>
          </p:cNvPicPr>
          <p:nvPr/>
        </p:nvPicPr>
        <p:blipFill>
          <a:blip r:embed="rId2" cstate="print"/>
          <a:srcRect/>
          <a:stretch>
            <a:fillRect/>
          </a:stretch>
        </p:blipFill>
        <p:spPr bwMode="auto">
          <a:xfrm>
            <a:off x="2286000" y="152400"/>
            <a:ext cx="4378325" cy="661035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ChangeArrowheads="1"/>
          </p:cNvSpPr>
          <p:nvPr/>
        </p:nvSpPr>
        <p:spPr bwMode="auto">
          <a:xfrm>
            <a:off x="1219200" y="304800"/>
            <a:ext cx="7772400" cy="1206500"/>
          </a:xfrm>
          <a:prstGeom prst="rect">
            <a:avLst/>
          </a:prstGeom>
          <a:noFill/>
          <a:ln w="12700" cap="sq">
            <a:noFill/>
            <a:miter lim="800000"/>
            <a:headEnd type="none" w="sm" len="sm"/>
            <a:tailEnd type="none" w="sm" len="sm"/>
          </a:ln>
          <a:effectLst/>
        </p:spPr>
        <p:txBody>
          <a:bodyPr anchor="ctr"/>
          <a:lstStyle/>
          <a:p>
            <a:pPr eaLnBrk="1" hangingPunct="1"/>
            <a:r>
              <a:rPr lang="en-US" sz="4400" i="1">
                <a:solidFill>
                  <a:schemeClr val="tx2"/>
                </a:solidFill>
                <a:effectLst>
                  <a:outerShdw blurRad="38100" dist="38100" dir="2700000" algn="tl">
                    <a:srgbClr val="000000"/>
                  </a:outerShdw>
                </a:effectLst>
                <a:latin typeface="Sylfaen" pitchFamily="18" charset="0"/>
              </a:rPr>
              <a:t>My Stroke of Insight</a:t>
            </a:r>
            <a:br>
              <a:rPr lang="en-US" sz="4400" i="1">
                <a:solidFill>
                  <a:schemeClr val="tx2"/>
                </a:solidFill>
                <a:effectLst>
                  <a:outerShdw blurRad="38100" dist="38100" dir="2700000" algn="tl">
                    <a:srgbClr val="000000"/>
                  </a:outerShdw>
                </a:effectLst>
                <a:latin typeface="Sylfaen" pitchFamily="18" charset="0"/>
              </a:rPr>
            </a:br>
            <a:r>
              <a:rPr lang="en-US" sz="2000">
                <a:solidFill>
                  <a:schemeClr val="tx2"/>
                </a:solidFill>
                <a:effectLst>
                  <a:outerShdw blurRad="38100" dist="38100" dir="2700000" algn="tl">
                    <a:srgbClr val="000000"/>
                  </a:outerShdw>
                </a:effectLst>
                <a:latin typeface="Sylfaen" pitchFamily="18" charset="0"/>
              </a:rPr>
              <a:t>Jill Bolte Taylor PhD</a:t>
            </a:r>
          </a:p>
        </p:txBody>
      </p:sp>
      <p:sp>
        <p:nvSpPr>
          <p:cNvPr id="129029" name="Rectangle 5"/>
          <p:cNvSpPr>
            <a:spLocks noChangeArrowheads="1"/>
          </p:cNvSpPr>
          <p:nvPr/>
        </p:nvSpPr>
        <p:spPr bwMode="auto">
          <a:xfrm>
            <a:off x="1219200" y="1600200"/>
            <a:ext cx="7772400" cy="4495800"/>
          </a:xfrm>
          <a:prstGeom prst="rect">
            <a:avLst/>
          </a:prstGeom>
          <a:noFill/>
          <a:ln w="12700" cap="sq">
            <a:noFill/>
            <a:miter lim="800000"/>
            <a:headEnd type="none" w="sm" len="sm"/>
            <a:tailEnd type="none" w="sm" len="sm"/>
          </a:ln>
          <a:effectLst/>
        </p:spPr>
        <p:txBody>
          <a:bodyPr/>
          <a:lstStyle/>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Sylfaen" pitchFamily="18" charset="0"/>
              </a:rPr>
              <a:t>a growing sense of peace</a:t>
            </a: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Sylfaen" pitchFamily="18" charset="0"/>
              </a:rPr>
              <a:t>enfolded by a blanket of tranquil euphoria</a:t>
            </a: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Sylfaen" pitchFamily="18" charset="0"/>
              </a:rPr>
              <a:t>Energy of your spirit flowing like a great whale gliding through a sea of silent euphoria</a:t>
            </a: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Sylfaen" pitchFamily="18" charset="0"/>
              </a:rPr>
              <a:t>dwelling in a flow of sweet tranquility</a:t>
            </a: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Sylfaen" pitchFamily="18" charset="0"/>
              </a:rPr>
              <a:t>Unforgettable sense of peace pervade your entire being and feel the calmness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ChangeArrowheads="1"/>
          </p:cNvSpPr>
          <p:nvPr/>
        </p:nvSpPr>
        <p:spPr bwMode="auto">
          <a:xfrm>
            <a:off x="1219200" y="304800"/>
            <a:ext cx="7772400" cy="1206500"/>
          </a:xfrm>
          <a:prstGeom prst="rect">
            <a:avLst/>
          </a:prstGeom>
          <a:noFill/>
          <a:ln w="12700" cap="sq">
            <a:noFill/>
            <a:miter lim="800000"/>
            <a:headEnd type="none" w="sm" len="sm"/>
            <a:tailEnd type="none" w="sm" len="sm"/>
          </a:ln>
          <a:effectLst/>
        </p:spPr>
        <p:txBody>
          <a:bodyPr anchor="ctr"/>
          <a:lstStyle/>
          <a:p>
            <a:pPr eaLnBrk="1" hangingPunct="1"/>
            <a:r>
              <a:rPr lang="en-US" sz="4400" i="1">
                <a:solidFill>
                  <a:schemeClr val="tx2"/>
                </a:solidFill>
                <a:effectLst>
                  <a:outerShdw blurRad="38100" dist="38100" dir="2700000" algn="tl">
                    <a:srgbClr val="000000"/>
                  </a:outerShdw>
                </a:effectLst>
                <a:latin typeface="Sylfaen" pitchFamily="18" charset="0"/>
              </a:rPr>
              <a:t>My Stroke of Insight</a:t>
            </a:r>
            <a:br>
              <a:rPr lang="en-US" sz="4400" i="1">
                <a:solidFill>
                  <a:schemeClr val="tx2"/>
                </a:solidFill>
                <a:effectLst>
                  <a:outerShdw blurRad="38100" dist="38100" dir="2700000" algn="tl">
                    <a:srgbClr val="000000"/>
                  </a:outerShdw>
                </a:effectLst>
                <a:latin typeface="Sylfaen" pitchFamily="18" charset="0"/>
              </a:rPr>
            </a:br>
            <a:r>
              <a:rPr lang="en-US" sz="2000">
                <a:solidFill>
                  <a:schemeClr val="tx2"/>
                </a:solidFill>
                <a:effectLst>
                  <a:outerShdw blurRad="38100" dist="38100" dir="2700000" algn="tl">
                    <a:srgbClr val="000000"/>
                  </a:outerShdw>
                </a:effectLst>
                <a:latin typeface="Sylfaen" pitchFamily="18" charset="0"/>
              </a:rPr>
              <a:t>Jill Bolte Taylor PhD</a:t>
            </a:r>
          </a:p>
        </p:txBody>
      </p:sp>
      <p:sp>
        <p:nvSpPr>
          <p:cNvPr id="156677" name="Rectangle 5"/>
          <p:cNvSpPr>
            <a:spLocks noChangeArrowheads="1"/>
          </p:cNvSpPr>
          <p:nvPr/>
        </p:nvSpPr>
        <p:spPr bwMode="auto">
          <a:xfrm>
            <a:off x="1219200" y="1600200"/>
            <a:ext cx="7772400" cy="4495800"/>
          </a:xfrm>
          <a:prstGeom prst="rect">
            <a:avLst/>
          </a:prstGeom>
          <a:noFill/>
          <a:ln w="12700" cap="sq">
            <a:noFill/>
            <a:miter lim="800000"/>
            <a:headEnd type="none" w="sm" len="sm"/>
            <a:tailEnd type="none" w="sm" len="sm"/>
          </a:ln>
          <a:effectLst/>
        </p:spPr>
        <p:txBody>
          <a:bodyPr/>
          <a:lstStyle/>
          <a:p>
            <a:pPr marL="342900" indent="-342900" algn="l" eaLnBrk="1" hangingPunct="1">
              <a:lnSpc>
                <a:spcPct val="90000"/>
              </a:lnSpc>
              <a:spcBef>
                <a:spcPct val="20000"/>
              </a:spcBef>
              <a:buClr>
                <a:schemeClr val="hlink"/>
              </a:buClr>
              <a:buSzPct val="120000"/>
              <a:buFontTx/>
              <a:buChar char="•"/>
            </a:pPr>
            <a:r>
              <a:rPr lang="en-US" sz="2400">
                <a:effectLst>
                  <a:outerShdw blurRad="38100" dist="38100" dir="2700000" algn="tl">
                    <a:srgbClr val="000000"/>
                  </a:outerShdw>
                </a:effectLst>
                <a:latin typeface="Sylfaen" pitchFamily="18" charset="0"/>
              </a:rPr>
              <a:t>The life force energy within each of us contains the power of the universe</a:t>
            </a:r>
          </a:p>
          <a:p>
            <a:pPr marL="342900" indent="-342900" algn="l" eaLnBrk="1" hangingPunct="1">
              <a:lnSpc>
                <a:spcPct val="90000"/>
              </a:lnSpc>
              <a:spcBef>
                <a:spcPct val="20000"/>
              </a:spcBef>
              <a:buClr>
                <a:schemeClr val="hlink"/>
              </a:buClr>
              <a:buSzPct val="120000"/>
              <a:buFontTx/>
              <a:buChar char="•"/>
            </a:pPr>
            <a:r>
              <a:rPr lang="en-US" sz="2400">
                <a:effectLst>
                  <a:outerShdw blurRad="38100" dist="38100" dir="2700000" algn="tl">
                    <a:srgbClr val="000000"/>
                  </a:outerShdw>
                </a:effectLst>
                <a:latin typeface="Sylfaen" pitchFamily="18" charset="0"/>
              </a:rPr>
              <a:t>being at one with the universe, experience the perception of connection to all that is</a:t>
            </a:r>
          </a:p>
          <a:p>
            <a:pPr marL="342900" indent="-342900" algn="l" eaLnBrk="1" hangingPunct="1">
              <a:lnSpc>
                <a:spcPct val="90000"/>
              </a:lnSpc>
              <a:spcBef>
                <a:spcPct val="20000"/>
              </a:spcBef>
              <a:buClr>
                <a:schemeClr val="hlink"/>
              </a:buClr>
              <a:buSzPct val="120000"/>
              <a:buFontTx/>
              <a:buChar char="•"/>
            </a:pPr>
            <a:r>
              <a:rPr lang="en-US" sz="2400">
                <a:effectLst>
                  <a:outerShdw blurRad="38100" dist="38100" dir="2700000" algn="tl">
                    <a:srgbClr val="000000"/>
                  </a:outerShdw>
                </a:effectLst>
                <a:latin typeface="Sylfaen" pitchFamily="18" charset="0"/>
              </a:rPr>
              <a:t>A being of light radiating life into the world; perfect, whole, beautiful just the way you are </a:t>
            </a:r>
          </a:p>
          <a:p>
            <a:pPr marL="342900" indent="-342900" algn="l" eaLnBrk="1" hangingPunct="1">
              <a:lnSpc>
                <a:spcPct val="90000"/>
              </a:lnSpc>
              <a:spcBef>
                <a:spcPct val="20000"/>
              </a:spcBef>
              <a:buClr>
                <a:schemeClr val="hlink"/>
              </a:buClr>
              <a:buSzPct val="120000"/>
              <a:buFontTx/>
              <a:buChar char="•"/>
            </a:pPr>
            <a:r>
              <a:rPr lang="en-US" sz="2400">
                <a:effectLst>
                  <a:outerShdw blurRad="38100" dist="38100" dir="2700000" algn="tl">
                    <a:srgbClr val="000000"/>
                  </a:outerShdw>
                </a:effectLst>
                <a:latin typeface="Sylfaen" pitchFamily="18" charset="0"/>
              </a:rPr>
              <a:t>Deep within your heart’s consciousness rests eternal peace</a:t>
            </a:r>
          </a:p>
          <a:p>
            <a:pPr marL="342900" indent="-342900" algn="l" eaLnBrk="1" hangingPunct="1">
              <a:lnSpc>
                <a:spcPct val="90000"/>
              </a:lnSpc>
              <a:spcBef>
                <a:spcPct val="20000"/>
              </a:spcBef>
              <a:buClr>
                <a:schemeClr val="hlink"/>
              </a:buClr>
              <a:buSzPct val="120000"/>
              <a:buFontTx/>
              <a:buChar char="•"/>
            </a:pPr>
            <a:r>
              <a:rPr lang="en-US" sz="2400">
                <a:effectLst>
                  <a:outerShdw blurRad="38100" dist="38100" dir="2700000" algn="tl">
                    <a:srgbClr val="000000"/>
                  </a:outerShdw>
                </a:effectLst>
                <a:latin typeface="Sylfaen" pitchFamily="18" charset="0"/>
              </a:rPr>
              <a:t>The easiest way to humble yourself back into a state of peaceful grace is through the act of gratitude</a:t>
            </a:r>
          </a:p>
          <a:p>
            <a:pPr marL="342900" indent="-342900" algn="l" eaLnBrk="1" hangingPunct="1">
              <a:lnSpc>
                <a:spcPct val="90000"/>
              </a:lnSpc>
              <a:spcBef>
                <a:spcPct val="20000"/>
              </a:spcBef>
              <a:buClr>
                <a:schemeClr val="hlink"/>
              </a:buClr>
              <a:buSzPct val="120000"/>
              <a:buFontTx/>
              <a:buChar char="•"/>
            </a:pPr>
            <a:r>
              <a:rPr lang="en-US" sz="2400">
                <a:effectLst>
                  <a:outerShdw blurRad="38100" dist="38100" dir="2700000" algn="tl">
                    <a:srgbClr val="000000"/>
                  </a:outerShdw>
                </a:effectLst>
                <a:latin typeface="Sylfaen" pitchFamily="18" charset="0"/>
              </a:rPr>
              <a:t>Walk in genuine compassion, consider another’s circumstance with love rather than judgement</a:t>
            </a:r>
          </a:p>
          <a:p>
            <a:pPr marL="342900" indent="-342900" algn="l" eaLnBrk="1" hangingPunct="1">
              <a:lnSpc>
                <a:spcPct val="90000"/>
              </a:lnSpc>
              <a:spcBef>
                <a:spcPct val="20000"/>
              </a:spcBef>
              <a:buClr>
                <a:schemeClr val="hlink"/>
              </a:buClr>
              <a:buSzPct val="120000"/>
              <a:buFontTx/>
              <a:buChar char="•"/>
            </a:pPr>
            <a:r>
              <a:rPr lang="en-US" sz="2400">
                <a:effectLst>
                  <a:outerShdw blurRad="38100" dist="38100" dir="2700000" algn="tl">
                    <a:srgbClr val="000000"/>
                  </a:outerShdw>
                </a:effectLst>
                <a:latin typeface="Sylfaen" pitchFamily="18" charset="0"/>
              </a:rPr>
              <a:t>Shift back into your natural state of joy</a:t>
            </a:r>
          </a:p>
          <a:p>
            <a:pPr marL="342900" indent="-342900" algn="l" eaLnBrk="1" hangingPunct="1">
              <a:lnSpc>
                <a:spcPct val="90000"/>
              </a:lnSpc>
              <a:spcBef>
                <a:spcPct val="20000"/>
              </a:spcBef>
              <a:buClr>
                <a:schemeClr val="hlink"/>
              </a:buClr>
              <a:buSzPct val="120000"/>
              <a:buFontTx/>
              <a:buChar char="•"/>
            </a:pPr>
            <a:endParaRPr lang="en-US" sz="2400">
              <a:effectLst>
                <a:outerShdw blurRad="38100" dist="38100" dir="2700000" algn="tl">
                  <a:srgbClr val="000000"/>
                </a:outerShdw>
              </a:effectLst>
              <a:latin typeface="Tahoma"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ChangeArrowheads="1"/>
          </p:cNvSpPr>
          <p:nvPr/>
        </p:nvSpPr>
        <p:spPr bwMode="auto">
          <a:xfrm>
            <a:off x="1219200" y="304800"/>
            <a:ext cx="7772400" cy="914400"/>
          </a:xfrm>
          <a:prstGeom prst="rect">
            <a:avLst/>
          </a:prstGeom>
          <a:noFill/>
          <a:ln w="12700" cap="sq">
            <a:noFill/>
            <a:miter lim="800000"/>
            <a:headEnd type="none" w="sm" len="sm"/>
            <a:tailEnd type="none" w="sm" len="sm"/>
          </a:ln>
          <a:effectLst/>
        </p:spPr>
        <p:txBody>
          <a:bodyPr anchor="ctr"/>
          <a:lstStyle/>
          <a:p>
            <a:pPr eaLnBrk="1" hangingPunct="1"/>
            <a:r>
              <a:rPr lang="en-US" sz="4400" i="1">
                <a:solidFill>
                  <a:schemeClr val="tx2"/>
                </a:solidFill>
                <a:effectLst>
                  <a:outerShdw blurRad="38100" dist="38100" dir="2700000" algn="tl">
                    <a:srgbClr val="000000"/>
                  </a:outerShdw>
                </a:effectLst>
                <a:latin typeface="Sylfaen" pitchFamily="18" charset="0"/>
              </a:rPr>
              <a:t>Alcoholics Anonymous</a:t>
            </a:r>
          </a:p>
        </p:txBody>
      </p:sp>
      <p:sp>
        <p:nvSpPr>
          <p:cNvPr id="157701" name="Rectangle 5"/>
          <p:cNvSpPr>
            <a:spLocks noChangeArrowheads="1"/>
          </p:cNvSpPr>
          <p:nvPr/>
        </p:nvSpPr>
        <p:spPr bwMode="auto">
          <a:xfrm>
            <a:off x="762000" y="1676400"/>
            <a:ext cx="7772400" cy="4953000"/>
          </a:xfrm>
          <a:prstGeom prst="rect">
            <a:avLst/>
          </a:prstGeom>
          <a:noFill/>
          <a:ln w="12700" cap="sq">
            <a:noFill/>
            <a:miter lim="800000"/>
            <a:headEnd type="none" w="sm" len="sm"/>
            <a:tailEnd type="none" w="sm" len="sm"/>
          </a:ln>
          <a:effectLst/>
        </p:spPr>
        <p:txBody>
          <a:bodyPr/>
          <a:lstStyle/>
          <a:p>
            <a:pPr marL="342900" indent="-342900" algn="l" eaLnBrk="1" hangingPunct="1">
              <a:lnSpc>
                <a:spcPct val="80000"/>
              </a:lnSpc>
              <a:spcBef>
                <a:spcPct val="20000"/>
              </a:spcBef>
              <a:buClr>
                <a:schemeClr val="hlink"/>
              </a:buClr>
              <a:buSzPct val="120000"/>
              <a:buFontTx/>
              <a:buChar char="•"/>
            </a:pPr>
            <a:r>
              <a:rPr lang="en-US">
                <a:effectLst>
                  <a:outerShdw blurRad="38100" dist="38100" dir="2700000" algn="tl">
                    <a:srgbClr val="000000"/>
                  </a:outerShdw>
                </a:effectLst>
                <a:latin typeface="Sylfaen" pitchFamily="18" charset="0"/>
              </a:rPr>
              <a:t>…we are delighted. We can look the world in the eye. We can be alone at perfect peace and ease. Our fears fall from us. We begin to feel the nearness of our Creator….We feel we are on the Broad Highway, walking hand in hand with the Spirit of the Universe.</a:t>
            </a:r>
          </a:p>
          <a:p>
            <a:pPr marL="342900" indent="-342900" algn="l" eaLnBrk="1" hangingPunct="1">
              <a:lnSpc>
                <a:spcPct val="80000"/>
              </a:lnSpc>
              <a:spcBef>
                <a:spcPct val="20000"/>
              </a:spcBef>
              <a:buClr>
                <a:schemeClr val="hlink"/>
              </a:buClr>
              <a:buSzPct val="120000"/>
              <a:buFontTx/>
              <a:buChar char="•"/>
            </a:pPr>
            <a:r>
              <a:rPr lang="en-US">
                <a:effectLst>
                  <a:outerShdw blurRad="38100" dist="38100" dir="2700000" algn="tl">
                    <a:srgbClr val="000000"/>
                  </a:outerShdw>
                </a:effectLst>
                <a:latin typeface="Sylfaen" pitchFamily="18" charset="0"/>
              </a:rPr>
              <a:t>We are going to know a new freedom and a new happiness. We will not regret the past nor wish to shut the door on it. We will comprehend the word serenity and we will know peace. No matter how far down the scale we have gone, we will see how our experience can benefit others. That feeling of uselessness and self-pity will disappear. We will lose interest in selfish things and gain interest in our fellows. Self-seeking will slip away. Our whole attitude and outlook upon life will change. Fear of people and of economic insecurity will leave us. We will intuitively know how to handle situations which used to baffle us. We will suddenly realize that God is doing for us what we could not do for ourselves.</a:t>
            </a:r>
          </a:p>
          <a:p>
            <a:pPr marL="342900" indent="-342900" algn="l" eaLnBrk="1" hangingPunct="1">
              <a:lnSpc>
                <a:spcPct val="80000"/>
              </a:lnSpc>
              <a:spcBef>
                <a:spcPct val="20000"/>
              </a:spcBef>
              <a:buClr>
                <a:schemeClr val="hlink"/>
              </a:buClr>
              <a:buSzPct val="120000"/>
              <a:buFontTx/>
              <a:buChar char="•"/>
            </a:pPr>
            <a:r>
              <a:rPr lang="en-US">
                <a:effectLst>
                  <a:outerShdw blurRad="38100" dist="38100" dir="2700000" algn="tl">
                    <a:srgbClr val="000000"/>
                  </a:outerShdw>
                </a:effectLst>
                <a:latin typeface="Sylfaen" pitchFamily="18" charset="0"/>
              </a:rPr>
              <a:t>Abandon yourself to God as you understand God. Admit your faults to him and to your fellows. Clear away the wreckage of your past. Give freely of what you find and join us. We shall be with you in the fellowship of the Spirit, and you will surely meet some of us as you trudge the Road of Happy Destiny. May God bless and keep you until then.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4000" i="1">
                <a:latin typeface="Sylfaen" pitchFamily="18" charset="0"/>
              </a:rPr>
              <a:t>Traveling Mercies, </a:t>
            </a:r>
            <a:r>
              <a:rPr lang="en-US" sz="3600">
                <a:latin typeface="Sylfaen" pitchFamily="18" charset="0"/>
              </a:rPr>
              <a:t>Anne Lamott </a:t>
            </a:r>
            <a:r>
              <a:rPr lang="en-US" sz="2800">
                <a:latin typeface="Sylfaen" pitchFamily="18" charset="0"/>
              </a:rPr>
              <a:t>p107</a:t>
            </a:r>
            <a:endParaRPr lang="en-US" sz="4000" i="1">
              <a:latin typeface="Sylfaen" pitchFamily="18" charset="0"/>
            </a:endParaRPr>
          </a:p>
        </p:txBody>
      </p:sp>
      <p:sp>
        <p:nvSpPr>
          <p:cNvPr id="91139" name="Rectangle 3"/>
          <p:cNvSpPr>
            <a:spLocks noGrp="1" noChangeArrowheads="1"/>
          </p:cNvSpPr>
          <p:nvPr>
            <p:ph type="body" idx="1"/>
          </p:nvPr>
        </p:nvSpPr>
        <p:spPr/>
        <p:txBody>
          <a:bodyPr/>
          <a:lstStyle/>
          <a:p>
            <a:r>
              <a:rPr lang="en-US">
                <a:latin typeface="Sylfaen" pitchFamily="18" charset="0"/>
              </a:rPr>
              <a:t>…they (Buddists) believe when a lot of things start going wrong all at once, it is to protect something big and lovely that is trying to get itself born- and that this something needs for you to be distracted so that it can be born as perfectly as possible.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atin typeface="Sylfaen" pitchFamily="18" charset="0"/>
              </a:rPr>
              <a:t>Quiet Your Brain</a:t>
            </a:r>
          </a:p>
        </p:txBody>
      </p:sp>
      <p:sp>
        <p:nvSpPr>
          <p:cNvPr id="117763" name="Rectangle 3"/>
          <p:cNvSpPr>
            <a:spLocks noGrp="1" noChangeArrowheads="1"/>
          </p:cNvSpPr>
          <p:nvPr>
            <p:ph type="body" idx="1"/>
          </p:nvPr>
        </p:nvSpPr>
        <p:spPr/>
        <p:txBody>
          <a:bodyPr/>
          <a:lstStyle/>
          <a:p>
            <a:r>
              <a:rPr lang="en-US" i="1">
                <a:latin typeface="Sylfaen" pitchFamily="18" charset="0"/>
              </a:rPr>
              <a:t>Power of Now, </a:t>
            </a:r>
            <a:r>
              <a:rPr lang="en-US">
                <a:latin typeface="Sylfaen" pitchFamily="18" charset="0"/>
              </a:rPr>
              <a:t>Eckardt Tolle</a:t>
            </a:r>
          </a:p>
          <a:p>
            <a:pPr lvl="1"/>
            <a:r>
              <a:rPr lang="en-US" i="1">
                <a:latin typeface="Sylfaen" pitchFamily="18" charset="0"/>
              </a:rPr>
              <a:t>Audio</a:t>
            </a:r>
          </a:p>
          <a:p>
            <a:r>
              <a:rPr lang="en-US" i="1">
                <a:latin typeface="Sylfaen" pitchFamily="18" charset="0"/>
              </a:rPr>
              <a:t>Brainsync.com</a:t>
            </a:r>
          </a:p>
          <a:p>
            <a:pPr lvl="1"/>
            <a:r>
              <a:rPr lang="en-US" i="1">
                <a:latin typeface="Sylfaen" pitchFamily="18" charset="0"/>
              </a:rPr>
              <a:t>Bi-neural feedback</a:t>
            </a:r>
          </a:p>
          <a:p>
            <a:pPr lvl="1"/>
            <a:r>
              <a:rPr lang="en-US" i="1">
                <a:latin typeface="Sylfaen" pitchFamily="18" charset="0"/>
              </a:rPr>
              <a:t>The Secret Universal Mind Meditation II</a:t>
            </a:r>
          </a:p>
          <a:p>
            <a:pPr lvl="1"/>
            <a:endParaRPr lang="en-US" i="1">
              <a:latin typeface="Sylfae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nchorCtr="1"/>
          <a:lstStyle/>
          <a:p>
            <a:pPr algn="l" eaLnBrk="1" hangingPunct="1"/>
            <a:r>
              <a:rPr lang="en-US" sz="4400">
                <a:solidFill>
                  <a:schemeClr val="tx2"/>
                </a:solidFill>
                <a:effectLst>
                  <a:outerShdw blurRad="38100" dist="38100" dir="2700000" algn="tl">
                    <a:srgbClr val="000000"/>
                  </a:outerShdw>
                </a:effectLst>
                <a:latin typeface="Tahoma" charset="0"/>
              </a:rPr>
              <a:t>Allergy</a:t>
            </a:r>
          </a:p>
        </p:txBody>
      </p:sp>
      <p:sp>
        <p:nvSpPr>
          <p:cNvPr id="102405" name="Rectangle 5"/>
          <p:cNvSpPr>
            <a:spLocks noChangeArrowheads="1"/>
          </p:cNvSpPr>
          <p:nvPr/>
        </p:nvSpPr>
        <p:spPr bwMode="auto">
          <a:xfrm>
            <a:off x="457200" y="1600200"/>
            <a:ext cx="8229600" cy="44958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Abnormal Reaction </a:t>
            </a:r>
          </a:p>
          <a:p>
            <a:pPr marL="742950" lvl="1" indent="-285750" algn="l" eaLnBrk="1" hangingPunct="1">
              <a:spcBef>
                <a:spcPct val="20000"/>
              </a:spcBef>
              <a:buFont typeface="Tahoma" charset="0"/>
              <a:buChar char="–"/>
            </a:pPr>
            <a:r>
              <a:rPr lang="en-US" sz="2800">
                <a:effectLst>
                  <a:outerShdw blurRad="38100" dist="38100" dir="2700000" algn="tl">
                    <a:srgbClr val="000000"/>
                  </a:outerShdw>
                </a:effectLst>
                <a:latin typeface="Tahoma" charset="0"/>
              </a:rPr>
              <a:t>Joe &amp; Charlie</a:t>
            </a: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of Mesolimbic System (Mid-brain)</a:t>
            </a:r>
          </a:p>
          <a:p>
            <a:pPr marL="742950" lvl="1" indent="-285750" algn="l" eaLnBrk="1" hangingPunct="1">
              <a:spcBef>
                <a:spcPct val="20000"/>
              </a:spcBef>
              <a:buFont typeface="Tahoma" charset="0"/>
              <a:buChar char="–"/>
            </a:pPr>
            <a:r>
              <a:rPr lang="en-US" sz="2800">
                <a:effectLst>
                  <a:outerShdw blurRad="38100" dist="38100" dir="2700000" algn="tl">
                    <a:srgbClr val="000000"/>
                  </a:outerShdw>
                </a:effectLst>
                <a:latin typeface="Tahoma" charset="0"/>
              </a:rPr>
              <a:t>Normal Reaction to Intoxicants</a:t>
            </a:r>
          </a:p>
          <a:p>
            <a:pPr marL="742950" lvl="1" indent="-285750" algn="l" eaLnBrk="1" hangingPunct="1">
              <a:spcBef>
                <a:spcPct val="20000"/>
              </a:spcBef>
              <a:buFont typeface="Tahoma" charset="0"/>
              <a:buChar char="–"/>
            </a:pPr>
            <a:r>
              <a:rPr lang="en-US" sz="2800">
                <a:effectLst>
                  <a:outerShdw blurRad="38100" dist="38100" dir="2700000" algn="tl">
                    <a:srgbClr val="000000"/>
                  </a:outerShdw>
                </a:effectLst>
                <a:latin typeface="Tahoma" charset="0"/>
              </a:rPr>
              <a:t>Abnormal Reaction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nchorCtr="1"/>
          <a:lstStyle/>
          <a:p>
            <a:pPr algn="l" eaLnBrk="1" hangingPunct="1"/>
            <a:r>
              <a:rPr lang="en-US" sz="4400">
                <a:solidFill>
                  <a:schemeClr val="tx2"/>
                </a:solidFill>
                <a:effectLst>
                  <a:outerShdw blurRad="38100" dist="38100" dir="2700000" algn="tl">
                    <a:srgbClr val="000000"/>
                  </a:outerShdw>
                </a:effectLst>
                <a:latin typeface="Tahoma" charset="0"/>
              </a:rPr>
              <a:t>Limbic Brain</a:t>
            </a:r>
          </a:p>
        </p:txBody>
      </p:sp>
      <p:sp>
        <p:nvSpPr>
          <p:cNvPr id="103429" name="Rectangle 5"/>
          <p:cNvSpPr>
            <a:spLocks noChangeArrowheads="1"/>
          </p:cNvSpPr>
          <p:nvPr/>
        </p:nvSpPr>
        <p:spPr bwMode="auto">
          <a:xfrm>
            <a:off x="457200" y="1600200"/>
            <a:ext cx="8229600" cy="44958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…where our instinctual drives and abilities to express emotion and pleasure reside. </a:t>
            </a:r>
            <a:r>
              <a:rPr lang="en-US" sz="2000">
                <a:effectLst>
                  <a:outerShdw blurRad="38100" dist="38100" dir="2700000" algn="tl">
                    <a:srgbClr val="000000"/>
                  </a:outerShdw>
                </a:effectLst>
                <a:latin typeface="Tahoma" charset="0"/>
              </a:rPr>
              <a:t>(Brick &amp; Erickson 1998)</a:t>
            </a: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Creation gave us instincts for a purpose…</a:t>
            </a:r>
          </a:p>
          <a:p>
            <a:pPr marL="742950" lvl="1" indent="-285750" algn="l" eaLnBrk="1" hangingPunct="1">
              <a:spcBef>
                <a:spcPct val="20000"/>
              </a:spcBef>
              <a:buFont typeface="Tahoma" charset="0"/>
              <a:buChar char="–"/>
            </a:pPr>
            <a:r>
              <a:rPr lang="en-US" sz="2800">
                <a:effectLst>
                  <a:outerShdw blurRad="38100" dist="38100" dir="2700000" algn="tl">
                    <a:srgbClr val="000000"/>
                  </a:outerShdw>
                </a:effectLst>
                <a:latin typeface="Tahoma" charset="0"/>
              </a:rPr>
              <a:t>harvest food</a:t>
            </a:r>
          </a:p>
          <a:p>
            <a:pPr marL="742950" lvl="1" indent="-285750" algn="l" eaLnBrk="1" hangingPunct="1">
              <a:spcBef>
                <a:spcPct val="20000"/>
              </a:spcBef>
              <a:buFont typeface="Tahoma" charset="0"/>
              <a:buChar char="–"/>
            </a:pPr>
            <a:r>
              <a:rPr lang="en-US" sz="2800">
                <a:effectLst>
                  <a:outerShdw blurRad="38100" dist="38100" dir="2700000" algn="tl">
                    <a:srgbClr val="000000"/>
                  </a:outerShdw>
                </a:effectLst>
                <a:latin typeface="Tahoma" charset="0"/>
              </a:rPr>
              <a:t>construct shelter</a:t>
            </a:r>
          </a:p>
          <a:p>
            <a:pPr marL="742950" lvl="1" indent="-285750" algn="l" eaLnBrk="1" hangingPunct="1">
              <a:spcBef>
                <a:spcPct val="20000"/>
              </a:spcBef>
              <a:buFont typeface="Tahoma" charset="0"/>
              <a:buChar char="–"/>
            </a:pPr>
            <a:r>
              <a:rPr lang="en-US" sz="2800">
                <a:effectLst>
                  <a:outerShdw blurRad="38100" dist="38100" dir="2700000" algn="tl">
                    <a:srgbClr val="000000"/>
                  </a:outerShdw>
                </a:effectLst>
                <a:latin typeface="Tahoma" charset="0"/>
              </a:rPr>
              <a:t>reproduce</a:t>
            </a:r>
          </a:p>
          <a:p>
            <a:pPr marL="742950" lvl="1" indent="-285750" algn="l" eaLnBrk="1" hangingPunct="1">
              <a:spcBef>
                <a:spcPct val="20000"/>
              </a:spcBef>
              <a:buFont typeface="Tahoma" charset="0"/>
              <a:buChar char="–"/>
            </a:pPr>
            <a:r>
              <a:rPr lang="en-US" sz="2800">
                <a:effectLst>
                  <a:outerShdw blurRad="38100" dist="38100" dir="2700000" algn="tl">
                    <a:srgbClr val="000000"/>
                  </a:outerShdw>
                </a:effectLst>
                <a:latin typeface="Tahoma" charset="0"/>
              </a:rPr>
              <a:t>social instinct</a:t>
            </a:r>
          </a:p>
          <a:p>
            <a:pPr marL="1143000" lvl="2" indent="-228600" algn="l" eaLnBrk="1" hangingPunct="1">
              <a:spcBef>
                <a:spcPct val="20000"/>
              </a:spcBef>
              <a:buClr>
                <a:schemeClr val="hlink"/>
              </a:buClr>
              <a:buSzPct val="120000"/>
              <a:buFontTx/>
              <a:buChar char="•"/>
            </a:pPr>
            <a:r>
              <a:rPr lang="en-US">
                <a:effectLst>
                  <a:outerShdw blurRad="38100" dist="38100" dir="2700000" algn="tl">
                    <a:srgbClr val="000000"/>
                  </a:outerShdw>
                </a:effectLst>
                <a:latin typeface="Tahoma" charset="0"/>
              </a:rPr>
              <a:t>(</a:t>
            </a:r>
            <a:r>
              <a:rPr lang="en-US" i="1">
                <a:effectLst>
                  <a:outerShdw blurRad="38100" dist="38100" dir="2700000" algn="tl">
                    <a:srgbClr val="000000"/>
                  </a:outerShdw>
                </a:effectLst>
                <a:latin typeface="Tahoma" charset="0"/>
              </a:rPr>
              <a:t>Twelve Steps and Twelve Traditions</a:t>
            </a:r>
            <a:r>
              <a:rPr lang="en-US">
                <a:effectLst>
                  <a:outerShdw blurRad="38100" dist="38100" dir="2700000" algn="tl">
                    <a:srgbClr val="000000"/>
                  </a:outerShdw>
                </a:effectLst>
                <a:latin typeface="Tahoma" charset="0"/>
              </a:rPr>
              <a:t>; StepIV; p.42)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nchorCtr="1"/>
          <a:lstStyle/>
          <a:p>
            <a:pPr algn="l" eaLnBrk="1" hangingPunct="1"/>
            <a:r>
              <a:rPr lang="en-US" sz="4400">
                <a:solidFill>
                  <a:schemeClr val="tx2"/>
                </a:solidFill>
                <a:effectLst>
                  <a:outerShdw blurRad="38100" dist="38100" dir="2700000" algn="tl">
                    <a:srgbClr val="000000"/>
                  </a:outerShdw>
                </a:effectLst>
                <a:latin typeface="Tahoma" charset="0"/>
              </a:rPr>
              <a:t>Instincts</a:t>
            </a:r>
            <a:br>
              <a:rPr lang="en-US" sz="4400">
                <a:solidFill>
                  <a:schemeClr val="tx2"/>
                </a:solidFill>
                <a:effectLst>
                  <a:outerShdw blurRad="38100" dist="38100" dir="2700000" algn="tl">
                    <a:srgbClr val="000000"/>
                  </a:outerShdw>
                </a:effectLst>
                <a:latin typeface="Tahoma" charset="0"/>
              </a:rPr>
            </a:br>
            <a:r>
              <a:rPr lang="en-US" sz="2000">
                <a:solidFill>
                  <a:schemeClr val="tx2"/>
                </a:solidFill>
                <a:effectLst>
                  <a:outerShdw blurRad="38100" dist="38100" dir="2700000" algn="tl">
                    <a:srgbClr val="000000"/>
                  </a:outerShdw>
                </a:effectLst>
                <a:latin typeface="Tahoma" charset="0"/>
              </a:rPr>
              <a:t>(</a:t>
            </a:r>
            <a:r>
              <a:rPr lang="en-US" sz="2000" i="1">
                <a:solidFill>
                  <a:schemeClr val="tx2"/>
                </a:solidFill>
                <a:effectLst>
                  <a:outerShdw blurRad="38100" dist="38100" dir="2700000" algn="tl">
                    <a:srgbClr val="000000"/>
                  </a:outerShdw>
                </a:effectLst>
                <a:latin typeface="Tahoma" charset="0"/>
              </a:rPr>
              <a:t>Twelve Steps and Twelve Traditions; StepIV, pp.42-50)</a:t>
            </a:r>
          </a:p>
        </p:txBody>
      </p:sp>
      <p:sp>
        <p:nvSpPr>
          <p:cNvPr id="111621" name="Rectangle 5"/>
          <p:cNvSpPr>
            <a:spLocks noChangeArrowheads="1"/>
          </p:cNvSpPr>
          <p:nvPr/>
        </p:nvSpPr>
        <p:spPr bwMode="auto">
          <a:xfrm>
            <a:off x="457200" y="1600200"/>
            <a:ext cx="8229600" cy="44958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…perfectly necessary and right, and surely God-given</a:t>
            </a: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…our great natural assets, the instincts, have turned into physical and mental liabilities</a:t>
            </a: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…instincts run wild in themselves is the underlying </a:t>
            </a:r>
            <a:r>
              <a:rPr lang="en-US" sz="3200" b="1" i="1" u="sng">
                <a:solidFill>
                  <a:srgbClr val="FF0000"/>
                </a:solidFill>
                <a:effectLst>
                  <a:outerShdw blurRad="38100" dist="38100" dir="2700000" algn="tl">
                    <a:srgbClr val="000000"/>
                  </a:outerShdw>
                </a:effectLst>
                <a:latin typeface="Tahoma" charset="0"/>
              </a:rPr>
              <a:t>cause</a:t>
            </a:r>
            <a:r>
              <a:rPr lang="en-US" sz="3200">
                <a:effectLst>
                  <a:outerShdw blurRad="38100" dist="38100" dir="2700000" algn="tl">
                    <a:srgbClr val="000000"/>
                  </a:outerShdw>
                </a:effectLst>
                <a:latin typeface="Tahoma" charset="0"/>
              </a:rPr>
              <a:t> of their destructive drinking</a:t>
            </a:r>
          </a:p>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a:t>
            </a:r>
            <a:r>
              <a:rPr lang="en-US" sz="3200" b="1" i="1" u="sng">
                <a:solidFill>
                  <a:srgbClr val="FF0000"/>
                </a:solidFill>
                <a:effectLst>
                  <a:outerShdw blurRad="38100" dist="38100" dir="2700000" algn="tl">
                    <a:srgbClr val="000000"/>
                  </a:outerShdw>
                </a:effectLst>
                <a:latin typeface="Tahoma" charset="0"/>
              </a:rPr>
              <a:t> instincts gone astray</a:t>
            </a:r>
            <a:r>
              <a:rPr lang="en-US" sz="3200">
                <a:effectLst>
                  <a:outerShdw blurRad="38100" dist="38100" dir="2700000" algn="tl">
                    <a:srgbClr val="000000"/>
                  </a:outerShdw>
                </a:effectLst>
                <a:latin typeface="Tahoma" charset="0"/>
              </a:rPr>
              <a:t>, have been the primary cause of his drinking</a:t>
            </a:r>
            <a:endParaRPr lang="en-US" sz="3200" b="1" i="1" u="sng">
              <a:solidFill>
                <a:srgbClr val="FF0000"/>
              </a:solidFill>
              <a:effectLst>
                <a:outerShdw blurRad="38100" dist="38100" dir="2700000" algn="tl">
                  <a:srgbClr val="000000"/>
                </a:outerShdw>
              </a:effectLst>
              <a:latin typeface="Tahoma"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nchorCtr="1"/>
          <a:lstStyle/>
          <a:p>
            <a:pPr algn="l" eaLnBrk="1" hangingPunct="1"/>
            <a:r>
              <a:rPr lang="en-US" sz="4400">
                <a:solidFill>
                  <a:schemeClr val="tx2"/>
                </a:solidFill>
                <a:effectLst>
                  <a:outerShdw blurRad="38100" dist="38100" dir="2700000" algn="tl">
                    <a:srgbClr val="000000"/>
                  </a:outerShdw>
                </a:effectLst>
                <a:latin typeface="Tahoma" charset="0"/>
              </a:rPr>
              <a:t>Instincts</a:t>
            </a:r>
            <a:br>
              <a:rPr lang="en-US" sz="4400">
                <a:solidFill>
                  <a:schemeClr val="tx2"/>
                </a:solidFill>
                <a:effectLst>
                  <a:outerShdw blurRad="38100" dist="38100" dir="2700000" algn="tl">
                    <a:srgbClr val="000000"/>
                  </a:outerShdw>
                </a:effectLst>
                <a:latin typeface="Tahoma" charset="0"/>
              </a:rPr>
            </a:br>
            <a:r>
              <a:rPr lang="en-US" sz="2000">
                <a:solidFill>
                  <a:schemeClr val="tx2"/>
                </a:solidFill>
                <a:effectLst>
                  <a:outerShdw blurRad="38100" dist="38100" dir="2700000" algn="tl">
                    <a:srgbClr val="000000"/>
                  </a:outerShdw>
                </a:effectLst>
                <a:latin typeface="Tahoma" charset="0"/>
              </a:rPr>
              <a:t>(</a:t>
            </a:r>
            <a:r>
              <a:rPr lang="en-US" sz="2000" i="1">
                <a:solidFill>
                  <a:schemeClr val="tx2"/>
                </a:solidFill>
                <a:effectLst>
                  <a:outerShdw blurRad="38100" dist="38100" dir="2700000" algn="tl">
                    <a:srgbClr val="000000"/>
                  </a:outerShdw>
                </a:effectLst>
                <a:latin typeface="Tahoma" charset="0"/>
              </a:rPr>
              <a:t>Twelve Steps and Twelve Traditions; StepVIII, p. 80)</a:t>
            </a:r>
          </a:p>
        </p:txBody>
      </p:sp>
      <p:sp>
        <p:nvSpPr>
          <p:cNvPr id="112645" name="Rectangle 5"/>
          <p:cNvSpPr>
            <a:spLocks noChangeArrowheads="1"/>
          </p:cNvSpPr>
          <p:nvPr/>
        </p:nvSpPr>
        <p:spPr bwMode="auto">
          <a:xfrm>
            <a:off x="457200" y="2362200"/>
            <a:ext cx="8229600" cy="44958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120000"/>
              <a:buFontTx/>
              <a:buChar char="•"/>
            </a:pPr>
            <a:r>
              <a:rPr lang="en-US" sz="3200">
                <a:effectLst>
                  <a:outerShdw blurRad="38100" dist="38100" dir="2700000" algn="tl">
                    <a:srgbClr val="000000"/>
                  </a:outerShdw>
                </a:effectLst>
                <a:latin typeface="Tahoma" charset="0"/>
              </a:rPr>
              <a:t>…instincts in collision, which cause physical, mental, emotional, or spiritual damage….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rinda"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rinda" pitchFamily="2"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671</TotalTime>
  <Words>2624</Words>
  <Application>Microsoft Office PowerPoint</Application>
  <PresentationFormat>On-screen Show (4:3)</PresentationFormat>
  <Paragraphs>257</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Ocean</vt:lpstr>
      <vt:lpstr>Are you taking care of both parts of your brain?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Fear</vt:lpstr>
      <vt:lpstr>Slide 18</vt:lpstr>
      <vt:lpstr>Slide 19</vt:lpstr>
      <vt:lpstr>Slide 20</vt:lpstr>
      <vt:lpstr>Slide 21</vt:lpstr>
      <vt:lpstr>Slide 22</vt:lpstr>
      <vt:lpstr>Slide 23</vt:lpstr>
      <vt:lpstr>Brain disease with a Spiritual solution</vt:lpstr>
      <vt:lpstr>Slide 25</vt:lpstr>
      <vt:lpstr>Slide 26</vt:lpstr>
      <vt:lpstr>Slide 27</vt:lpstr>
      <vt:lpstr>Slide 28</vt:lpstr>
      <vt:lpstr>Slide 29</vt:lpstr>
      <vt:lpstr>Slide 30</vt:lpstr>
      <vt:lpstr>Working With Others</vt:lpstr>
      <vt:lpstr>Alcoholics Anonymous, Foreward to Third Ed, xxii. </vt:lpstr>
      <vt:lpstr>How It Works</vt:lpstr>
      <vt:lpstr>Two Brains</vt:lpstr>
      <vt:lpstr>Quieting the Thinking Brain</vt:lpstr>
      <vt:lpstr>Abraham Lincoln</vt:lpstr>
      <vt:lpstr>Thich Nhat Hanh</vt:lpstr>
      <vt:lpstr>Bill’s Story</vt:lpstr>
      <vt:lpstr>How It Works Step III</vt:lpstr>
      <vt:lpstr>How It Works Step IV</vt:lpstr>
      <vt:lpstr>Freedom From Bondage “If you have a resentment you want to be free of,…pray….”</vt:lpstr>
      <vt:lpstr>Into Action Step IX</vt:lpstr>
      <vt:lpstr>Into Action Step X We have entered the world of the Spirit</vt:lpstr>
      <vt:lpstr>Quiet your Brain Other Prayers</vt:lpstr>
      <vt:lpstr>…praying only for knowledge of His will for us and the power to carry that out. (Step XI) </vt:lpstr>
      <vt:lpstr>Doctor, Alcoholic, Addict</vt:lpstr>
      <vt:lpstr>Doctor, Alcoholic, Addict</vt:lpstr>
      <vt:lpstr>Working With Others Step XII</vt:lpstr>
      <vt:lpstr>How It Works Step III Prayer</vt:lpstr>
      <vt:lpstr>Slide 50</vt:lpstr>
      <vt:lpstr>Slide 51</vt:lpstr>
      <vt:lpstr>Slide 52</vt:lpstr>
      <vt:lpstr>Slide 53</vt:lpstr>
      <vt:lpstr>Traveling Mercies, Anne Lamott p107</vt:lpstr>
      <vt:lpstr>Quiet Your Brain</vt:lpstr>
    </vt:vector>
  </TitlesOfParts>
  <Company>Diamond Healthcare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mwarner</dc:creator>
  <cp:lastModifiedBy>Sandy Patrick</cp:lastModifiedBy>
  <cp:revision>13</cp:revision>
  <dcterms:created xsi:type="dcterms:W3CDTF">2010-11-01T23:34:43Z</dcterms:created>
  <dcterms:modified xsi:type="dcterms:W3CDTF">2014-01-10T15:09:40Z</dcterms:modified>
</cp:coreProperties>
</file>