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1" r:id="rId2"/>
    <p:sldMasterId id="2147483809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73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5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3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3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0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5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88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55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1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91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2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19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02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41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39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17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76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3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69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13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76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4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24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15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34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32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58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47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26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50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35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9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7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1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4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6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1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8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5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9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055BC7-22B1-4A13-97E2-6E78E8D7ED1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8C581F-4F6E-4EB3-B2BB-3FBCDE12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2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0" y="1886465"/>
            <a:ext cx="8574622" cy="26525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Review </a:t>
            </a:r>
            <a:r>
              <a:rPr lang="en-US" sz="4800" dirty="0" smtClean="0"/>
              <a:t>Three Major Considerations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of </a:t>
            </a:r>
            <a:r>
              <a:rPr lang="en-US" sz="4800" dirty="0" smtClean="0"/>
              <a:t>Addiction Treatment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I. Project Match</a:t>
            </a:r>
            <a:br>
              <a:rPr lang="en-US" sz="4800" dirty="0" smtClean="0"/>
            </a:br>
            <a:r>
              <a:rPr lang="en-US" sz="4800" dirty="0" smtClean="0"/>
              <a:t>II. Blue Print Project</a:t>
            </a:r>
            <a:br>
              <a:rPr lang="en-US" sz="4800" dirty="0" smtClean="0"/>
            </a:br>
            <a:r>
              <a:rPr lang="en-US" sz="4800" dirty="0" smtClean="0"/>
              <a:t>III. Medication Assisted Treatment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4917989"/>
            <a:ext cx="6987645" cy="1194487"/>
          </a:xfrm>
        </p:spPr>
        <p:txBody>
          <a:bodyPr/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Burns M. </a:t>
            </a:r>
            <a:r>
              <a:rPr lang="en-US" dirty="0"/>
              <a:t>B</a:t>
            </a:r>
            <a:r>
              <a:rPr lang="en-US" dirty="0" smtClean="0"/>
              <a:t>rady, MD,. FASAM, FAAFP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735" y="370704"/>
            <a:ext cx="8962768" cy="55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1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420129"/>
            <a:ext cx="10018713" cy="6359612"/>
          </a:xfrm>
        </p:spPr>
        <p:txBody>
          <a:bodyPr>
            <a:normAutofit/>
          </a:bodyPr>
          <a:lstStyle/>
          <a:p>
            <a:pPr marL="365760" lvl="0" indent="-256032" algn="ctr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5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t>NEUROTRANSMITTORS</a:t>
            </a: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endParaRPr lang="en-US" sz="1800" b="1" dirty="0">
              <a:solidFill>
                <a:srgbClr val="303030"/>
              </a:solidFill>
              <a:latin typeface="Times New Roman"/>
            </a:endParaRP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Times New Roman"/>
              </a:rPr>
              <a:t>I.  </a:t>
            </a: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Single Amino Acid			</a:t>
            </a:r>
            <a:r>
              <a:rPr lang="en-US" sz="1800" b="1" u="sng" dirty="0" smtClean="0">
                <a:solidFill>
                  <a:srgbClr val="303030"/>
                </a:solidFill>
                <a:latin typeface="Lucida Sans Unicode"/>
              </a:rPr>
              <a:t>Receptors</a:t>
            </a:r>
            <a:r>
              <a:rPr lang="en-US" sz="1800" b="1" dirty="0" smtClean="0">
                <a:solidFill>
                  <a:srgbClr val="303030"/>
                </a:solidFill>
                <a:latin typeface="Lucida Sans Unicode"/>
              </a:rPr>
              <a:t>	     </a:t>
            </a:r>
            <a:r>
              <a:rPr lang="en-US" sz="1800" b="1" dirty="0" err="1" smtClean="0">
                <a:solidFill>
                  <a:srgbClr val="303030"/>
                </a:solidFill>
                <a:latin typeface="Lucida Sans Unicode"/>
              </a:rPr>
              <a:t>Acaprosate</a:t>
            </a:r>
            <a:endParaRPr lang="en-US" sz="1800" b="1" u="sng" dirty="0">
              <a:solidFill>
                <a:srgbClr val="303030"/>
              </a:solidFill>
              <a:latin typeface="Lucida Sans Unicode"/>
            </a:endParaRP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						AMPA</a:t>
            </a: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   90%   </a:t>
            </a:r>
            <a:r>
              <a:rPr lang="en-US" sz="1800" b="1" dirty="0">
                <a:solidFill>
                  <a:srgbClr val="FF0000"/>
                </a:solidFill>
                <a:latin typeface="Lucida Sans Unicode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Lucida Sans Unicode"/>
              </a:rPr>
              <a:t>A.  </a:t>
            </a: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Glutamate	  		KA</a:t>
            </a: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				              	NMDA</a:t>
            </a: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	          </a:t>
            </a: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800" b="1" dirty="0">
                <a:solidFill>
                  <a:srgbClr val="FF0000"/>
                </a:solidFill>
                <a:latin typeface="Lucida Sans Unicode"/>
              </a:rPr>
              <a:t>		 </a:t>
            </a:r>
            <a:r>
              <a:rPr lang="en-US" sz="1800" b="1" dirty="0">
                <a:solidFill>
                  <a:prstClr val="black"/>
                </a:solidFill>
                <a:latin typeface="Lucida Sans Unicode"/>
              </a:rPr>
              <a:t>B.  </a:t>
            </a:r>
            <a:r>
              <a:rPr lang="en-US" sz="1800" b="1" dirty="0">
                <a:solidFill>
                  <a:srgbClr val="FF0000"/>
                </a:solidFill>
                <a:latin typeface="Lucida Sans Unicode"/>
              </a:rPr>
              <a:t>   </a:t>
            </a: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GABA   		  	</a:t>
            </a:r>
            <a:r>
              <a:rPr lang="en-US" sz="1800" b="1" dirty="0" smtClean="0">
                <a:solidFill>
                  <a:srgbClr val="303030"/>
                </a:solidFill>
                <a:latin typeface="Lucida Sans Unicode"/>
              </a:rPr>
              <a:t>GABA</a:t>
            </a:r>
            <a:r>
              <a:rPr lang="en-US" sz="1700" b="1" baseline="-25000" dirty="0" smtClean="0">
                <a:solidFill>
                  <a:srgbClr val="303030"/>
                </a:solidFill>
                <a:latin typeface="Lucida Sans Unicode"/>
              </a:rPr>
              <a:t>A	    </a:t>
            </a:r>
            <a:r>
              <a:rPr lang="en-US" sz="1800" b="1" dirty="0" smtClean="0">
                <a:solidFill>
                  <a:srgbClr val="303030"/>
                </a:solidFill>
                <a:latin typeface="Lucida Sans Unicode"/>
              </a:rPr>
              <a:t>Gabapentin </a:t>
            </a:r>
            <a:r>
              <a:rPr lang="en-US" sz="1700" b="1" dirty="0" smtClean="0">
                <a:solidFill>
                  <a:srgbClr val="303030"/>
                </a:solidFill>
                <a:latin typeface="Lucida Sans Unicode"/>
              </a:rPr>
              <a:t>(Neurontin)</a:t>
            </a:r>
            <a:endParaRPr lang="en-US" sz="1800" b="1" dirty="0" smtClean="0">
              <a:solidFill>
                <a:srgbClr val="303030"/>
              </a:solidFill>
              <a:latin typeface="Lucida Sans Unicode"/>
            </a:endParaRP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800" b="1" dirty="0" smtClean="0">
                <a:solidFill>
                  <a:srgbClr val="303030"/>
                </a:solidFill>
                <a:latin typeface="Lucida Sans Unicode"/>
              </a:rPr>
              <a:t>		         Alcohol			GABA</a:t>
            </a:r>
            <a:r>
              <a:rPr lang="en-US" sz="1800" b="1" baseline="-25000" dirty="0" smtClean="0">
                <a:solidFill>
                  <a:srgbClr val="303030"/>
                </a:solidFill>
                <a:latin typeface="Lucida Sans Unicode"/>
              </a:rPr>
              <a:t>B         </a:t>
            </a:r>
            <a:r>
              <a:rPr lang="en-US" sz="1800" b="1" dirty="0" err="1" smtClean="0">
                <a:solidFill>
                  <a:srgbClr val="303030"/>
                </a:solidFill>
                <a:latin typeface="Lucida Sans Unicode"/>
              </a:rPr>
              <a:t>Pregabalin</a:t>
            </a:r>
            <a:r>
              <a:rPr lang="en-US" sz="1800" b="1" dirty="0" smtClean="0">
                <a:solidFill>
                  <a:srgbClr val="303030"/>
                </a:solidFill>
                <a:latin typeface="Lucida Sans Unicode"/>
              </a:rPr>
              <a:t> </a:t>
            </a: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(Lyrica)</a:t>
            </a: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		         BZ				</a:t>
            </a: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		         Sedative Hypnotic withdrawal</a:t>
            </a: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		        </a:t>
            </a: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endParaRPr lang="en-US" sz="1800" b="1" dirty="0">
              <a:solidFill>
                <a:srgbClr val="303030"/>
              </a:solidFill>
              <a:latin typeface="Lucida Sans Unicode"/>
            </a:endParaRPr>
          </a:p>
          <a:p>
            <a:pPr marL="365760" lvl="0" indent="-256032" defTabSz="914400">
              <a:lnSpc>
                <a:spcPct val="11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Lucida Sans Unicode"/>
              </a:rPr>
              <a:t>II. </a:t>
            </a:r>
            <a:r>
              <a:rPr lang="en-US" sz="1800" b="1" dirty="0">
                <a:solidFill>
                  <a:srgbClr val="FF0000"/>
                </a:solidFill>
                <a:latin typeface="Lucida Sans Unicode"/>
              </a:rPr>
              <a:t> </a:t>
            </a: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Neuropeptides (Narcotics)		</a:t>
            </a:r>
            <a:r>
              <a:rPr lang="en-US" sz="1800" b="1" u="sng" dirty="0">
                <a:solidFill>
                  <a:srgbClr val="303030"/>
                </a:solidFill>
                <a:latin typeface="Lucida Sans Unicode"/>
              </a:rPr>
              <a:t>Receptors</a:t>
            </a: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/>
            </a:r>
            <a:br>
              <a:rPr lang="en-US" sz="1800" b="1" dirty="0">
                <a:solidFill>
                  <a:srgbClr val="303030"/>
                </a:solidFill>
                <a:latin typeface="Lucida Sans Unicode"/>
              </a:rPr>
            </a:b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					</a:t>
            </a:r>
            <a:r>
              <a:rPr lang="en-US" sz="1800" b="1" dirty="0" smtClean="0">
                <a:solidFill>
                  <a:srgbClr val="303030"/>
                </a:solidFill>
                <a:latin typeface="Lucida Sans Unicode"/>
              </a:rPr>
              <a:t>MU		Buprenorphine</a:t>
            </a: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/>
            </a:r>
            <a:br>
              <a:rPr lang="en-US" sz="1800" b="1" dirty="0">
                <a:solidFill>
                  <a:srgbClr val="303030"/>
                </a:solidFill>
                <a:latin typeface="Lucida Sans Unicode"/>
              </a:rPr>
            </a:b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8%	</a:t>
            </a:r>
            <a:r>
              <a:rPr lang="en-US" sz="1800" b="1" dirty="0">
                <a:solidFill>
                  <a:prstClr val="black"/>
                </a:solidFill>
                <a:latin typeface="Lucida Sans Unicode"/>
              </a:rPr>
              <a:t>A. </a:t>
            </a:r>
            <a:r>
              <a:rPr lang="en-US" sz="1800" b="1" dirty="0">
                <a:solidFill>
                  <a:srgbClr val="FF0000"/>
                </a:solidFill>
                <a:latin typeface="Lucida Sans Unicode"/>
              </a:rPr>
              <a:t> </a:t>
            </a: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Endorphin – Beta		</a:t>
            </a:r>
            <a:r>
              <a:rPr lang="en-US" sz="1800" b="1" dirty="0" smtClean="0">
                <a:solidFill>
                  <a:srgbClr val="303030"/>
                </a:solidFill>
                <a:latin typeface="Lucida Sans Unicode"/>
              </a:rPr>
              <a:t>Kappa		Methadone</a:t>
            </a:r>
            <a:endParaRPr lang="en-US" sz="1800" b="1" dirty="0">
              <a:solidFill>
                <a:srgbClr val="303030"/>
              </a:solidFill>
              <a:latin typeface="Lucida Sans Unicode"/>
            </a:endParaRP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		</a:t>
            </a:r>
            <a:r>
              <a:rPr lang="en-US" sz="1800" b="1" dirty="0">
                <a:solidFill>
                  <a:prstClr val="black"/>
                </a:solidFill>
                <a:latin typeface="Lucida Sans Unicode"/>
              </a:rPr>
              <a:t>B. </a:t>
            </a:r>
            <a:r>
              <a:rPr lang="en-US" sz="1800" b="1" dirty="0">
                <a:solidFill>
                  <a:srgbClr val="FF0000"/>
                </a:solidFill>
                <a:latin typeface="Lucida Sans Unicode"/>
              </a:rPr>
              <a:t>  </a:t>
            </a:r>
            <a:r>
              <a:rPr lang="en-US" sz="1800" b="1" dirty="0" err="1">
                <a:solidFill>
                  <a:srgbClr val="303030"/>
                </a:solidFill>
                <a:latin typeface="Lucida Sans Unicode"/>
              </a:rPr>
              <a:t>Enkeflin</a:t>
            </a: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			</a:t>
            </a:r>
            <a:r>
              <a:rPr lang="en-US" sz="1800" b="1" dirty="0" smtClean="0">
                <a:solidFill>
                  <a:srgbClr val="303030"/>
                </a:solidFill>
                <a:latin typeface="Lucida Sans Unicode"/>
              </a:rPr>
              <a:t>Delta		Naltrexone</a:t>
            </a:r>
            <a:endParaRPr lang="en-US" sz="1800" b="1" dirty="0">
              <a:solidFill>
                <a:srgbClr val="303030"/>
              </a:solidFill>
              <a:latin typeface="Lucida Sans Unicode"/>
            </a:endParaRP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		</a:t>
            </a:r>
            <a:r>
              <a:rPr lang="en-US" sz="1800" b="1" dirty="0">
                <a:solidFill>
                  <a:prstClr val="black"/>
                </a:solidFill>
                <a:latin typeface="Lucida Sans Unicode"/>
              </a:rPr>
              <a:t>C. </a:t>
            </a:r>
            <a:r>
              <a:rPr lang="en-US" sz="1800" b="1" dirty="0">
                <a:solidFill>
                  <a:srgbClr val="FF0000"/>
                </a:solidFill>
                <a:latin typeface="Lucida Sans Unicode"/>
              </a:rPr>
              <a:t>  </a:t>
            </a:r>
            <a:r>
              <a:rPr lang="en-US" sz="1800" b="1" dirty="0" err="1">
                <a:solidFill>
                  <a:srgbClr val="303030"/>
                </a:solidFill>
                <a:latin typeface="Lucida Sans Unicode"/>
              </a:rPr>
              <a:t>Dynorphin</a:t>
            </a: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			</a:t>
            </a:r>
            <a:r>
              <a:rPr lang="en-US" sz="1800" b="1" dirty="0" smtClean="0">
                <a:solidFill>
                  <a:srgbClr val="303030"/>
                </a:solidFill>
                <a:latin typeface="Lucida Sans Unicode"/>
              </a:rPr>
              <a:t>Orphan		(</a:t>
            </a:r>
            <a:r>
              <a:rPr lang="en-US" sz="1800" b="1" dirty="0" err="1" smtClean="0">
                <a:solidFill>
                  <a:srgbClr val="303030"/>
                </a:solidFill>
                <a:latin typeface="Lucida Sans Unicode"/>
              </a:rPr>
              <a:t>Vivatrol</a:t>
            </a:r>
            <a:r>
              <a:rPr lang="en-US" sz="1800" b="1" dirty="0" smtClean="0">
                <a:solidFill>
                  <a:srgbClr val="303030"/>
                </a:solidFill>
                <a:latin typeface="Lucida Sans Unicode"/>
              </a:rPr>
              <a:t>)</a:t>
            </a:r>
            <a:endParaRPr lang="en-US" sz="1800" b="1" dirty="0">
              <a:solidFill>
                <a:srgbClr val="303030"/>
              </a:solidFill>
              <a:latin typeface="Lucida Sans Unicode"/>
            </a:endParaRP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		</a:t>
            </a:r>
            <a:r>
              <a:rPr lang="en-US" sz="1800" b="1" dirty="0">
                <a:solidFill>
                  <a:prstClr val="black"/>
                </a:solidFill>
                <a:latin typeface="Lucida Sans Unicode"/>
              </a:rPr>
              <a:t>D. </a:t>
            </a:r>
            <a:r>
              <a:rPr lang="en-US" sz="1800" b="1" dirty="0">
                <a:solidFill>
                  <a:srgbClr val="FF0000"/>
                </a:solidFill>
                <a:latin typeface="Lucida Sans Unicode"/>
              </a:rPr>
              <a:t>  </a:t>
            </a:r>
            <a:r>
              <a:rPr lang="en-US" sz="1800" b="1" dirty="0" err="1">
                <a:solidFill>
                  <a:srgbClr val="303030"/>
                </a:solidFill>
                <a:latin typeface="Lucida Sans Unicode"/>
              </a:rPr>
              <a:t>Orphanin</a:t>
            </a:r>
            <a:r>
              <a:rPr lang="en-US" sz="1800" b="1" dirty="0">
                <a:solidFill>
                  <a:srgbClr val="303030"/>
                </a:solidFill>
                <a:latin typeface="Lucida Sans Unicode"/>
              </a:rPr>
              <a:t>	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78941"/>
            <a:ext cx="10018713" cy="6268994"/>
          </a:xfrm>
        </p:spPr>
        <p:txBody>
          <a:bodyPr>
            <a:normAutofit lnSpcReduction="10000"/>
          </a:bodyPr>
          <a:lstStyle/>
          <a:p>
            <a:pPr marL="109728" lvl="0" indent="0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fr-FR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 </a:t>
            </a:r>
            <a:r>
              <a:rPr lang="fr-FR" sz="2600" dirty="0" err="1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Aminergics</a:t>
            </a:r>
            <a:r>
              <a:rPr lang="fr-FR" sz="22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2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9728" lvl="0" indent="0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fr-FR" sz="22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    	    </a:t>
            </a:r>
            <a:r>
              <a:rPr lang="fr-FR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Dopamine			</a:t>
            </a:r>
            <a:r>
              <a:rPr lang="en-US" sz="1900" b="1" u="sng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endParaRPr lang="en-US" sz="1900" b="1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	          (Alcohol, Cocaine, Pot,		D</a:t>
            </a:r>
            <a:r>
              <a:rPr lang="en-US" sz="1900" b="1" baseline="-140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</a:t>
            </a:r>
            <a:r>
              <a:rPr lang="en-US" sz="1900" b="1" baseline="-140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</a:t>
            </a:r>
            <a:r>
              <a:rPr lang="en-US" sz="1900" b="1" baseline="-140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</a:t>
            </a:r>
            <a:r>
              <a:rPr lang="en-US" sz="1900" b="1" baseline="-140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</a:t>
            </a:r>
            <a:r>
              <a:rPr lang="en-US" sz="1900" b="1" baseline="-140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Narcotics, Nicotine)</a:t>
            </a: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26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Serotonin				</a:t>
            </a:r>
            <a:r>
              <a:rPr lang="en-US" sz="1900" b="1" u="sng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endParaRPr lang="en-US" sz="1900" b="1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	          (SSRI Drugs</a:t>
            </a:r>
            <a:r>
              <a:rPr lang="en-US" sz="1900" b="1" dirty="0" smtClean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b="1" dirty="0" smtClean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 effect</a:t>
            </a:r>
            <a:r>
              <a:rPr lang="en-US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900" b="1" dirty="0" smtClean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5HT3   </a:t>
            </a:r>
            <a:r>
              <a:rPr lang="en-US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5HT2   5HT1A</a:t>
            </a: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Acetyl Choline			</a:t>
            </a:r>
            <a:r>
              <a:rPr lang="en-US" sz="1900" b="1" u="sng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</a:t>
            </a:r>
            <a:endParaRPr lang="en-US" sz="1900" b="1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(Nicotine, Pot)			Nicotinic </a:t>
            </a:r>
            <a:r>
              <a:rPr lang="en-US" sz="1900" b="1" dirty="0" smtClean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	Chantix</a:t>
            </a:r>
            <a:endParaRPr lang="en-US" sz="1900" b="1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endParaRPr lang="fr-FR" sz="700" b="1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fr-FR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  <a:r>
              <a:rPr lang="fr-FR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fr-FR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900" b="1" dirty="0" err="1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Noradrenaline</a:t>
            </a:r>
            <a:r>
              <a:rPr lang="fr-FR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(</a:t>
            </a:r>
            <a:r>
              <a:rPr lang="fr-FR" sz="1900" b="1" dirty="0" err="1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fr-FR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900" b="1" dirty="0" err="1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fr-FR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SSRI)</a:t>
            </a: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900" b="1" dirty="0" smtClean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Effexor</a:t>
            </a:r>
            <a:endParaRPr lang="en-US" sz="1900" b="1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endParaRPr lang="en-US" sz="1900" b="1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Neurosteroids</a:t>
            </a:r>
            <a:r>
              <a:rPr lang="en-US" sz="26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Cholesterol</a:t>
            </a: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</a:t>
            </a:r>
            <a:r>
              <a:rPr lang="en-US" sz="1900" b="1" dirty="0" err="1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Godanal</a:t>
            </a:r>
            <a:r>
              <a:rPr lang="en-US" sz="19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Hormones</a:t>
            </a: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endParaRPr lang="en-US" sz="2600" b="1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26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	 GABA</a:t>
            </a:r>
            <a:r>
              <a:rPr lang="en-US" sz="2600" b="1" baseline="-250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5760" lvl="0" indent="-256032" defTabSz="914400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  <a:defRPr/>
            </a:pPr>
            <a:r>
              <a:rPr lang="en-US" sz="26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			 NMDA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45989"/>
            <a:ext cx="10018713" cy="5445211"/>
          </a:xfrm>
        </p:spPr>
        <p:txBody>
          <a:bodyPr/>
          <a:lstStyle/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Table 3.  Overview of Major Neurotransmitters:  Functions and Alcohol-Related Behaviors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b="1" u="sng" dirty="0">
                <a:solidFill>
                  <a:srgbClr val="303030"/>
                </a:solidFill>
                <a:latin typeface="Times New Roman"/>
                <a:cs typeface="Arial" charset="0"/>
              </a:rPr>
              <a:t>Neurotransmitter</a:t>
            </a:r>
            <a:r>
              <a:rPr lang="en-US" sz="1000" b="1" dirty="0">
                <a:solidFill>
                  <a:srgbClr val="303030"/>
                </a:solidFill>
                <a:latin typeface="Times New Roman"/>
                <a:cs typeface="Arial" charset="0"/>
              </a:rPr>
              <a:t>	</a:t>
            </a:r>
            <a:r>
              <a:rPr lang="en-US" sz="1000" b="1" u="sng" dirty="0">
                <a:solidFill>
                  <a:srgbClr val="303030"/>
                </a:solidFill>
                <a:latin typeface="Times New Roman"/>
                <a:cs typeface="Arial" charset="0"/>
              </a:rPr>
              <a:t>General Function</a:t>
            </a:r>
            <a:r>
              <a:rPr lang="en-US" sz="1000" b="1" dirty="0">
                <a:solidFill>
                  <a:srgbClr val="303030"/>
                </a:solidFill>
                <a:latin typeface="Times New Roman"/>
                <a:cs typeface="Arial" charset="0"/>
              </a:rPr>
              <a:t>	</a:t>
            </a:r>
            <a:r>
              <a:rPr lang="en-US" sz="1000" b="1" u="sng" dirty="0">
                <a:solidFill>
                  <a:srgbClr val="303030"/>
                </a:solidFill>
                <a:latin typeface="Times New Roman"/>
                <a:cs typeface="Arial" charset="0"/>
              </a:rPr>
              <a:t>Specific Action by Alcohol</a:t>
            </a:r>
            <a:r>
              <a:rPr lang="en-US" sz="1000" b="1" dirty="0">
                <a:solidFill>
                  <a:srgbClr val="303030"/>
                </a:solidFill>
                <a:latin typeface="Times New Roman"/>
                <a:cs typeface="Arial" charset="0"/>
              </a:rPr>
              <a:t>		</a:t>
            </a:r>
            <a:r>
              <a:rPr lang="en-US" sz="1000" b="1" u="sng" dirty="0">
                <a:solidFill>
                  <a:srgbClr val="303030"/>
                </a:solidFill>
                <a:latin typeface="Times New Roman"/>
                <a:cs typeface="Arial" charset="0"/>
              </a:rPr>
              <a:t>Alcohol-Related Function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2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2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Dopamine (DA)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Regulates motivation, 	Initiates a release at the NAC either	Mediates motivation and			</a:t>
            </a:r>
            <a:r>
              <a:rPr lang="en-US" sz="10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reinforcement 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and fine	directly or from projections via the	reinforcement of alcohol 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motor control		mesolimbic system from the VTA	consumption.  </a:t>
            </a:r>
            <a:r>
              <a:rPr lang="en-US" sz="1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Drugs that 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			</a:t>
            </a:r>
            <a:r>
              <a:rPr lang="en-US" sz="1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 DA are drugs of reward.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PET scan – D</a:t>
            </a:r>
            <a:r>
              <a:rPr lang="en-US" sz="1000" baseline="-30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receptor and transporter (</a:t>
            </a:r>
            <a:r>
              <a:rPr lang="en-US" sz="1000" dirty="0">
                <a:solidFill>
                  <a:srgbClr val="30303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↑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density) relapse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b="1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2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Serotonin (5-HT)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Regulates bodily rhythms,	The brain 5-HT system may modulate 	May influence alcohol consumption,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appetite, sexual behavior,  	alcohol intake by 2 different mechanisms:	intoxication and development of 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emotional states, sleep, 	(1) modulation of the DA-mediated	tolerance through 5-HT</a:t>
            </a:r>
            <a:r>
              <a:rPr lang="en-US" sz="1000" baseline="-30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receptors;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			attention and motivation.	reinforcing properties of alcohol via 5-HT</a:t>
            </a:r>
            <a:r>
              <a:rPr lang="en-US" sz="1000" baseline="-30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may contribute to withdrawal	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and 5-HT</a:t>
            </a:r>
            <a:r>
              <a:rPr lang="en-US" sz="1000" baseline="-30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receptors; and (2) suppression	symptoms and reinforcement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of alcohol intake by activation of 5-HT</a:t>
            </a:r>
            <a:r>
              <a:rPr lang="en-US" sz="1000" baseline="-30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1A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through 5-HT</a:t>
            </a:r>
            <a:r>
              <a:rPr lang="en-US" sz="1000" baseline="-30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receptors;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transporter				receptors.			and may modulate DA release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(reuptake site)		</a:t>
            </a:r>
            <a:r>
              <a:rPr lang="en-US" sz="1000" baseline="-30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through 5-HT</a:t>
            </a:r>
            <a:r>
              <a:rPr lang="en-US" sz="1000" baseline="-30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receptors,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Type II (</a:t>
            </a:r>
            <a:r>
              <a:rPr lang="en-US" sz="10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Cloninger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)						thereby increasing alcohol’s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			rewarding effects.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200" dirty="0">
                <a:solidFill>
                  <a:srgbClr val="30303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ƴ</a:t>
            </a:r>
            <a:r>
              <a:rPr lang="en-US" sz="12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-aminobutyric acid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Serves as the primary	Causes tonic inhibition of dopaminergic	May contribute to intoxication and 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(GABA)	(GABA)	inhibitory neurotransmitter	projections to the VTA and NAC.	sedation; inhibition of GABA			 	in </a:t>
            </a:r>
            <a:r>
              <a:rPr lang="en-US" sz="10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the 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brain. 		</a:t>
            </a:r>
            <a:r>
              <a:rPr lang="en-US" sz="10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Prolonged 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alcohol use causes a down-	function following drinking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regulation of these receptors and a	may contribute to acute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potential for decreased inhibitory	withdrawal symptoms.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FR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ion </a:t>
            </a:r>
            <a:r>
              <a:rPr lang="fr-FR" sz="10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channels</a:t>
            </a:r>
            <a:r>
              <a:rPr lang="fr-FR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neurotransmission.	</a:t>
            </a:r>
            <a:endParaRPr lang="en-US" sz="1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fr-FR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FR" sz="10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chloride</a:t>
            </a:r>
            <a:r>
              <a:rPr lang="fr-FR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influx	</a:t>
            </a:r>
            <a:r>
              <a:rPr lang="en-US" sz="10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2941" y="362465"/>
            <a:ext cx="9600082" cy="5428735"/>
          </a:xfrm>
        </p:spPr>
        <p:txBody>
          <a:bodyPr/>
          <a:lstStyle/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2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Glutamate</a:t>
            </a: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Serves as the major excitatory	Alcohol inhibits excitatory neuro-		May contribute to acute withdrawal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neurotransmitter in the brain.	transmission by inhibiting both NMDA	symptoms; inhibition of glutamate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and non-NMDA(kainite and AMPA) 	function following drinking 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receptors. Up-regulation of these receptors	cessation may contribute to 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ion channels		to compensate for alcohol’s antagonistic 	intoxication and sedation.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calcium influx		effect occurs after prolonged exposure to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alcohol, resulting in an increase in </a:t>
            </a:r>
            <a:r>
              <a:rPr lang="en-US" sz="900" dirty="0" err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neuroexcitation</a:t>
            </a: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900" u="sng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9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2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Opioid peptides</a:t>
            </a: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Regulates various functions and	Alcohol stimulates β-endorphin release	Contributes to reinforcement of 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produced morphine-like effects,	in both the NAC and VTA area.		Alcohol consumption, possibly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including pain relief and mood 	β-endorphin pathways can lead to increased	through interaction with DA.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elevation.		DA release in the NAC via 2 mechanisms: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(1) β-endorphins can disinhibit the tonic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inhibition of GABA neurons on DA cells in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the VTA area, which leads to a release of DA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in the NAC area; and (2) β-endorphins can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stimulate DA in the NA directly.  Both 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mechanisms may be important for alcohol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9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					reward.</a:t>
            </a:r>
          </a:p>
          <a:p>
            <a:pPr marL="274320" lvl="0" indent="-274320" algn="ctr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endParaRPr lang="en-US" sz="900" dirty="0">
              <a:solidFill>
                <a:srgbClr val="303030"/>
              </a:solidFill>
              <a:latin typeface="Times New Roman" pitchFamily="18" charset="0"/>
            </a:endParaRP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900" u="sng" dirty="0">
                <a:solidFill>
                  <a:srgbClr val="303030"/>
                </a:solidFill>
                <a:latin typeface="Times New Roman" pitchFamily="18" charset="0"/>
              </a:rPr>
              <a:t>_							</a:t>
            </a:r>
            <a:endParaRPr lang="en-US" sz="900" dirty="0">
              <a:solidFill>
                <a:srgbClr val="303030"/>
              </a:solidFill>
              <a:latin typeface="Times New Roman" pitchFamily="18" charset="0"/>
            </a:endParaRP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100" dirty="0">
                <a:solidFill>
                  <a:srgbClr val="303030"/>
                </a:solidFill>
                <a:latin typeface="Times New Roman" pitchFamily="18" charset="0"/>
              </a:rPr>
              <a:t>AMPA = α-amino-3-hydroxy-5-methisoxizole-4-propionic acid; NAC= nucleus </a:t>
            </a:r>
            <a:r>
              <a:rPr lang="en-US" sz="1100" dirty="0" err="1">
                <a:solidFill>
                  <a:srgbClr val="303030"/>
                </a:solidFill>
                <a:latin typeface="Times New Roman" pitchFamily="18" charset="0"/>
              </a:rPr>
              <a:t>accumbens</a:t>
            </a:r>
            <a:r>
              <a:rPr lang="en-US" sz="1100" dirty="0">
                <a:solidFill>
                  <a:srgbClr val="303030"/>
                </a:solidFill>
                <a:latin typeface="Times New Roman" pitchFamily="18" charset="0"/>
              </a:rPr>
              <a:t>;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100" dirty="0">
                <a:solidFill>
                  <a:srgbClr val="303030"/>
                </a:solidFill>
                <a:latin typeface="Times New Roman" pitchFamily="18" charset="0"/>
              </a:rPr>
              <a:t>NMDA = </a:t>
            </a:r>
            <a:r>
              <a:rPr lang="en-US" sz="1100" i="1" dirty="0">
                <a:solidFill>
                  <a:srgbClr val="303030"/>
                </a:solidFill>
                <a:latin typeface="Times New Roman" pitchFamily="18" charset="0"/>
              </a:rPr>
              <a:t>N</a:t>
            </a:r>
            <a:r>
              <a:rPr lang="en-US" sz="1100" dirty="0">
                <a:solidFill>
                  <a:srgbClr val="303030"/>
                </a:solidFill>
                <a:latin typeface="Times New Roman" pitchFamily="18" charset="0"/>
              </a:rPr>
              <a:t>-methyl-D-aspartate; VTA = ventral tegmentum.</a:t>
            </a:r>
          </a:p>
          <a:p>
            <a:pPr marL="274320" lvl="0" indent="-274320" defTabSz="804863">
              <a:lnSpc>
                <a:spcPct val="80000"/>
              </a:lnSpc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en-US" sz="1100" dirty="0">
                <a:solidFill>
                  <a:srgbClr val="303030"/>
                </a:solidFill>
                <a:latin typeface="Times New Roman" pitchFamily="18" charset="0"/>
              </a:rPr>
              <a:t>Adapted from Swift RN. </a:t>
            </a:r>
            <a:r>
              <a:rPr lang="en-US" sz="1100" i="1" dirty="0">
                <a:solidFill>
                  <a:srgbClr val="303030"/>
                </a:solidFill>
                <a:latin typeface="Times New Roman" pitchFamily="18" charset="0"/>
              </a:rPr>
              <a:t>Alcohol Res Health. </a:t>
            </a:r>
            <a:r>
              <a:rPr lang="en-US" sz="1100" dirty="0">
                <a:solidFill>
                  <a:srgbClr val="303030"/>
                </a:solidFill>
                <a:latin typeface="Times New Roman" pitchFamily="18" charset="0"/>
              </a:rPr>
              <a:t> 1999;23:209.18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7124" y="411893"/>
            <a:ext cx="9385899" cy="58653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800" b="1" dirty="0" smtClean="0"/>
              <a:t>			Biochemistry</a:t>
            </a:r>
          </a:p>
          <a:p>
            <a:pPr marL="0" indent="0">
              <a:buNone/>
            </a:pPr>
            <a:r>
              <a:rPr lang="en-US" dirty="0" smtClean="0"/>
              <a:t>													</a:t>
            </a:r>
            <a:r>
              <a:rPr lang="en-US" sz="2200" b="1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Antabuse</a:t>
            </a:r>
            <a:endParaRPr lang="en-US" sz="2200" b="1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495550" algn="l"/>
              </a:tabLst>
            </a:pPr>
            <a:r>
              <a:rPr lang="fr-FR" sz="2200" b="1" dirty="0" err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Alcohol</a:t>
            </a:r>
            <a:r>
              <a:rPr lang="fr-FR" sz="2200" b="1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fr-FR" sz="2200" b="1" dirty="0">
                <a:latin typeface="Arial" charset="0"/>
                <a:cs typeface="Times New Roman" pitchFamily="18" charset="0"/>
              </a:rPr>
              <a:t>				 </a:t>
            </a:r>
            <a:r>
              <a:rPr lang="fr-FR" sz="22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  </a:t>
            </a:r>
            <a:r>
              <a:rPr lang="fr-FR" sz="2200" b="1" dirty="0" err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Acetaldehyde</a:t>
            </a:r>
            <a:endParaRPr lang="en-US" sz="8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495550" algn="l"/>
              </a:tabLst>
            </a:pPr>
            <a:r>
              <a:rPr lang="fr-FR" sz="18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   </a:t>
            </a:r>
            <a:r>
              <a:rPr lang="fr-FR" sz="1800" b="1" dirty="0" err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Alcohol</a:t>
            </a:r>
            <a:r>
              <a:rPr lang="fr-FR" sz="18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  				    (</a:t>
            </a:r>
            <a:r>
              <a:rPr lang="fr-FR" sz="1800" b="1" dirty="0" err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Acetaldehyde</a:t>
            </a:r>
            <a:r>
              <a:rPr lang="fr-FR" sz="18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fr-FR" sz="1800" b="1" dirty="0" err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dehydrogenase</a:t>
            </a:r>
            <a:r>
              <a:rPr lang="fr-FR" sz="18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)</a:t>
            </a:r>
            <a:endParaRPr lang="en-US" sz="8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495550" algn="l"/>
              </a:tabLst>
            </a:pPr>
            <a:r>
              <a:rPr lang="fr-FR" sz="18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fr-FR" sz="1800" b="1" dirty="0" err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Dehydrogenase</a:t>
            </a:r>
            <a:endParaRPr lang="fr-FR" sz="1800" b="1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495550" algn="l"/>
              </a:tabLst>
            </a:pPr>
            <a:endParaRPr lang="fr-FR" sz="1800" b="1" dirty="0" smtClean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495550" algn="l"/>
              </a:tabLst>
            </a:pPr>
            <a:r>
              <a:rPr lang="fr-FR" sz="1800" b="1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fr-FR" sz="1800" b="1" dirty="0" err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female</a:t>
            </a:r>
            <a:r>
              <a:rPr lang="fr-FR" sz="18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fr-FR" sz="1800" b="1" dirty="0" err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effect</a:t>
            </a:r>
            <a:r>
              <a:rPr lang="fr-FR" sz="18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)		</a:t>
            </a:r>
            <a:r>
              <a:rPr lang="fr-FR" sz="30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		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495550" algn="l"/>
              </a:tabLst>
            </a:pPr>
            <a:endParaRPr lang="fr-FR" sz="3000" b="1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109728" indent="0">
              <a:buNone/>
              <a:tabLst>
                <a:tab pos="1371600" algn="l"/>
                <a:tab pos="1698625" algn="l"/>
              </a:tabLst>
            </a:pPr>
            <a:r>
              <a:rPr lang="en-US" sz="2200" b="1" dirty="0">
                <a:cs typeface="Times New Roman" pitchFamily="18" charset="0"/>
              </a:rPr>
              <a:t>CO</a:t>
            </a:r>
            <a:r>
              <a:rPr lang="en-US" sz="2200" b="1" baseline="-30000" dirty="0">
                <a:cs typeface="Times New Roman" pitchFamily="18" charset="0"/>
              </a:rPr>
              <a:t>2</a:t>
            </a:r>
            <a:r>
              <a:rPr lang="en-US" sz="2200" b="1" dirty="0">
                <a:cs typeface="Times New Roman" pitchFamily="18" charset="0"/>
              </a:rPr>
              <a:t> + </a:t>
            </a:r>
            <a:r>
              <a:rPr lang="en-US" sz="2200" b="1" dirty="0" smtClean="0">
                <a:cs typeface="Times New Roman" pitchFamily="18" charset="0"/>
              </a:rPr>
              <a:t>H</a:t>
            </a:r>
            <a:r>
              <a:rPr lang="en-US" sz="2200" b="1" baseline="-30000" dirty="0" smtClean="0">
                <a:cs typeface="Times New Roman" pitchFamily="18" charset="0"/>
              </a:rPr>
              <a:t>2</a:t>
            </a:r>
            <a:r>
              <a:rPr lang="en-US" sz="2200" b="1" dirty="0" smtClean="0">
                <a:cs typeface="Times New Roman" pitchFamily="18" charset="0"/>
              </a:rPr>
              <a:t>0 </a:t>
            </a:r>
            <a:r>
              <a:rPr lang="en-US" sz="2200" b="1" dirty="0">
                <a:cs typeface="Times New Roman" pitchFamily="18" charset="0"/>
              </a:rPr>
              <a:t>				           </a:t>
            </a:r>
            <a:r>
              <a:rPr lang="en-US" sz="2200" b="1" dirty="0" smtClean="0">
                <a:cs typeface="Times New Roman" pitchFamily="18" charset="0"/>
              </a:rPr>
              <a:t>		      	Acetic </a:t>
            </a:r>
            <a:r>
              <a:rPr lang="en-US" sz="2200" b="1" dirty="0">
                <a:cs typeface="Times New Roman" pitchFamily="18" charset="0"/>
              </a:rPr>
              <a:t>Acid</a:t>
            </a:r>
          </a:p>
          <a:p>
            <a:pPr>
              <a:tabLst>
                <a:tab pos="1371600" algn="l"/>
                <a:tab pos="1698625" algn="l"/>
              </a:tabLst>
            </a:pPr>
            <a:endParaRPr lang="en-US" sz="2200" b="1" dirty="0">
              <a:cs typeface="Times New Roman" pitchFamily="18" charset="0"/>
            </a:endParaRPr>
          </a:p>
          <a:p>
            <a:pPr>
              <a:tabLst>
                <a:tab pos="1371600" algn="l"/>
                <a:tab pos="1698625" algn="l"/>
              </a:tabLst>
            </a:pPr>
            <a:endParaRPr lang="en-US" sz="800" dirty="0"/>
          </a:p>
          <a:p>
            <a:pPr marL="109728" indent="0" eaLnBrk="0" hangingPunct="0">
              <a:buNone/>
              <a:tabLst>
                <a:tab pos="1371600" algn="l"/>
                <a:tab pos="1698625" algn="l"/>
              </a:tabLst>
            </a:pPr>
            <a:r>
              <a:rPr lang="en-US" sz="2200" b="1" dirty="0">
                <a:cs typeface="Times New Roman" pitchFamily="18" charset="0"/>
              </a:rPr>
              <a:t>Acetaldehyde Dehydrogenase I and II</a:t>
            </a:r>
          </a:p>
          <a:p>
            <a:pPr eaLnBrk="0" hangingPunct="0">
              <a:tabLst>
                <a:tab pos="1371600" algn="l"/>
                <a:tab pos="1698625" algn="l"/>
              </a:tabLst>
            </a:pPr>
            <a:endParaRPr lang="en-US" sz="800" dirty="0"/>
          </a:p>
          <a:p>
            <a:pPr marL="109728" indent="0" eaLnBrk="0" hangingPunct="0">
              <a:buNone/>
              <a:tabLst>
                <a:tab pos="1371600" algn="l"/>
                <a:tab pos="1698625" algn="l"/>
              </a:tabLst>
            </a:pPr>
            <a:r>
              <a:rPr lang="en-US" sz="2200" b="1" dirty="0">
                <a:cs typeface="Times New Roman" pitchFamily="18" charset="0"/>
              </a:rPr>
              <a:t>Populations affected</a:t>
            </a:r>
          </a:p>
          <a:p>
            <a:pPr eaLnBrk="0" hangingPunct="0">
              <a:tabLst>
                <a:tab pos="1371600" algn="l"/>
                <a:tab pos="1698625" algn="l"/>
              </a:tabLst>
            </a:pPr>
            <a:endParaRPr lang="en-US" sz="800" dirty="0"/>
          </a:p>
          <a:p>
            <a:pPr marL="393192" lvl="1" indent="0" eaLnBrk="0" hangingPunct="0">
              <a:buNone/>
              <a:tabLst>
                <a:tab pos="1371600" algn="l"/>
                <a:tab pos="1698625" algn="l"/>
              </a:tabLst>
            </a:pPr>
            <a:r>
              <a:rPr lang="en-US" sz="2200" b="1" dirty="0">
                <a:cs typeface="Times New Roman" pitchFamily="18" charset="0"/>
              </a:rPr>
              <a:t>1)  Native American</a:t>
            </a:r>
            <a:endParaRPr lang="en-US" sz="800" dirty="0"/>
          </a:p>
          <a:p>
            <a:pPr marL="393192" lvl="1" indent="0" eaLnBrk="0" hangingPunct="0">
              <a:buNone/>
              <a:tabLst>
                <a:tab pos="1371600" algn="l"/>
                <a:tab pos="1698625" algn="l"/>
              </a:tabLst>
            </a:pPr>
            <a:r>
              <a:rPr lang="en-US" sz="2200" b="1" dirty="0">
                <a:cs typeface="Times New Roman" pitchFamily="18" charset="0"/>
              </a:rPr>
              <a:t>2)  Oriental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20994" y="1664042"/>
            <a:ext cx="2726725" cy="16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459892" y="3245708"/>
            <a:ext cx="2751438" cy="8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4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113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I. Project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55589"/>
            <a:ext cx="10058400" cy="49135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     A.	This study was an 8 year multisite project sponsored by the National Institute on  			Alcohol Abuse and Alcoholism (NIAAA) at a cost of $27 million dollars.</a:t>
            </a:r>
          </a:p>
          <a:p>
            <a:pPr marL="201168" lvl="1" indent="0">
              <a:buNone/>
            </a:pPr>
            <a:r>
              <a:rPr lang="en-US" dirty="0"/>
              <a:t> </a:t>
            </a:r>
            <a:r>
              <a:rPr lang="en-US" dirty="0" smtClean="0"/>
              <a:t>   	 	Match studied whether treatment should be uniform or assigned to patients based on specific 	 	 	needs and characteristics.</a:t>
            </a:r>
          </a:p>
          <a:p>
            <a:pPr marL="201168" lvl="1" indent="0">
              <a:buNone/>
            </a:pPr>
            <a:r>
              <a:rPr lang="en-US" dirty="0" smtClean="0"/>
              <a:t>      	Three types of treatment were investigated </a:t>
            </a:r>
          </a:p>
          <a:p>
            <a:pPr marL="201168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	All types were administered by psychotherapists</a:t>
            </a:r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r>
              <a:rPr lang="en-US" dirty="0" smtClean="0"/>
              <a:t>		1. 	Cognitive Behavioral Coping Skills Therapy – focus on correcting poor self-esteem and 			     		distorted, negative, and self-defeating thinking</a:t>
            </a:r>
            <a:endParaRPr lang="en-US" dirty="0"/>
          </a:p>
          <a:p>
            <a:pPr marL="201168" lvl="1" indent="0">
              <a:buNone/>
            </a:pPr>
            <a:r>
              <a:rPr lang="en-US" dirty="0"/>
              <a:t>	</a:t>
            </a:r>
            <a:r>
              <a:rPr lang="en-US" dirty="0" smtClean="0"/>
              <a:t>	2.  	Motivational Enhancement Therapy – focus on helping patients to become aware of 			     		and build on personal strengths that can help improve readiness to quit.</a:t>
            </a:r>
          </a:p>
          <a:p>
            <a:pPr marL="201168" lvl="1" indent="0">
              <a:buNone/>
            </a:pPr>
            <a:r>
              <a:rPr lang="en-US" dirty="0"/>
              <a:t>	</a:t>
            </a:r>
            <a:r>
              <a:rPr lang="en-US" dirty="0" smtClean="0"/>
              <a:t>	3. 	Twelve Step Facilitation – focus on helping to familiarize patients with the AA 			    			philosophy and to encourage participation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 smtClean="0"/>
              <a:t>	This study concluded that patient treatment matching is not necessary because the three techniques 	are equal in effectiveness</a:t>
            </a:r>
          </a:p>
          <a:p>
            <a:pPr marL="544068" lvl="1" indent="-342900">
              <a:buAutoNum type="arabicPeriod" startAt="2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87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442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I. Project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60389"/>
            <a:ext cx="10058400" cy="46087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B. 	A complete review of the literature would be recommended to 				appreciate the furor and spectrum of responses – pro and con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Project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18271"/>
            <a:ext cx="10018713" cy="3772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C. Journal of Studies on Alcohol and Drugs (online)  January 2015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Psychiatric Severity</a:t>
            </a:r>
          </a:p>
          <a:p>
            <a:pPr marL="0" indent="0">
              <a:buNone/>
            </a:pPr>
            <a:r>
              <a:rPr lang="en-US" dirty="0" smtClean="0"/>
              <a:t>	Neither treatment was superior for patients with higher levels of 	psychiatric severity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Patients low in psychiatric severity had more abstinent days after Twelve 	Step facilitation and Twelve </a:t>
            </a:r>
            <a:r>
              <a:rPr lang="en-US" dirty="0"/>
              <a:t>S</a:t>
            </a:r>
            <a:r>
              <a:rPr lang="en-US" dirty="0" smtClean="0"/>
              <a:t>tep 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56520"/>
            <a:ext cx="10018713" cy="889685"/>
          </a:xfrm>
        </p:spPr>
        <p:txBody>
          <a:bodyPr/>
          <a:lstStyle/>
          <a:p>
            <a:r>
              <a:rPr lang="en-US" dirty="0" smtClean="0"/>
              <a:t>II. Blueprint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616" y="939115"/>
            <a:ext cx="9888407" cy="551111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How are addicted physicians treated?</a:t>
            </a:r>
          </a:p>
          <a:p>
            <a:pPr marL="0" indent="0" algn="ctr">
              <a:buNone/>
            </a:pPr>
            <a:r>
              <a:rPr lang="en-US" dirty="0" smtClean="0"/>
              <a:t>A national survey of Physician Health Programs</a:t>
            </a:r>
          </a:p>
          <a:p>
            <a:pPr marL="0" indent="0" algn="ctr">
              <a:buNone/>
            </a:pPr>
            <a:r>
              <a:rPr lang="en-US" dirty="0" smtClean="0"/>
              <a:t>Journal of Substance Abuse Treatment  July 2009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 Physicians with SUD receive care that is qualitatively different from and more effective than that 	   	       offered to the </a:t>
            </a:r>
            <a:r>
              <a:rPr lang="en-US" dirty="0"/>
              <a:t>g</a:t>
            </a:r>
            <a:r>
              <a:rPr lang="en-US" dirty="0" smtClean="0"/>
              <a:t>eneral population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 This care is supervised/administered by PHP’s.  49 states have such a program. Mission: to promote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1.  early detection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2.  assessment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3. evaluation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4. referral to abstinence oriented (usually) residential treatment 60-90 days duration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5.  12 Step oriented outpatient. </a:t>
            </a:r>
            <a:r>
              <a:rPr lang="en-US" u="sng" dirty="0" smtClean="0"/>
              <a:t>Follow up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6. contract 5 years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Recovery rate (44 programs responding) 78% for 1-2 years --- 89% continuous sobriety for 5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5904"/>
            <a:ext cx="10018713" cy="1128582"/>
          </a:xfrm>
        </p:spPr>
        <p:txBody>
          <a:bodyPr/>
          <a:lstStyle/>
          <a:p>
            <a:r>
              <a:rPr lang="en-US" dirty="0" smtClean="0"/>
              <a:t>I. Blueprint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353" y="1079157"/>
            <a:ext cx="10018713" cy="4695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	B.  Follow up study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Six Lessons from State PHP’s to Promote Long-Term Recovery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J. Psychoactive Drugs, 2012 Jan-March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1.  zero tolerance for any use of alcohol and drugs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2.  thorough evaluation and patient focused care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3.  prolonged, frequent random testing for both alcohol and other drugs</a:t>
            </a:r>
          </a:p>
          <a:p>
            <a:pPr marL="0" indent="0">
              <a:buNone/>
            </a:pPr>
            <a:r>
              <a:rPr lang="en-US" dirty="0" smtClean="0"/>
              <a:t>		4.  effective use of leverage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5.  defining and managing relapses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6.  goal of lifelong recovery rooted in the 12 Step fellowship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Elements of this model are in place for virtually all health care boards. Also in drug courts (family and individual) as well as pilots, attorneys, and clergy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 Medication Assisted Treatment</a:t>
            </a:r>
            <a:br>
              <a:rPr lang="en-US" dirty="0" smtClean="0"/>
            </a:br>
            <a:r>
              <a:rPr lang="en-US" u="sng" dirty="0" smtClean="0"/>
              <a:t>MAT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199503"/>
            <a:ext cx="10018713" cy="24548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A.  Review neuropharmacology and reward center with consideration of 	    	       medications recommended or used in addiction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23568"/>
            <a:ext cx="10018713" cy="1021491"/>
          </a:xfrm>
        </p:spPr>
        <p:txBody>
          <a:bodyPr/>
          <a:lstStyle/>
          <a:p>
            <a:r>
              <a:rPr lang="en-US" dirty="0" smtClean="0"/>
              <a:t>Neuropharmacology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51" y="1145059"/>
            <a:ext cx="9946071" cy="530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7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Nuclear Accumbens"/>
          <p:cNvPicPr>
            <a:picLocks noChangeAspect="1" noChangeArrowheads="1"/>
          </p:cNvPicPr>
          <p:nvPr/>
        </p:nvPicPr>
        <p:blipFill>
          <a:blip r:embed="rId2" cstate="print"/>
          <a:srcRect b="3226"/>
          <a:stretch>
            <a:fillRect/>
          </a:stretch>
        </p:blipFill>
        <p:spPr bwMode="auto">
          <a:xfrm>
            <a:off x="3015048" y="609600"/>
            <a:ext cx="727401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8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548</TotalTime>
  <Words>81</Words>
  <Application>Microsoft Office PowerPoint</Application>
  <PresentationFormat>Widescreen</PresentationFormat>
  <Paragraphs>161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 Unicode MS</vt:lpstr>
      <vt:lpstr>Arial</vt:lpstr>
      <vt:lpstr>Calibri</vt:lpstr>
      <vt:lpstr>Calibri Light</vt:lpstr>
      <vt:lpstr>Corbel</vt:lpstr>
      <vt:lpstr>Impact</vt:lpstr>
      <vt:lpstr>Lucida Sans Unicode</vt:lpstr>
      <vt:lpstr>Times New Roman</vt:lpstr>
      <vt:lpstr>Wingdings 2</vt:lpstr>
      <vt:lpstr>HDOfficeLightV0</vt:lpstr>
      <vt:lpstr>1_HDOfficeLightV0</vt:lpstr>
      <vt:lpstr>Parallax</vt:lpstr>
      <vt:lpstr>                                 Review Three Major Considerations  of Addiction Treatment  I. Project Match II. Blue Print Project III. Medication Assisted Treatment</vt:lpstr>
      <vt:lpstr>I. Project Match</vt:lpstr>
      <vt:lpstr>I. Project Match</vt:lpstr>
      <vt:lpstr>I. Project Match</vt:lpstr>
      <vt:lpstr>II. Blueprint Project</vt:lpstr>
      <vt:lpstr>I. Blueprint Project</vt:lpstr>
      <vt:lpstr>III.  Medication Assisted Treatment MAT</vt:lpstr>
      <vt:lpstr>Neuropharmacology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Three Major Considerations of Addiction Treatment  I. Project Match II. Blue Print Project III. Medication Assisted Treatment</dc:title>
  <dc:creator>Sandy Patrick</dc:creator>
  <cp:lastModifiedBy>Sandy Patrick</cp:lastModifiedBy>
  <cp:revision>23</cp:revision>
  <cp:lastPrinted>2016-01-27T17:27:13Z</cp:lastPrinted>
  <dcterms:created xsi:type="dcterms:W3CDTF">2016-01-26T13:07:42Z</dcterms:created>
  <dcterms:modified xsi:type="dcterms:W3CDTF">2016-01-27T17:29:51Z</dcterms:modified>
</cp:coreProperties>
</file>